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9" r:id="rId3"/>
    <p:sldId id="270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3" autoAdjust="0"/>
    <p:restoredTop sz="94660"/>
  </p:normalViewPr>
  <p:slideViewPr>
    <p:cSldViewPr>
      <p:cViewPr varScale="1">
        <p:scale>
          <a:sx n="67" d="100"/>
          <a:sy n="67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Arial Black" pitchFamily="34" charset="0"/>
                <a:cs typeface="Aharoni" pitchFamily="2" charset="-79"/>
              </a:rPr>
              <a:t>Доля академіка </a:t>
            </a:r>
            <a:r>
              <a:rPr lang="uk-UA" dirty="0" err="1" smtClean="0">
                <a:latin typeface="Arial Black" pitchFamily="34" charset="0"/>
                <a:cs typeface="Aharoni" pitchFamily="2" charset="-79"/>
              </a:rPr>
              <a:t>м.кравчука</a:t>
            </a:r>
            <a:endParaRPr lang="ru-RU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Виконала учениця 10-А класу </a:t>
            </a:r>
            <a:r>
              <a:rPr lang="uk-UA" sz="3200" dirty="0" err="1" smtClean="0"/>
              <a:t>Гайналій</a:t>
            </a:r>
            <a:r>
              <a:rPr lang="uk-UA" sz="3200" dirty="0" smtClean="0"/>
              <a:t> Анна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182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Видатний математик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Михайло </a:t>
            </a:r>
            <a:r>
              <a:rPr lang="ru-RU" dirty="0" err="1"/>
              <a:t>Пилипович</a:t>
            </a:r>
            <a:r>
              <a:rPr lang="ru-RU" dirty="0"/>
              <a:t> Кравчук —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математик ХХ </a:t>
            </a:r>
            <a:r>
              <a:rPr lang="ru-RU" dirty="0" err="1"/>
              <a:t>сторіччя,Академік</a:t>
            </a:r>
            <a:r>
              <a:rPr lang="ru-RU" dirty="0"/>
              <a:t> АН УРСР, </a:t>
            </a:r>
            <a:r>
              <a:rPr lang="ru-RU" dirty="0" err="1"/>
              <a:t>професор</a:t>
            </a:r>
            <a:r>
              <a:rPr lang="ru-RU" dirty="0"/>
              <a:t>, </a:t>
            </a:r>
            <a:r>
              <a:rPr lang="ru-RU" dirty="0" err="1"/>
              <a:t>вчитель</a:t>
            </a:r>
            <a:r>
              <a:rPr lang="ru-RU" dirty="0"/>
              <a:t> Архипа Люльки та </a:t>
            </a:r>
            <a:r>
              <a:rPr lang="ru-RU" dirty="0" err="1"/>
              <a:t>Сергія</a:t>
            </a:r>
            <a:r>
              <a:rPr lang="ru-RU" dirty="0"/>
              <a:t> </a:t>
            </a:r>
            <a:r>
              <a:rPr lang="ru-RU" dirty="0" err="1"/>
              <a:t>Корольова</a:t>
            </a:r>
            <a:r>
              <a:rPr lang="ru-RU" dirty="0"/>
              <a:t>, член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. </a:t>
            </a:r>
            <a:r>
              <a:rPr lang="ru-RU" dirty="0" err="1"/>
              <a:t>Світова</a:t>
            </a:r>
            <a:r>
              <a:rPr lang="ru-RU" dirty="0"/>
              <a:t> наука </a:t>
            </a:r>
            <a:r>
              <a:rPr lang="ru-RU" dirty="0" err="1"/>
              <a:t>високо</a:t>
            </a:r>
            <a:r>
              <a:rPr lang="ru-RU" dirty="0"/>
              <a:t> </a:t>
            </a:r>
            <a:r>
              <a:rPr lang="ru-RU" dirty="0" err="1"/>
              <a:t>цінує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земляка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доробок</a:t>
            </a:r>
            <a:r>
              <a:rPr lang="ru-RU" dirty="0"/>
              <a:t>. </a:t>
            </a:r>
            <a:r>
              <a:rPr lang="ru-RU" dirty="0" err="1"/>
              <a:t>Науковці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en-US" dirty="0"/>
              <a:t>q-</a:t>
            </a:r>
            <a:r>
              <a:rPr lang="ru-RU" dirty="0" err="1"/>
              <a:t>багаточлени</a:t>
            </a:r>
            <a:r>
              <a:rPr lang="ru-RU" dirty="0"/>
              <a:t> Кравчука, </a:t>
            </a:r>
            <a:r>
              <a:rPr lang="en-US" dirty="0"/>
              <a:t>q-</a:t>
            </a:r>
            <a:r>
              <a:rPr lang="ru-RU" dirty="0" err="1"/>
              <a:t>функції</a:t>
            </a:r>
            <a:r>
              <a:rPr lang="ru-RU" dirty="0"/>
              <a:t> Кравчука—</a:t>
            </a:r>
            <a:r>
              <a:rPr lang="ru-RU" dirty="0" err="1"/>
              <a:t>Мейкснера</a:t>
            </a:r>
            <a:r>
              <a:rPr lang="ru-RU" dirty="0"/>
              <a:t>, а, так </a:t>
            </a:r>
            <a:r>
              <a:rPr lang="ru-RU" dirty="0" err="1"/>
              <a:t>звані</a:t>
            </a:r>
            <a:r>
              <a:rPr lang="ru-RU" dirty="0"/>
              <a:t>,«ряди Кравчука» </a:t>
            </a:r>
            <a:r>
              <a:rPr lang="ru-RU" dirty="0" err="1"/>
              <a:t>вчені</a:t>
            </a:r>
            <a:r>
              <a:rPr lang="ru-RU" dirty="0"/>
              <a:t> США і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застосували</a:t>
            </a:r>
            <a:r>
              <a:rPr lang="ru-RU" dirty="0"/>
              <a:t> при </a:t>
            </a:r>
            <a:r>
              <a:rPr lang="ru-RU" dirty="0" err="1"/>
              <a:t>моделюванні</a:t>
            </a:r>
            <a:r>
              <a:rPr lang="ru-RU" dirty="0"/>
              <a:t> </a:t>
            </a:r>
            <a:r>
              <a:rPr lang="ru-RU" dirty="0" err="1"/>
              <a:t>кібернетичної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та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комп’ютера</a:t>
            </a:r>
            <a:r>
              <a:rPr lang="ru-RU" dirty="0"/>
              <a:t>.    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6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8800" b="1" u="sng" dirty="0" smtClean="0"/>
              <a:t>Кінець</a:t>
            </a:r>
            <a:endParaRPr lang="ru-RU" sz="8800" b="1" u="sng" dirty="0"/>
          </a:p>
        </p:txBody>
      </p:sp>
    </p:spTree>
    <p:extLst>
      <p:ext uri="{BB962C8B-B14F-4D97-AF65-F5344CB8AC3E}">
        <p14:creationId xmlns:p14="http://schemas.microsoft.com/office/powerpoint/2010/main" val="306735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9632" y="1700808"/>
            <a:ext cx="6512768" cy="378559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27 </a:t>
            </a:r>
            <a:r>
              <a:rPr lang="ru-RU" dirty="0" err="1"/>
              <a:t>вересня</a:t>
            </a:r>
            <a:r>
              <a:rPr lang="ru-RU" dirty="0"/>
              <a:t> — 110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усесвітньо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математика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Пилиповича</a:t>
            </a:r>
            <a:r>
              <a:rPr lang="ru-RU" dirty="0"/>
              <a:t> Кравчука.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en-US" dirty="0"/>
              <a:t>q-</a:t>
            </a:r>
            <a:r>
              <a:rPr lang="ru-RU" dirty="0" err="1"/>
              <a:t>багаточлени</a:t>
            </a:r>
            <a:r>
              <a:rPr lang="ru-RU" dirty="0"/>
              <a:t> Кравчука, </a:t>
            </a:r>
            <a:r>
              <a:rPr lang="en-US" dirty="0"/>
              <a:t>q-</a:t>
            </a:r>
            <a:r>
              <a:rPr lang="ru-RU" dirty="0" err="1"/>
              <a:t>функції</a:t>
            </a:r>
            <a:r>
              <a:rPr lang="ru-RU" dirty="0"/>
              <a:t> Кравчука—</a:t>
            </a:r>
            <a:r>
              <a:rPr lang="ru-RU" dirty="0" err="1"/>
              <a:t>Мейкснера</a:t>
            </a:r>
            <a:r>
              <a:rPr lang="ru-RU" dirty="0"/>
              <a:t>, а так </a:t>
            </a:r>
            <a:r>
              <a:rPr lang="ru-RU" dirty="0" err="1"/>
              <a:t>звані</a:t>
            </a:r>
            <a:r>
              <a:rPr lang="ru-RU" dirty="0"/>
              <a:t> ряди Кравчука </a:t>
            </a:r>
            <a:r>
              <a:rPr lang="ru-RU" dirty="0" err="1"/>
              <a:t>вчені</a:t>
            </a:r>
            <a:r>
              <a:rPr lang="ru-RU" dirty="0"/>
              <a:t> США і </a:t>
            </a:r>
            <a:r>
              <a:rPr lang="ru-RU" dirty="0" err="1"/>
              <a:t>Японії</a:t>
            </a:r>
            <a:r>
              <a:rPr lang="ru-RU" dirty="0"/>
              <a:t> десятки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використовували</a:t>
            </a:r>
            <a:r>
              <a:rPr lang="ru-RU" dirty="0"/>
              <a:t> в </a:t>
            </a:r>
            <a:r>
              <a:rPr lang="ru-RU" dirty="0" err="1"/>
              <a:t>телеапаратурі</a:t>
            </a:r>
            <a:r>
              <a:rPr lang="ru-RU" dirty="0"/>
              <a:t>.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працях</a:t>
            </a:r>
            <a:r>
              <a:rPr lang="ru-RU" dirty="0"/>
              <a:t> </a:t>
            </a:r>
            <a:r>
              <a:rPr lang="ru-RU" dirty="0" err="1"/>
              <a:t>М.Кравчук</a:t>
            </a:r>
            <a:r>
              <a:rPr lang="ru-RU" dirty="0"/>
              <a:t> </a:t>
            </a:r>
            <a:r>
              <a:rPr lang="ru-RU" dirty="0" err="1"/>
              <a:t>зазначив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перспективних</a:t>
            </a:r>
            <a:r>
              <a:rPr lang="ru-RU" dirty="0"/>
              <a:t> проблем. Але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мало </a:t>
            </a:r>
            <a:r>
              <a:rPr lang="ru-RU" dirty="0" err="1"/>
              <a:t>хто</a:t>
            </a:r>
            <a:r>
              <a:rPr lang="ru-RU" dirty="0"/>
              <a:t> знав,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учений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репресований</a:t>
            </a:r>
            <a:r>
              <a:rPr lang="ru-RU" dirty="0"/>
              <a:t> 1938 року</a:t>
            </a:r>
            <a:r>
              <a:rPr lang="ru-RU" dirty="0" smtClean="0"/>
              <a:t>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78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50" y="2438400"/>
            <a:ext cx="2341100" cy="3124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>
                <a:latin typeface="Arial Black" pitchFamily="34" charset="0"/>
              </a:rPr>
              <a:t>Михайло ПИЛИПОВИЧ КРАВЧУК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М.Кравчук</a:t>
            </a:r>
            <a:r>
              <a:rPr lang="ru-RU" dirty="0"/>
              <a:t> 1892 року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Чолниця</a:t>
            </a:r>
            <a:r>
              <a:rPr lang="ru-RU" dirty="0"/>
              <a:t> </a:t>
            </a:r>
            <a:r>
              <a:rPr lang="ru-RU" dirty="0" err="1"/>
              <a:t>Волинської</a:t>
            </a:r>
            <a:r>
              <a:rPr lang="ru-RU" dirty="0"/>
              <a:t> </a:t>
            </a:r>
            <a:r>
              <a:rPr lang="ru-RU" dirty="0" err="1"/>
              <a:t>губернії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Ківерцівський</a:t>
            </a:r>
            <a:r>
              <a:rPr lang="ru-RU" dirty="0"/>
              <a:t> район </a:t>
            </a:r>
            <a:r>
              <a:rPr lang="ru-RU" dirty="0" err="1"/>
              <a:t>Волинської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).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землеміром</a:t>
            </a:r>
            <a:r>
              <a:rPr lang="ru-RU" dirty="0"/>
              <a:t>. </a:t>
            </a:r>
            <a:r>
              <a:rPr lang="ru-RU" dirty="0" err="1"/>
              <a:t>Виходець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низів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Петрівсько-Разумовську</a:t>
            </a:r>
            <a:r>
              <a:rPr lang="ru-RU" dirty="0"/>
              <a:t> </a:t>
            </a:r>
            <a:r>
              <a:rPr lang="ru-RU" dirty="0" err="1"/>
              <a:t>академію</a:t>
            </a:r>
            <a:r>
              <a:rPr lang="ru-RU" dirty="0"/>
              <a:t>, </a:t>
            </a:r>
            <a:r>
              <a:rPr lang="ru-RU" dirty="0" err="1"/>
              <a:t>цінував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зробив</a:t>
            </a:r>
            <a:r>
              <a:rPr lang="ru-RU" dirty="0"/>
              <a:t> усе,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допитливий</a:t>
            </a:r>
            <a:r>
              <a:rPr lang="ru-RU" dirty="0"/>
              <a:t> </a:t>
            </a:r>
            <a:r>
              <a:rPr lang="ru-RU" dirty="0" err="1"/>
              <a:t>Михайлик</a:t>
            </a:r>
            <a:r>
              <a:rPr lang="ru-RU" dirty="0"/>
              <a:t> одержав </a:t>
            </a:r>
            <a:r>
              <a:rPr lang="ru-RU" dirty="0" err="1"/>
              <a:t>гарну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624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6224736" cy="4217641"/>
          </a:xfrm>
        </p:spPr>
        <p:txBody>
          <a:bodyPr>
            <a:noAutofit/>
          </a:bodyPr>
          <a:lstStyle/>
          <a:p>
            <a:r>
              <a:rPr lang="ru-RU" sz="1600" dirty="0"/>
              <a:t>У 1901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сім’я</a:t>
            </a:r>
            <a:r>
              <a:rPr lang="ru-RU" sz="1600" dirty="0"/>
              <a:t> </a:t>
            </a:r>
            <a:r>
              <a:rPr lang="ru-RU" sz="1600" dirty="0" err="1"/>
              <a:t>переїхала</a:t>
            </a:r>
            <a:r>
              <a:rPr lang="ru-RU" sz="1600" dirty="0"/>
              <a:t> до </a:t>
            </a:r>
            <a:r>
              <a:rPr lang="ru-RU" sz="1600" dirty="0" err="1"/>
              <a:t>Луцька</a:t>
            </a:r>
            <a:r>
              <a:rPr lang="ru-RU" sz="1600" dirty="0"/>
              <a:t>, де </a:t>
            </a:r>
            <a:r>
              <a:rPr lang="ru-RU" sz="1600" dirty="0" err="1"/>
              <a:t>майбутній</a:t>
            </a:r>
            <a:r>
              <a:rPr lang="ru-RU" sz="1600" dirty="0"/>
              <a:t> великий математик </a:t>
            </a:r>
            <a:r>
              <a:rPr lang="ru-RU" sz="1600" dirty="0" err="1"/>
              <a:t>із</a:t>
            </a:r>
            <a:r>
              <a:rPr lang="ru-RU" sz="1600" dirty="0"/>
              <a:t> золотою </a:t>
            </a:r>
            <a:r>
              <a:rPr lang="ru-RU" sz="1600" dirty="0" err="1"/>
              <a:t>медаллю</a:t>
            </a:r>
            <a:r>
              <a:rPr lang="ru-RU" sz="1600" dirty="0"/>
              <a:t> </a:t>
            </a:r>
            <a:r>
              <a:rPr lang="ru-RU" sz="1600" dirty="0" err="1"/>
              <a:t>закінчив</a:t>
            </a:r>
            <a:r>
              <a:rPr lang="ru-RU" sz="1600" dirty="0"/>
              <a:t> </a:t>
            </a:r>
            <a:r>
              <a:rPr lang="ru-RU" sz="1600" dirty="0" err="1"/>
              <a:t>гімназію</a:t>
            </a:r>
            <a:r>
              <a:rPr lang="ru-RU" sz="1600" dirty="0"/>
              <a:t>. У 1910-му Михайло </a:t>
            </a:r>
            <a:r>
              <a:rPr lang="ru-RU" sz="1600" dirty="0" err="1"/>
              <a:t>Пилипович</a:t>
            </a:r>
            <a:r>
              <a:rPr lang="ru-RU" sz="1600" dirty="0"/>
              <a:t> — студент </a:t>
            </a:r>
            <a:r>
              <a:rPr lang="ru-RU" sz="1600" dirty="0" err="1"/>
              <a:t>фізико-математичного</a:t>
            </a:r>
            <a:r>
              <a:rPr lang="ru-RU" sz="1600" dirty="0"/>
              <a:t> факультету </a:t>
            </a:r>
            <a:r>
              <a:rPr lang="ru-RU" sz="1600" dirty="0" err="1"/>
              <a:t>Київського</a:t>
            </a:r>
            <a:r>
              <a:rPr lang="ru-RU" sz="1600" dirty="0"/>
              <a:t> </a:t>
            </a:r>
            <a:r>
              <a:rPr lang="ru-RU" sz="1600" dirty="0" err="1"/>
              <a:t>університету</a:t>
            </a:r>
            <a:r>
              <a:rPr lang="ru-RU" sz="1600" dirty="0"/>
              <a:t> Святого </a:t>
            </a:r>
            <a:r>
              <a:rPr lang="ru-RU" sz="1600" dirty="0" err="1"/>
              <a:t>Володимира</a:t>
            </a:r>
            <a:r>
              <a:rPr lang="ru-RU" sz="1600" dirty="0"/>
              <a:t>. </a:t>
            </a:r>
            <a:r>
              <a:rPr lang="ru-RU" sz="1600" dirty="0" err="1"/>
              <a:t>Блискуче</a:t>
            </a:r>
            <a:r>
              <a:rPr lang="ru-RU" sz="1600" dirty="0"/>
              <a:t> </a:t>
            </a:r>
            <a:r>
              <a:rPr lang="ru-RU" sz="1600" dirty="0" err="1"/>
              <a:t>закінчивши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, </a:t>
            </a:r>
            <a:r>
              <a:rPr lang="ru-RU" sz="1600" dirty="0" err="1"/>
              <a:t>М.Кравчук</a:t>
            </a:r>
            <a:r>
              <a:rPr lang="ru-RU" sz="1600" dirty="0"/>
              <a:t>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викладав</a:t>
            </a:r>
            <a:r>
              <a:rPr lang="ru-RU" sz="1600" dirty="0"/>
              <a:t> у </a:t>
            </a:r>
            <a:r>
              <a:rPr lang="ru-RU" sz="1600" dirty="0" err="1"/>
              <a:t>різних</a:t>
            </a:r>
            <a:r>
              <a:rPr lang="ru-RU" sz="1600" dirty="0"/>
              <a:t> вузах </a:t>
            </a:r>
            <a:r>
              <a:rPr lang="ru-RU" sz="1600" dirty="0" err="1"/>
              <a:t>Києва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Першої</a:t>
            </a:r>
            <a:r>
              <a:rPr lang="ru-RU" sz="1600" dirty="0"/>
              <a:t> </a:t>
            </a:r>
            <a:r>
              <a:rPr lang="ru-RU" sz="1600" dirty="0" err="1"/>
              <a:t>світової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 </a:t>
            </a:r>
            <a:r>
              <a:rPr lang="ru-RU" sz="1600" dirty="0" err="1"/>
              <a:t>евакуювався</a:t>
            </a:r>
            <a:r>
              <a:rPr lang="ru-RU" sz="1600" dirty="0"/>
              <a:t> до </a:t>
            </a:r>
            <a:r>
              <a:rPr lang="ru-RU" sz="1600" dirty="0" err="1"/>
              <a:t>Москви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революційних</a:t>
            </a:r>
            <a:r>
              <a:rPr lang="ru-RU" sz="1600" dirty="0"/>
              <a:t> </a:t>
            </a:r>
            <a:r>
              <a:rPr lang="ru-RU" sz="1600" dirty="0" err="1"/>
              <a:t>подій</a:t>
            </a:r>
            <a:r>
              <a:rPr lang="ru-RU" sz="1600" dirty="0"/>
              <a:t> математик </a:t>
            </a:r>
            <a:r>
              <a:rPr lang="ru-RU" sz="1600" dirty="0" err="1"/>
              <a:t>повертається</a:t>
            </a:r>
            <a:r>
              <a:rPr lang="ru-RU" sz="1600" dirty="0"/>
              <a:t> до золотоглавого </a:t>
            </a:r>
            <a:r>
              <a:rPr lang="ru-RU" sz="1600" dirty="0" err="1"/>
              <a:t>Києва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повністю</a:t>
            </a:r>
            <a:r>
              <a:rPr lang="ru-RU" sz="1600" dirty="0"/>
              <a:t> </a:t>
            </a:r>
            <a:r>
              <a:rPr lang="ru-RU" sz="1600" dirty="0" err="1"/>
              <a:t>присвятити</a:t>
            </a:r>
            <a:r>
              <a:rPr lang="ru-RU" sz="1600" dirty="0"/>
              <a:t> себе </a:t>
            </a:r>
            <a:r>
              <a:rPr lang="ru-RU" sz="1600" dirty="0" err="1"/>
              <a:t>науці</a:t>
            </a:r>
            <a:r>
              <a:rPr lang="ru-RU" sz="1600" dirty="0"/>
              <a:t> і народу. </a:t>
            </a:r>
            <a:r>
              <a:rPr lang="ru-RU" sz="1600" dirty="0" err="1"/>
              <a:t>Викладаючи</a:t>
            </a:r>
            <a:r>
              <a:rPr lang="ru-RU" sz="1600" dirty="0"/>
              <a:t> в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гімназіях</a:t>
            </a:r>
            <a:r>
              <a:rPr lang="ru-RU" sz="1600" dirty="0"/>
              <a:t> і </a:t>
            </a:r>
            <a:r>
              <a:rPr lang="ru-RU" sz="1600" dirty="0" err="1"/>
              <a:t>Українському</a:t>
            </a:r>
            <a:r>
              <a:rPr lang="ru-RU" sz="1600" dirty="0"/>
              <a:t> народному </a:t>
            </a:r>
            <a:r>
              <a:rPr lang="ru-RU" sz="1600" dirty="0" err="1"/>
              <a:t>університеті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розробляє</a:t>
            </a:r>
            <a:r>
              <a:rPr lang="ru-RU" sz="1600" dirty="0"/>
              <a:t> </a:t>
            </a:r>
            <a:r>
              <a:rPr lang="ru-RU" sz="1600" dirty="0" err="1"/>
              <a:t>україномовну</a:t>
            </a:r>
            <a:r>
              <a:rPr lang="ru-RU" sz="1600" dirty="0"/>
              <a:t> </a:t>
            </a:r>
            <a:r>
              <a:rPr lang="ru-RU" sz="1600" dirty="0" err="1"/>
              <a:t>математичну</a:t>
            </a:r>
            <a:r>
              <a:rPr lang="ru-RU" sz="1600" dirty="0"/>
              <a:t> </a:t>
            </a:r>
            <a:r>
              <a:rPr lang="ru-RU" sz="1600" dirty="0" err="1"/>
              <a:t>термінологію</a:t>
            </a:r>
            <a:r>
              <a:rPr lang="ru-RU" sz="1600" dirty="0"/>
              <a:t>, </a:t>
            </a:r>
            <a:r>
              <a:rPr lang="ru-RU" sz="1600" dirty="0" err="1"/>
              <a:t>перекладає</a:t>
            </a:r>
            <a:r>
              <a:rPr lang="ru-RU" sz="1600" dirty="0"/>
              <a:t> </a:t>
            </a:r>
            <a:r>
              <a:rPr lang="ru-RU" sz="1600" dirty="0" err="1"/>
              <a:t>українською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популярний</a:t>
            </a:r>
            <a:r>
              <a:rPr lang="ru-RU" sz="1600" dirty="0"/>
              <a:t> у </a:t>
            </a:r>
            <a:r>
              <a:rPr lang="ru-RU" sz="1600" dirty="0" err="1"/>
              <a:t>ті</a:t>
            </a:r>
            <a:r>
              <a:rPr lang="ru-RU" sz="1600" dirty="0"/>
              <a:t> </a:t>
            </a:r>
            <a:r>
              <a:rPr lang="ru-RU" sz="1600" dirty="0" err="1"/>
              <a:t>часи</a:t>
            </a:r>
            <a:r>
              <a:rPr lang="ru-RU" sz="1600" dirty="0"/>
              <a:t> </a:t>
            </a:r>
            <a:r>
              <a:rPr lang="ru-RU" sz="1600" dirty="0" err="1"/>
              <a:t>підручник</a:t>
            </a:r>
            <a:r>
              <a:rPr lang="ru-RU" sz="1600" dirty="0"/>
              <a:t> </a:t>
            </a:r>
            <a:r>
              <a:rPr lang="ru-RU" sz="1600" dirty="0" err="1"/>
              <a:t>геометрії</a:t>
            </a:r>
            <a:r>
              <a:rPr lang="ru-RU" sz="1600" dirty="0"/>
              <a:t> </a:t>
            </a:r>
            <a:r>
              <a:rPr lang="ru-RU" sz="1600" dirty="0" err="1"/>
              <a:t>Кисельова</a:t>
            </a:r>
            <a:r>
              <a:rPr lang="ru-RU" sz="1600" dirty="0"/>
              <a:t>.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731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1484784"/>
            <a:ext cx="6440760" cy="400161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 1921</a:t>
            </a:r>
            <a:r>
              <a:rPr lang="en-US" dirty="0"/>
              <a:t>p. M.</a:t>
            </a:r>
            <a:r>
              <a:rPr lang="ru-RU" dirty="0"/>
              <a:t>Кравчук читав курс </a:t>
            </a:r>
            <a:r>
              <a:rPr lang="ru-RU" dirty="0" err="1"/>
              <a:t>лекцій</a:t>
            </a:r>
            <a:r>
              <a:rPr lang="ru-RU" dirty="0"/>
              <a:t> з математики в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політехнічному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 та в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Одночасно</a:t>
            </a:r>
            <a:r>
              <a:rPr lang="ru-RU" dirty="0"/>
              <a:t> Михайло </a:t>
            </a:r>
            <a:r>
              <a:rPr lang="ru-RU" dirty="0" err="1"/>
              <a:t>Пилипович</a:t>
            </a:r>
            <a:r>
              <a:rPr lang="ru-RU" dirty="0"/>
              <a:t>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розпочаті</a:t>
            </a:r>
            <a:r>
              <a:rPr lang="ru-RU" dirty="0"/>
              <a:t> ним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квадратичних</a:t>
            </a:r>
            <a:r>
              <a:rPr lang="ru-RU" dirty="0"/>
              <a:t> форм, </a:t>
            </a:r>
            <a:r>
              <a:rPr lang="ru-RU" dirty="0" err="1"/>
              <a:t>матриць</a:t>
            </a:r>
            <a:r>
              <a:rPr lang="ru-RU" dirty="0"/>
              <a:t> і </a:t>
            </a:r>
            <a:r>
              <a:rPr lang="ru-RU" dirty="0" err="1"/>
              <a:t>визначників</a:t>
            </a:r>
            <a:r>
              <a:rPr lang="ru-RU" dirty="0"/>
              <a:t>. Результатом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опубліковані</a:t>
            </a:r>
            <a:r>
              <a:rPr lang="ru-RU" dirty="0"/>
              <a:t> в 1924 р .Одну з них — «Про </a:t>
            </a:r>
            <a:r>
              <a:rPr lang="ru-RU" dirty="0" err="1"/>
              <a:t>квадратичні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» — </a:t>
            </a:r>
            <a:r>
              <a:rPr lang="ru-RU" dirty="0" err="1"/>
              <a:t>він</a:t>
            </a:r>
            <a:r>
              <a:rPr lang="ru-RU" dirty="0"/>
              <a:t> подав як </a:t>
            </a:r>
            <a:r>
              <a:rPr lang="ru-RU" dirty="0" err="1"/>
              <a:t>докторську</a:t>
            </a:r>
            <a:r>
              <a:rPr lang="ru-RU" dirty="0"/>
              <a:t> </a:t>
            </a:r>
            <a:r>
              <a:rPr lang="ru-RU" dirty="0" err="1"/>
              <a:t>дисертацію</a:t>
            </a:r>
            <a:r>
              <a:rPr lang="ru-RU" dirty="0"/>
              <a:t>, яку й </a:t>
            </a:r>
            <a:r>
              <a:rPr lang="ru-RU" dirty="0" err="1"/>
              <a:t>захистив</a:t>
            </a:r>
            <a:r>
              <a:rPr lang="ru-RU" dirty="0"/>
              <a:t> у 1924 </a:t>
            </a:r>
            <a:r>
              <a:rPr lang="en-US" dirty="0"/>
              <a:t>p., </a:t>
            </a:r>
            <a:r>
              <a:rPr lang="ru-RU" dirty="0" err="1"/>
              <a:t>діставши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доктора </a:t>
            </a:r>
            <a:r>
              <a:rPr lang="ru-RU" dirty="0" err="1"/>
              <a:t>фізико-математичних</a:t>
            </a:r>
            <a:r>
              <a:rPr lang="ru-RU" dirty="0"/>
              <a:t> наук.</a:t>
            </a:r>
          </a:p>
        </p:txBody>
      </p:sp>
    </p:spTree>
    <p:extLst>
      <p:ext uri="{BB962C8B-B14F-4D97-AF65-F5344CB8AC3E}">
        <p14:creationId xmlns:p14="http://schemas.microsoft.com/office/powerpoint/2010/main" val="55229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03648" y="2276872"/>
            <a:ext cx="6368752" cy="320952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Того ж року </a:t>
            </a:r>
            <a:r>
              <a:rPr lang="ru-RU" dirty="0" err="1"/>
              <a:t>стає</a:t>
            </a:r>
            <a:r>
              <a:rPr lang="ru-RU" dirty="0"/>
              <a:t> членом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Німеччини</a:t>
            </a:r>
            <a:r>
              <a:rPr lang="ru-RU" dirty="0"/>
              <a:t>, </a:t>
            </a:r>
            <a:r>
              <a:rPr lang="ru-RU" dirty="0" err="1"/>
              <a:t>Італії</a:t>
            </a:r>
            <a:r>
              <a:rPr lang="ru-RU" dirty="0"/>
              <a:t>, у 1929-му — </a:t>
            </a:r>
            <a:r>
              <a:rPr lang="ru-RU" dirty="0" err="1"/>
              <a:t>дійсним</a:t>
            </a:r>
            <a:r>
              <a:rPr lang="ru-RU" dirty="0"/>
              <a:t> членом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наук. За два роки (1926—1927) </a:t>
            </a:r>
            <a:r>
              <a:rPr lang="ru-RU" dirty="0" err="1"/>
              <a:t>він</a:t>
            </a:r>
            <a:r>
              <a:rPr lang="ru-RU" dirty="0"/>
              <a:t> написав і </a:t>
            </a:r>
            <a:r>
              <a:rPr lang="ru-RU" dirty="0" err="1"/>
              <a:t>опублікував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сорока </a:t>
            </a:r>
            <a:r>
              <a:rPr lang="ru-RU" dirty="0" err="1"/>
              <a:t>праць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стало </a:t>
            </a:r>
            <a:r>
              <a:rPr lang="ru-RU" dirty="0" err="1"/>
              <a:t>відомим</a:t>
            </a:r>
            <a:r>
              <a:rPr lang="ru-RU" dirty="0"/>
              <a:t> в </a:t>
            </a:r>
            <a:r>
              <a:rPr lang="ru-RU" dirty="0" err="1"/>
              <a:t>академіях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друкуються</a:t>
            </a:r>
            <a:r>
              <a:rPr lang="ru-RU" dirty="0"/>
              <a:t> в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виданнях</a:t>
            </a:r>
            <a:r>
              <a:rPr lang="ru-RU" dirty="0"/>
              <a:t> Торонто, </a:t>
            </a:r>
            <a:r>
              <a:rPr lang="ru-RU" dirty="0" err="1"/>
              <a:t>Цюріха</a:t>
            </a:r>
            <a:r>
              <a:rPr lang="ru-RU" dirty="0"/>
              <a:t>, Палермо, </a:t>
            </a:r>
            <a:r>
              <a:rPr lang="ru-RU" dirty="0" err="1"/>
              <a:t>Буенос-Айреса</a:t>
            </a:r>
            <a:r>
              <a:rPr lang="ru-RU" dirty="0"/>
              <a:t>, у </a:t>
            </a:r>
            <a:r>
              <a:rPr lang="ru-RU" dirty="0" err="1"/>
              <a:t>наукових</a:t>
            </a:r>
            <a:r>
              <a:rPr lang="ru-RU" dirty="0"/>
              <a:t> журналах </a:t>
            </a:r>
            <a:r>
              <a:rPr lang="ru-RU" dirty="0" err="1"/>
              <a:t>Паризької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наук.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асоціація</a:t>
            </a:r>
            <a:r>
              <a:rPr lang="ru-RU" dirty="0"/>
              <a:t> </a:t>
            </a:r>
            <a:r>
              <a:rPr lang="ru-RU" dirty="0" err="1"/>
              <a:t>математиків</a:t>
            </a:r>
            <a:r>
              <a:rPr lang="ru-RU" dirty="0"/>
              <a:t> </a:t>
            </a:r>
            <a:r>
              <a:rPr lang="ru-RU" dirty="0" err="1"/>
              <a:t>запрошує</a:t>
            </a:r>
            <a:r>
              <a:rPr lang="ru-RU" dirty="0"/>
              <a:t> Кравчука </a:t>
            </a:r>
            <a:r>
              <a:rPr lang="ru-RU" dirty="0" err="1"/>
              <a:t>переїхати</a:t>
            </a:r>
            <a:r>
              <a:rPr lang="ru-RU" dirty="0"/>
              <a:t> на </a:t>
            </a:r>
            <a:r>
              <a:rPr lang="ru-RU" dirty="0" err="1"/>
              <a:t>постійну</a:t>
            </a:r>
            <a:r>
              <a:rPr lang="ru-RU" dirty="0"/>
              <a:t> роботу в Америку, але Кравчук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відмовився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 усе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 свою </a:t>
            </a:r>
            <a:r>
              <a:rPr lang="ru-RU" dirty="0" err="1"/>
              <a:t>Батьківщину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321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/>
              <a:t>Михайло </a:t>
            </a:r>
            <a:r>
              <a:rPr lang="uk-UA" sz="2800" b="1" dirty="0" err="1" smtClean="0"/>
              <a:t>пилипович-</a:t>
            </a:r>
            <a:r>
              <a:rPr lang="uk-UA" sz="2800" b="1" dirty="0" smtClean="0"/>
              <a:t> професор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31640" y="2276872"/>
            <a:ext cx="6440760" cy="320952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1925 р. Михайло </a:t>
            </a:r>
            <a:r>
              <a:rPr lang="ru-RU" dirty="0" err="1"/>
              <a:t>Пилипович</a:t>
            </a:r>
            <a:r>
              <a:rPr lang="ru-RU" dirty="0"/>
              <a:t> став </a:t>
            </a:r>
            <a:r>
              <a:rPr lang="ru-RU" dirty="0" err="1"/>
              <a:t>професором</a:t>
            </a:r>
            <a:r>
              <a:rPr lang="ru-RU" dirty="0"/>
              <a:t>. На той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очолював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математики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Київських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, </a:t>
            </a:r>
            <a:r>
              <a:rPr lang="ru-RU" dirty="0" err="1"/>
              <a:t>працював</a:t>
            </a:r>
            <a:r>
              <a:rPr lang="ru-RU" dirty="0"/>
              <a:t> деканом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а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виконував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 секретаря </a:t>
            </a:r>
            <a:r>
              <a:rPr lang="ru-RU" dirty="0" err="1"/>
              <a:t>Всеукраїнської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 </a:t>
            </a:r>
            <a:r>
              <a:rPr lang="ru-RU" dirty="0" err="1"/>
              <a:t>відвідували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математики, а й </a:t>
            </a:r>
            <a:r>
              <a:rPr lang="ru-RU" dirty="0" err="1"/>
              <a:t>фізики</a:t>
            </a:r>
            <a:r>
              <a:rPr lang="ru-RU" dirty="0"/>
              <a:t>, </a:t>
            </a:r>
            <a:r>
              <a:rPr lang="ru-RU" dirty="0" err="1"/>
              <a:t>хіміки</a:t>
            </a:r>
            <a:r>
              <a:rPr lang="ru-RU" dirty="0"/>
              <a:t>, </a:t>
            </a:r>
            <a:r>
              <a:rPr lang="ru-RU" dirty="0" err="1"/>
              <a:t>біологи</a:t>
            </a:r>
            <a:r>
              <a:rPr lang="ru-RU" dirty="0"/>
              <a:t>, </a:t>
            </a:r>
            <a:r>
              <a:rPr lang="ru-RU" dirty="0" err="1"/>
              <a:t>історики</a:t>
            </a:r>
            <a:r>
              <a:rPr lang="ru-RU" dirty="0"/>
              <a:t> і </a:t>
            </a:r>
            <a:r>
              <a:rPr lang="ru-RU" dirty="0" err="1"/>
              <a:t>філологи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М.Кравчук</a:t>
            </a:r>
            <a:r>
              <a:rPr lang="ru-RU" dirty="0"/>
              <a:t> </a:t>
            </a:r>
            <a:r>
              <a:rPr lang="ru-RU" dirty="0" err="1"/>
              <a:t>приділяв</a:t>
            </a:r>
            <a:r>
              <a:rPr lang="ru-RU" dirty="0"/>
              <a:t> </a:t>
            </a:r>
            <a:r>
              <a:rPr lang="ru-RU" dirty="0" err="1"/>
              <a:t>проблемі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. Одним з перших </a:t>
            </a:r>
            <a:r>
              <a:rPr lang="ru-RU" dirty="0" err="1"/>
              <a:t>він</a:t>
            </a:r>
            <a:r>
              <a:rPr lang="ru-RU" dirty="0"/>
              <a:t> почав </a:t>
            </a:r>
            <a:r>
              <a:rPr lang="ru-RU" dirty="0" err="1"/>
              <a:t>викладати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математики у </a:t>
            </a:r>
            <a:r>
              <a:rPr lang="ru-RU" dirty="0" err="1"/>
              <a:t>фізиці</a:t>
            </a:r>
            <a:r>
              <a:rPr lang="ru-RU" dirty="0"/>
              <a:t>,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біології</a:t>
            </a:r>
            <a:r>
              <a:rPr lang="ru-RU" dirty="0"/>
              <a:t>. </a:t>
            </a:r>
            <a:r>
              <a:rPr lang="ru-RU" dirty="0" err="1"/>
              <a:t>Світову</a:t>
            </a:r>
            <a:r>
              <a:rPr lang="ru-RU" dirty="0"/>
              <a:t> науку </a:t>
            </a:r>
            <a:r>
              <a:rPr lang="ru-RU" dirty="0" err="1"/>
              <a:t>поповнили</a:t>
            </a:r>
            <a:r>
              <a:rPr lang="ru-RU" dirty="0"/>
              <a:t> </a:t>
            </a:r>
            <a:r>
              <a:rPr lang="ru-RU" dirty="0" err="1"/>
              <a:t>багаточлени</a:t>
            </a:r>
            <a:r>
              <a:rPr lang="ru-RU" dirty="0"/>
              <a:t> </a:t>
            </a:r>
            <a:r>
              <a:rPr lang="ru-RU" dirty="0" err="1"/>
              <a:t>біномного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- </a:t>
            </a:r>
            <a:r>
              <a:rPr lang="ru-RU" dirty="0" err="1"/>
              <a:t>багаточлени</a:t>
            </a:r>
            <a:r>
              <a:rPr lang="ru-RU" dirty="0"/>
              <a:t> Кравчука.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М.Кравчук</a:t>
            </a:r>
            <a:r>
              <a:rPr lang="ru-RU" dirty="0"/>
              <a:t> </a:t>
            </a:r>
            <a:r>
              <a:rPr lang="ru-RU" dirty="0" err="1"/>
              <a:t>друкував</a:t>
            </a:r>
            <a:r>
              <a:rPr lang="ru-RU" dirty="0"/>
              <a:t> як у СРСР, так і за кордоном, </a:t>
            </a:r>
            <a:r>
              <a:rPr lang="ru-RU" dirty="0" err="1"/>
              <a:t>використовуючи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 </a:t>
            </a:r>
            <a:r>
              <a:rPr lang="ru-RU" dirty="0" err="1"/>
              <a:t>французьку</a:t>
            </a:r>
            <a:r>
              <a:rPr lang="ru-RU" dirty="0"/>
              <a:t>, </a:t>
            </a:r>
            <a:r>
              <a:rPr lang="ru-RU" dirty="0" err="1"/>
              <a:t>німецьку</a:t>
            </a:r>
            <a:r>
              <a:rPr lang="ru-RU" dirty="0"/>
              <a:t>, </a:t>
            </a:r>
            <a:r>
              <a:rPr lang="ru-RU" dirty="0" err="1"/>
              <a:t>італійську</a:t>
            </a:r>
            <a:r>
              <a:rPr lang="ru-RU" dirty="0"/>
              <a:t>, </a:t>
            </a:r>
            <a:r>
              <a:rPr lang="ru-RU" dirty="0" err="1"/>
              <a:t>польську</a:t>
            </a:r>
            <a:r>
              <a:rPr lang="ru-RU" dirty="0"/>
              <a:t>  </a:t>
            </a:r>
            <a:r>
              <a:rPr lang="ru-RU" dirty="0" err="1"/>
              <a:t>мови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54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438400"/>
            <a:ext cx="2343150" cy="31242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арешт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Як і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того часу </a:t>
            </a:r>
            <a:r>
              <a:rPr lang="ru-RU" dirty="0" err="1"/>
              <a:t>М.Кравчука</a:t>
            </a:r>
            <a:r>
              <a:rPr lang="ru-RU" dirty="0"/>
              <a:t> не </a:t>
            </a:r>
            <a:r>
              <a:rPr lang="ru-RU" dirty="0" err="1"/>
              <a:t>оминула</a:t>
            </a:r>
            <a:r>
              <a:rPr lang="ru-RU" dirty="0"/>
              <a:t> </a:t>
            </a:r>
            <a:r>
              <a:rPr lang="ru-RU" dirty="0" err="1"/>
              <a:t>сталінська</a:t>
            </a:r>
            <a:r>
              <a:rPr lang="ru-RU" dirty="0"/>
              <a:t> </a:t>
            </a:r>
            <a:r>
              <a:rPr lang="ru-RU" dirty="0" err="1"/>
              <a:t>репресивна</a:t>
            </a:r>
            <a:r>
              <a:rPr lang="ru-RU" dirty="0"/>
              <a:t> машина. 1938 року </a:t>
            </a:r>
            <a:r>
              <a:rPr lang="ru-RU" dirty="0" err="1"/>
              <a:t>академіка</a:t>
            </a:r>
            <a:r>
              <a:rPr lang="ru-RU" dirty="0"/>
              <a:t> </a:t>
            </a:r>
            <a:r>
              <a:rPr lang="ru-RU" dirty="0" err="1"/>
              <a:t>заарештували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НКВС. </a:t>
            </a:r>
            <a:r>
              <a:rPr lang="ru-RU" dirty="0" err="1"/>
              <a:t>Виїзна</a:t>
            </a:r>
            <a:r>
              <a:rPr lang="ru-RU" dirty="0"/>
              <a:t> </a:t>
            </a:r>
            <a:r>
              <a:rPr lang="ru-RU" dirty="0" err="1"/>
              <a:t>сесія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колегії</a:t>
            </a:r>
            <a:r>
              <a:rPr lang="ru-RU" dirty="0"/>
              <a:t> Верховного суду СРСР присудила </a:t>
            </a:r>
            <a:r>
              <a:rPr lang="ru-RU" dirty="0" err="1"/>
              <a:t>М.Кравчука</a:t>
            </a:r>
            <a:r>
              <a:rPr lang="ru-RU" dirty="0"/>
              <a:t> до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. Тяжко </a:t>
            </a:r>
            <a:r>
              <a:rPr lang="ru-RU" dirty="0" err="1"/>
              <a:t>працюючи</a:t>
            </a:r>
            <a:r>
              <a:rPr lang="ru-RU" dirty="0"/>
              <a:t> на рудниках Магадану,  Михайло Кравчук не </a:t>
            </a:r>
            <a:r>
              <a:rPr lang="ru-RU" dirty="0" err="1"/>
              <a:t>зламався</a:t>
            </a:r>
            <a:r>
              <a:rPr lang="ru-RU" dirty="0"/>
              <a:t> як </a:t>
            </a:r>
            <a:r>
              <a:rPr lang="ru-RU" dirty="0" err="1"/>
              <a:t>людина</a:t>
            </a:r>
            <a:r>
              <a:rPr lang="ru-RU" dirty="0"/>
              <a:t> і </a:t>
            </a:r>
            <a:r>
              <a:rPr lang="ru-RU" dirty="0" err="1"/>
              <a:t>вчений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досліджувати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математичну</a:t>
            </a:r>
            <a:r>
              <a:rPr lang="ru-RU" dirty="0"/>
              <a:t> проблему.</a:t>
            </a:r>
          </a:p>
        </p:txBody>
      </p:sp>
    </p:spTree>
    <p:extLst>
      <p:ext uri="{BB962C8B-B14F-4D97-AF65-F5344CB8AC3E}">
        <p14:creationId xmlns:p14="http://schemas.microsoft.com/office/powerpoint/2010/main" val="325523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56" y="2438400"/>
            <a:ext cx="1882888" cy="31242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смерть</a:t>
            </a:r>
            <a:endParaRPr lang="ru-RU" b="1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 </a:t>
            </a:r>
            <a:r>
              <a:rPr lang="ru-RU" dirty="0" err="1"/>
              <a:t>заслання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написавдружині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проблемуцю</a:t>
            </a:r>
            <a:r>
              <a:rPr lang="ru-RU" dirty="0"/>
              <a:t> </a:t>
            </a:r>
            <a:r>
              <a:rPr lang="ru-RU" dirty="0" err="1"/>
              <a:t>розв’язав</a:t>
            </a:r>
            <a:r>
              <a:rPr lang="ru-RU" dirty="0"/>
              <a:t>. 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передані</a:t>
            </a:r>
            <a:r>
              <a:rPr lang="ru-RU" dirty="0"/>
              <a:t> </a:t>
            </a:r>
            <a:r>
              <a:rPr lang="ru-RU" dirty="0" err="1"/>
              <a:t>табірному</a:t>
            </a:r>
            <a:r>
              <a:rPr lang="ru-RU" dirty="0"/>
              <a:t> начальству. На жаль, доля </a:t>
            </a:r>
            <a:r>
              <a:rPr lang="ru-RU" dirty="0" err="1"/>
              <a:t>рукописів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/>
              <a:t>невідомою</a:t>
            </a:r>
            <a:r>
              <a:rPr lang="ru-RU" dirty="0"/>
              <a:t>. </a:t>
            </a:r>
            <a:r>
              <a:rPr lang="ru-RU" dirty="0" err="1"/>
              <a:t>Академік</a:t>
            </a:r>
            <a:r>
              <a:rPr lang="ru-RU" dirty="0"/>
              <a:t> Михайло Кравчук помер </a:t>
            </a:r>
            <a:r>
              <a:rPr lang="ru-RU" dirty="0" smtClean="0"/>
              <a:t> у </a:t>
            </a:r>
            <a:r>
              <a:rPr lang="ru-RU" dirty="0" err="1"/>
              <a:t>Магадані</a:t>
            </a:r>
            <a:r>
              <a:rPr lang="ru-RU" dirty="0"/>
              <a:t> в </a:t>
            </a:r>
            <a:r>
              <a:rPr lang="ru-RU" dirty="0" err="1"/>
              <a:t>березні</a:t>
            </a:r>
            <a:r>
              <a:rPr lang="ru-RU" dirty="0"/>
              <a:t> 1942 року.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поховання</a:t>
            </a:r>
            <a:r>
              <a:rPr lang="ru-RU" dirty="0"/>
              <a:t>, як і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в’язнів</a:t>
            </a:r>
            <a:r>
              <a:rPr lang="ru-RU" dirty="0"/>
              <a:t>, </a:t>
            </a:r>
            <a:r>
              <a:rPr lang="ru-RU" dirty="0" err="1"/>
              <a:t>залишилося</a:t>
            </a:r>
            <a:r>
              <a:rPr lang="ru-RU" dirty="0"/>
              <a:t> </a:t>
            </a:r>
            <a:r>
              <a:rPr lang="ru-RU" dirty="0" err="1"/>
              <a:t>невідомим</a:t>
            </a:r>
            <a:r>
              <a:rPr lang="ru-RU" dirty="0"/>
              <a:t>.  </a:t>
            </a:r>
            <a:r>
              <a:rPr lang="ru-RU" dirty="0" err="1"/>
              <a:t>Реабілітований</a:t>
            </a:r>
            <a:r>
              <a:rPr lang="ru-RU" dirty="0"/>
              <a:t> посмертно 1956 року.</a:t>
            </a:r>
          </a:p>
        </p:txBody>
      </p:sp>
    </p:spTree>
    <p:extLst>
      <p:ext uri="{BB962C8B-B14F-4D97-AF65-F5344CB8AC3E}">
        <p14:creationId xmlns:p14="http://schemas.microsoft.com/office/powerpoint/2010/main" val="273372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78</TotalTime>
  <Words>706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Доля академіка м.кравчука</vt:lpstr>
      <vt:lpstr>Презентация PowerPoint</vt:lpstr>
      <vt:lpstr>Михайло ПИЛИПОВИЧ КРАВЧУК</vt:lpstr>
      <vt:lpstr>Презентация PowerPoint</vt:lpstr>
      <vt:lpstr>Презентация PowerPoint</vt:lpstr>
      <vt:lpstr>Презентация PowerPoint</vt:lpstr>
      <vt:lpstr>Михайло пилипович- професор</vt:lpstr>
      <vt:lpstr>арешт</vt:lpstr>
      <vt:lpstr>смерть</vt:lpstr>
      <vt:lpstr>Видатний математик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2013-11-25T12:59:24Z</dcterms:created>
  <dcterms:modified xsi:type="dcterms:W3CDTF">2013-12-12T15:51:10Z</dcterms:modified>
</cp:coreProperties>
</file>