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BC16-F005-48AD-8E3F-373260A014A5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3C2F-B2A6-4AE5-B787-DC1F5C04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98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BC16-F005-48AD-8E3F-373260A014A5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3C2F-B2A6-4AE5-B787-DC1F5C04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43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BC16-F005-48AD-8E3F-373260A014A5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3C2F-B2A6-4AE5-B787-DC1F5C04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BC16-F005-48AD-8E3F-373260A014A5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3C2F-B2A6-4AE5-B787-DC1F5C04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44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BC16-F005-48AD-8E3F-373260A014A5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3C2F-B2A6-4AE5-B787-DC1F5C04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67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BC16-F005-48AD-8E3F-373260A014A5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3C2F-B2A6-4AE5-B787-DC1F5C04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48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BC16-F005-48AD-8E3F-373260A014A5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3C2F-B2A6-4AE5-B787-DC1F5C04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4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BC16-F005-48AD-8E3F-373260A014A5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3C2F-B2A6-4AE5-B787-DC1F5C04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3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BC16-F005-48AD-8E3F-373260A014A5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3C2F-B2A6-4AE5-B787-DC1F5C04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25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BC16-F005-48AD-8E3F-373260A014A5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3C2F-B2A6-4AE5-B787-DC1F5C04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7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BC16-F005-48AD-8E3F-373260A014A5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3C2F-B2A6-4AE5-B787-DC1F5C04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0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BC16-F005-48AD-8E3F-373260A014A5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3C2F-B2A6-4AE5-B787-DC1F5C04A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90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28799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Архітектура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ередньовіччя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Готика </a:t>
            </a:r>
            <a:r>
              <a:rPr lang="ru-RU" b="1" dirty="0" err="1"/>
              <a:t>розвивалася</a:t>
            </a:r>
            <a:r>
              <a:rPr lang="ru-RU" b="1" dirty="0"/>
              <a:t> в </a:t>
            </a:r>
            <a:r>
              <a:rPr lang="ru-RU" b="1" dirty="0" err="1"/>
              <a:t>країнах</a:t>
            </a:r>
            <a:r>
              <a:rPr lang="ru-RU" b="1" dirty="0"/>
              <a:t>, де </a:t>
            </a:r>
            <a:r>
              <a:rPr lang="ru-RU" b="1" dirty="0" err="1"/>
              <a:t>панувала</a:t>
            </a:r>
            <a:r>
              <a:rPr lang="ru-RU" b="1" dirty="0"/>
              <a:t> </a:t>
            </a:r>
            <a:r>
              <a:rPr lang="ru-RU" b="1" dirty="0" err="1"/>
              <a:t>католицька</a:t>
            </a:r>
            <a:r>
              <a:rPr lang="ru-RU" b="1" dirty="0"/>
              <a:t> </a:t>
            </a:r>
            <a:r>
              <a:rPr lang="ru-RU" b="1" dirty="0" err="1"/>
              <a:t>церква</a:t>
            </a:r>
            <a:r>
              <a:rPr lang="ru-RU" b="1" dirty="0"/>
              <a:t>, і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егідою</a:t>
            </a:r>
            <a:r>
              <a:rPr lang="ru-RU" b="1" dirty="0"/>
              <a:t> феодально-</a:t>
            </a:r>
            <a:r>
              <a:rPr lang="ru-RU" b="1" dirty="0" err="1"/>
              <a:t>церковної</a:t>
            </a:r>
            <a:r>
              <a:rPr lang="ru-RU" b="1" dirty="0"/>
              <a:t> </a:t>
            </a:r>
            <a:r>
              <a:rPr lang="ru-RU" b="1" dirty="0" err="1"/>
              <a:t>основи</a:t>
            </a:r>
            <a:r>
              <a:rPr lang="ru-RU" b="1" dirty="0"/>
              <a:t> </a:t>
            </a:r>
            <a:r>
              <a:rPr lang="ru-RU" b="1" dirty="0" err="1"/>
              <a:t>зберігалися</a:t>
            </a:r>
            <a:r>
              <a:rPr lang="ru-RU" b="1" dirty="0"/>
              <a:t> в </a:t>
            </a:r>
            <a:r>
              <a:rPr lang="ru-RU" b="1" dirty="0" err="1"/>
              <a:t>ідеології</a:t>
            </a:r>
            <a:r>
              <a:rPr lang="ru-RU" b="1" dirty="0"/>
              <a:t> і </a:t>
            </a:r>
            <a:r>
              <a:rPr lang="ru-RU" b="1" dirty="0" err="1"/>
              <a:t>культурі</a:t>
            </a:r>
            <a:r>
              <a:rPr lang="ru-RU" b="1" dirty="0"/>
              <a:t> </a:t>
            </a:r>
            <a:r>
              <a:rPr lang="ru-RU" b="1" dirty="0" err="1"/>
              <a:t>епохи</a:t>
            </a:r>
            <a:r>
              <a:rPr lang="ru-RU" b="1" dirty="0"/>
              <a:t> Готики. </a:t>
            </a:r>
            <a:r>
              <a:rPr lang="ru-RU" b="1" dirty="0" err="1"/>
              <a:t>Готичне</a:t>
            </a:r>
            <a:r>
              <a:rPr lang="ru-RU" b="1" dirty="0"/>
              <a:t> </a:t>
            </a:r>
            <a:r>
              <a:rPr lang="ru-RU" b="1" dirty="0" err="1"/>
              <a:t>мистецтво</a:t>
            </a:r>
            <a:r>
              <a:rPr lang="ru-RU" b="1" dirty="0"/>
              <a:t> </a:t>
            </a:r>
            <a:r>
              <a:rPr lang="ru-RU" b="1" dirty="0" err="1"/>
              <a:t>залишалося</a:t>
            </a:r>
            <a:r>
              <a:rPr lang="ru-RU" b="1" dirty="0"/>
              <a:t> </a:t>
            </a:r>
            <a:r>
              <a:rPr lang="ru-RU" b="1" dirty="0" err="1"/>
              <a:t>переважно</a:t>
            </a:r>
            <a:r>
              <a:rPr lang="ru-RU" b="1" dirty="0"/>
              <a:t> </a:t>
            </a:r>
            <a:r>
              <a:rPr lang="ru-RU" b="1" dirty="0" err="1"/>
              <a:t>культовим</a:t>
            </a:r>
            <a:r>
              <a:rPr lang="ru-RU" b="1" dirty="0"/>
              <a:t> по </a:t>
            </a:r>
            <a:r>
              <a:rPr lang="ru-RU" b="1" dirty="0" err="1"/>
              <a:t>призначенню</a:t>
            </a:r>
            <a:r>
              <a:rPr lang="ru-RU" b="1" dirty="0"/>
              <a:t> і </a:t>
            </a:r>
            <a:r>
              <a:rPr lang="ru-RU" b="1" dirty="0" err="1"/>
              <a:t>релігійним</a:t>
            </a:r>
            <a:r>
              <a:rPr lang="ru-RU" b="1" dirty="0"/>
              <a:t> по </a:t>
            </a:r>
            <a:r>
              <a:rPr lang="ru-RU" b="1" dirty="0" err="1"/>
              <a:t>тематиці</a:t>
            </a:r>
            <a:r>
              <a:rPr lang="ru-RU" b="1" dirty="0"/>
              <a:t>: </a:t>
            </a:r>
            <a:r>
              <a:rPr lang="ru-RU" b="1" dirty="0" err="1"/>
              <a:t>воно</a:t>
            </a:r>
            <a:r>
              <a:rPr lang="ru-RU" b="1" dirty="0"/>
              <a:t> </a:t>
            </a:r>
            <a:r>
              <a:rPr lang="ru-RU" b="1" dirty="0" err="1"/>
              <a:t>було</a:t>
            </a:r>
            <a:r>
              <a:rPr lang="ru-RU" b="1" dirty="0"/>
              <a:t> </a:t>
            </a:r>
            <a:r>
              <a:rPr lang="ru-RU" b="1" dirty="0" err="1"/>
              <a:t>співвіднесено</a:t>
            </a:r>
            <a:r>
              <a:rPr lang="ru-RU" b="1" dirty="0"/>
              <a:t> з </a:t>
            </a:r>
            <a:r>
              <a:rPr lang="ru-RU" b="1" dirty="0" err="1"/>
              <a:t>вічністю</a:t>
            </a:r>
            <a:r>
              <a:rPr lang="ru-RU" b="1" dirty="0"/>
              <a:t>, з «</a:t>
            </a:r>
            <a:r>
              <a:rPr lang="ru-RU" b="1" dirty="0" err="1"/>
              <a:t>вищими</a:t>
            </a:r>
            <a:r>
              <a:rPr lang="ru-RU" b="1" dirty="0"/>
              <a:t>» </a:t>
            </a:r>
            <a:r>
              <a:rPr lang="ru-RU" b="1" dirty="0" err="1"/>
              <a:t>ірраціональними</a:t>
            </a:r>
            <a:r>
              <a:rPr lang="ru-RU" b="1" dirty="0"/>
              <a:t> силами.</a:t>
            </a:r>
          </a:p>
        </p:txBody>
      </p:sp>
    </p:spTree>
    <p:extLst>
      <p:ext uri="{BB962C8B-B14F-4D97-AF65-F5344CB8AC3E}">
        <p14:creationId xmlns:p14="http://schemas.microsoft.com/office/powerpoint/2010/main" val="3121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готики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символіко-алегоричний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відображення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романського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стилю готика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успадкувала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верховенство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будинків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39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678623" cy="685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готики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західноєвропейських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собор —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зразок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синтезу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скульптури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переважно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вітражів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Непорівнянний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простір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собору,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вертикалізм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веж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зводів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підпорядкування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скульптури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ритмам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динамічності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багатобарвне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сяйво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вітражів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робили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віруючих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483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9676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239676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готики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відбивало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кардинальні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середньовічного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початок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централізованих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ріст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зміцнення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висування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світських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ремісничих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придворно-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лицарських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суспільної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свідомості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ремесла і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слабшали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підвалини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середньовічних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релігійно-догматичних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світоглядів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розширювалися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можливості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пізнання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естетичного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осмислення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реального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складалися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архітектурні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тектонічна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розвивалися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містобудування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цивільна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3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89"/>
            <a:ext cx="9199714" cy="687388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Міські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архітектурні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ансамблі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західноєвропейських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включали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світські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будинки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фортеці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мости,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колодязі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95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280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Головна </a:t>
            </a:r>
            <a:r>
              <a:rPr lang="ru-RU" b="1" dirty="0" err="1">
                <a:solidFill>
                  <a:schemeClr val="bg1"/>
                </a:solidFill>
              </a:rPr>
              <a:t>міська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площа</a:t>
            </a:r>
            <a:r>
              <a:rPr lang="ru-RU" b="1" dirty="0">
                <a:solidFill>
                  <a:schemeClr val="bg1"/>
                </a:solidFill>
              </a:rPr>
              <a:t> часто </a:t>
            </a:r>
            <a:r>
              <a:rPr lang="ru-RU" b="1" dirty="0" err="1">
                <a:solidFill>
                  <a:schemeClr val="bg1"/>
                </a:solidFill>
              </a:rPr>
              <a:t>оббудовувалася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будинками</a:t>
            </a:r>
            <a:r>
              <a:rPr lang="ru-RU" b="1" dirty="0">
                <a:solidFill>
                  <a:schemeClr val="bg1"/>
                </a:solidFill>
              </a:rPr>
              <a:t> з аркадами, </a:t>
            </a:r>
            <a:r>
              <a:rPr lang="ru-RU" b="1" dirty="0" err="1">
                <a:solidFill>
                  <a:schemeClr val="bg1"/>
                </a:solidFill>
              </a:rPr>
              <a:t>торговими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складськими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приміщеннями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нижніх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поверхах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Від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площі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розходилися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головні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вулиці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вузькі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фасади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двох</a:t>
            </a:r>
            <a:r>
              <a:rPr lang="ru-RU" b="1" dirty="0">
                <a:solidFill>
                  <a:schemeClr val="bg1"/>
                </a:solidFill>
              </a:rPr>
              <a:t>-, </a:t>
            </a:r>
            <a:r>
              <a:rPr lang="ru-RU" b="1" dirty="0" err="1">
                <a:solidFill>
                  <a:schemeClr val="bg1"/>
                </a:solidFill>
              </a:rPr>
              <a:t>рідше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трьохповерхових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будинків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високими</a:t>
            </a:r>
            <a:r>
              <a:rPr lang="ru-RU" b="1" dirty="0">
                <a:solidFill>
                  <a:schemeClr val="bg1"/>
                </a:solidFill>
              </a:rPr>
              <a:t>, фронтонами </a:t>
            </a:r>
            <a:r>
              <a:rPr lang="ru-RU" b="1" dirty="0" err="1">
                <a:solidFill>
                  <a:schemeClr val="bg1"/>
                </a:solidFill>
              </a:rPr>
              <a:t>вибудовувалися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уздовж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вулиць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набережних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Міста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оточувалися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могутніми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стінами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багатоприкрашеними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проїзними</a:t>
            </a:r>
            <a:r>
              <a:rPr lang="ru-RU" b="1" dirty="0">
                <a:solidFill>
                  <a:schemeClr val="bg1"/>
                </a:solidFill>
              </a:rPr>
              <a:t> вежами. Замки </a:t>
            </a:r>
            <a:r>
              <a:rPr lang="ru-RU" b="1" dirty="0" err="1">
                <a:solidFill>
                  <a:schemeClr val="bg1"/>
                </a:solidFill>
              </a:rPr>
              <a:t>поступово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перетворювалися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складні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комплекси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фортець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палацевих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культурних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споруджень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00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2" y="0"/>
            <a:ext cx="9213740" cy="70294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західноєвропейських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пануючи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забудовою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знаходився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собор,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ставав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осередком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міського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ньому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богослужінням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влаштовувалися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богословські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диспути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розігрувалися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містерії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відбувалися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зборів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городян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52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мислився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роду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зводом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чином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богословського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символом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Вселеної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художній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лад,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сполучив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урочисту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жагучою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динамікою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достаток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пластичних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строгою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ієрархічною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системою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їхньої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супідрядності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виражав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середньовічної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ієрархії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божественних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 над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людиною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зростаюче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самосвідомість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городян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каркас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стовпів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зрілій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Готиці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пучка колон)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стрілчастих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арок,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спираються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них.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250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будинку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складається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прямокутних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осередків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травей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обмежених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стовпами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4 арками,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разом з арками-нервюрами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утворять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ост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хрестового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зводу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заповненого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полегшеними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невеликими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зводами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розпалубками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7708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8488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Бічний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розпір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зводу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головного нефа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передається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арок (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аркбутанів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стовпи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контрфорси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Звільнені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навантаження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стіни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проміжках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стовпами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прорізаються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арковими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вікнами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Нейтралізація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розпору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зводу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рахунок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винесення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конструктивних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дозволила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створити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відчуття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легкості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зусиль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людського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колективу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43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00"/>
            <a:ext cx="9190654" cy="68722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645024"/>
            <a:ext cx="9190654" cy="32129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ХІ-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знало два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змінювали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одного, —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романський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готичний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Перший —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романський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панував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ХІ-ХІІ ст.,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готичний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у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XII-XV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яскраво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проявилися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замків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2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5" y="0"/>
            <a:ext cx="9186186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Кам'яні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готичні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одержали 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Франції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свою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класичну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форму. Як правило,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3—5 —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василики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поперечним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нефом — трансептом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напівкруговим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обходом хору («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деамбула-торієм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»), до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примикають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радіальні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капели («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вінець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капел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просторий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інтер'єр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осяяний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кольоровим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мерехтінням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вітражів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Враження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нестримного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вгору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до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вівтаря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створюється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рядами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струнких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стовпів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могутнім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злетом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гострих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стрілчастих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арок,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прискореним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ритмом аркад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верхньої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галереї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трифорія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Завдяки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контрасту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напівтемних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бічних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виникає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мальовниче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багатство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аспектів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відчуття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безмежності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простору.</a:t>
            </a:r>
          </a:p>
        </p:txBody>
      </p:sp>
    </p:spTree>
    <p:extLst>
      <p:ext uri="{BB962C8B-B14F-4D97-AF65-F5344CB8AC3E}">
        <p14:creationId xmlns:p14="http://schemas.microsoft.com/office/powerpoint/2010/main" val="214148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388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фасадах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варіюються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стрілчасті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арки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архітектурно-пластичні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декорації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візерункові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вимперги,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фіали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краббі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т.д.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консолях перед колонками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порталів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верхній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арковій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галереї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рельєфи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цоколях і в тимпанах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порталів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капітелях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колон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утворять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цільну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символічну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систему, у которую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входять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епізоди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Священного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алегоричні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Кращі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добутки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готичної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пластики — декор,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фасадів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Шартрі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Реймсі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Ам’єні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Страсбурі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перейняті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одухотвореною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красою,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щирістю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шляхетністю.На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головній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західноєвропейських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середньовічних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будувалися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ратуші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рясним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декором,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нерідко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вежею (ратуша в Сен-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Кантені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1351—1509). Замки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перетворювалися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палаци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багатим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оздобленням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(комплекс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папського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палацу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Авіньйоні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будувалися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особняки («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готелі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городян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376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8" y="4192"/>
            <a:ext cx="9219293" cy="68538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Смілива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складна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каркасна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конструкція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готичного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собору,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втілила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перемогу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сміливої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інженерної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думки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дозволила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перебороти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масивність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романських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будівель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полегшити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стіни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зводи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створити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динамічну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єдність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внутрішнього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простору.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302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"/>
            <a:ext cx="9144000" cy="68538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готиці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збагачення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ускладнення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синтезу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розширення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відбилися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середньовічне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видом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образотворчого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скульптура,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одержала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ідейно-художній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пластичні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Застиглість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замкнутість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романських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статуй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перемінилися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рухливістю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фігур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їхнім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звертанням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друг до друга і до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глядача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Згодом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інтерес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форм, до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почуттів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трактування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одержали теми материнства, морального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страждання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мучеництва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жертовної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стійкості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2324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" y="0"/>
            <a:ext cx="9194803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готиці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Франції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переплелися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ліризм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трагічні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афекти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піднесена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духовність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сатира,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фантастичний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гротеск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фольклорність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гострі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життєві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спостереження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епоху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розцвіла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книжкова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мініатюра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з'явився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вівтарний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досягло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підйому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декоративне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зв'язане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високим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рівнем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цехового ремесла.</a:t>
            </a:r>
          </a:p>
        </p:txBody>
      </p:sp>
    </p:spTree>
    <p:extLst>
      <p:ext uri="{BB962C8B-B14F-4D97-AF65-F5344CB8AC3E}">
        <p14:creationId xmlns:p14="http://schemas.microsoft.com/office/powerpoint/2010/main" val="4193047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296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пізній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Готиці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Франції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одержали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скульптурні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вівтарі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інтер'єрах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поєднують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дерев'яну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розфарбовану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позолочену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скульптуру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дерев'яних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дошках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Склався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лад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відрізняється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драматичної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нерідко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екзальтованої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експресією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особливо в сценах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страждань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Христа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кращих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зразків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французького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готичного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належать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дрібна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скульптура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слонової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кістки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срібні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релікварії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ліможська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емаль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шпалери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різьблені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меблі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7577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660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пізньої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полум'яніючої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 готики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примхливий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нагадує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язики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полум'я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візерунок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віконних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прорізів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Сен-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Маклу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Руане).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З'явилися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розписи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світські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папському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палаці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Авиньоне, 14—15 ст.). 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мініатюрах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(гл. обр. часословах)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намітилося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прагнення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одухотвореної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людяності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простору й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обсягу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Споруджувалися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світські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будівлі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міські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ворота,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ратуші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цехові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складські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будинки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танцювальні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Скульптуру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Бамберге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Магдебурзі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Наумбубге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відрізняють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конкретність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монументальність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пластична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експресія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прикрашалися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рельєфами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статуями,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рослинним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орнаментом,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зображеннями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фантастичних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достаток 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світських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ремісників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селян,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гротескні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сатирич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зображення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тематика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вітражів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переважали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тони.</a:t>
            </a:r>
          </a:p>
        </p:txBody>
      </p:sp>
    </p:spTree>
    <p:extLst>
      <p:ext uri="{BB962C8B-B14F-4D97-AF65-F5344CB8AC3E}">
        <p14:creationId xmlns:p14="http://schemas.microsoft.com/office/powerpoint/2010/main" val="3334370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86" y="-16702"/>
            <a:ext cx="9171586" cy="687292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Сформована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готична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каркасна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з'явилася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церкві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абатства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Сен-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(1137—44). До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ранньої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готики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відносяться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Парижі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Шартре,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собор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Нотр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-Дам 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Парижі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Багатством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ритму,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досконалістю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композиції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скульптури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декору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відрізняються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грандіозні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зрілої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Готики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Реймсі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Ам’єні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каплиця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Сент-Шапель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Парижеві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(1243-1248) з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численними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вітражами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середині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будувалися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Кельні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Нідерландах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Утрехті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Іспанії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Бургосі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1221— 1599),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Великобританії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Вестмінстерське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абатство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Лондоні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Швеції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Упсалі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Чехії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(хор і трансепт собору св.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де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готич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будує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прийоми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одержали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своєрідну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інтерпретацію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Хрестоносці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донесли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до Родосу,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Кіпру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Сирії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441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" y="0"/>
            <a:ext cx="9144744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Наприкінці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13 -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початку 14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будівництво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Франції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переживало кризу: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сухіше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декор обильнее,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одержали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однаковий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підкреслений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З-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вигин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куртуазности.</a:t>
            </a:r>
          </a:p>
        </p:txBody>
      </p:sp>
    </p:spTree>
    <p:extLst>
      <p:ext uri="{BB962C8B-B14F-4D97-AF65-F5344CB8AC3E}">
        <p14:creationId xmlns:p14="http://schemas.microsoft.com/office/powerpoint/2010/main" val="2417993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uk-UA" sz="8000" b="1" dirty="0" smtClean="0"/>
          </a:p>
          <a:p>
            <a:pPr marL="0" indent="0" algn="ctr">
              <a:buNone/>
            </a:pPr>
            <a:endParaRPr lang="uk-UA" sz="8000" b="1" dirty="0"/>
          </a:p>
          <a:p>
            <a:pPr marL="0" indent="0" algn="ctr">
              <a:buNone/>
            </a:pPr>
            <a:endParaRPr lang="uk-UA" sz="8000" b="1" dirty="0" smtClean="0"/>
          </a:p>
          <a:p>
            <a:pPr marL="0" indent="0" algn="ctr">
              <a:buNone/>
            </a:pPr>
            <a:endParaRPr lang="uk-UA" sz="8000" b="1" dirty="0"/>
          </a:p>
          <a:p>
            <a:pPr marL="0" indent="0" algn="ctr">
              <a:buNone/>
            </a:pPr>
            <a:r>
              <a:rPr lang="uk-UA" sz="8000" b="1" dirty="0" smtClean="0">
                <a:solidFill>
                  <a:schemeClr val="bg1"/>
                </a:solidFill>
              </a:rPr>
              <a:t>Дякую за увагу!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4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47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71399"/>
            <a:ext cx="7772400" cy="2232247"/>
          </a:xfrm>
        </p:spPr>
        <p:txBody>
          <a:bodyPr/>
          <a:lstStyle/>
          <a:p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Романський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стиль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9650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Романський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замок,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помешкання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оборонна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споруда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феодала,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відзначався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масивністю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надавали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йому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монументальності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фортечні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посилювали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враження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Весь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замку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нагадував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могутність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володаря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Романський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собор,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притаманні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утілювати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могутності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церкви. За основу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романського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собору став план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римської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громадської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світської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будівлі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базиліки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5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028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перших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романської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постало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кам'яного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перекриття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будівлі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складне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вирішено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зведенням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напівциркулярного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склепіння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будівництві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майстри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романського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стилю досягай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вражаючої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майстерності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58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" y="0"/>
            <a:ext cx="913805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Прикладом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романської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будівлі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служити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Вормський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собор (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з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масивним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кам'яним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склепінням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підпертим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такими ж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стінами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Невеликі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схожі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бійниці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пробиті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товстих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стінах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стін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напівциркулярними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арками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підкреслюють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грандіозність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сувору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монументальність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споруди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Похмуру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посилює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скульптура, яка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умовно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передає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57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22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675455"/>
            <a:ext cx="7198568" cy="3024336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Готичний стиль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0994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Готичний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стиль —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художній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стиль,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виявився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завершальним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етапом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середніх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Західної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серединою 12 і 16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«Готика» введений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епоху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Відродження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зневажливе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позначення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середньовічного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вважалося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варварським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5277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" y="879"/>
            <a:ext cx="9140619" cy="687122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Готика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зародилася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Північній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Франції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Ільде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-Франс) 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середині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ст.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досягла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розквіту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половині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 ст.</a:t>
            </a:r>
          </a:p>
        </p:txBody>
      </p:sp>
    </p:spTree>
    <p:extLst>
      <p:ext uri="{BB962C8B-B14F-4D97-AF65-F5344CB8AC3E}">
        <p14:creationId xmlns:p14="http://schemas.microsoft.com/office/powerpoint/2010/main" val="34480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1558</Words>
  <Application>Microsoft Office PowerPoint</Application>
  <PresentationFormat>Экран (4:3)</PresentationFormat>
  <Paragraphs>71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Архітектура Середньовіччя </vt:lpstr>
      <vt:lpstr>Презентация PowerPoint</vt:lpstr>
      <vt:lpstr>Романський стиль  </vt:lpstr>
      <vt:lpstr>Презентация PowerPoint</vt:lpstr>
      <vt:lpstr>Презентация PowerPoint</vt:lpstr>
      <vt:lpstr>Презентация PowerPoint</vt:lpstr>
      <vt:lpstr>Готичний стиль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середньовіччя</dc:title>
  <dc:creator>Sasha</dc:creator>
  <cp:lastModifiedBy>Sasha</cp:lastModifiedBy>
  <cp:revision>9</cp:revision>
  <dcterms:created xsi:type="dcterms:W3CDTF">2013-01-27T12:46:59Z</dcterms:created>
  <dcterms:modified xsi:type="dcterms:W3CDTF">2013-01-27T13:52:47Z</dcterms:modified>
</cp:coreProperties>
</file>