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92" r:id="rId12"/>
    <p:sldId id="270" r:id="rId13"/>
    <p:sldId id="272" r:id="rId14"/>
    <p:sldId id="271" r:id="rId15"/>
    <p:sldId id="259" r:id="rId16"/>
    <p:sldId id="258" r:id="rId17"/>
    <p:sldId id="273" r:id="rId18"/>
    <p:sldId id="290" r:id="rId19"/>
    <p:sldId id="291" r:id="rId20"/>
    <p:sldId id="280" r:id="rId21"/>
    <p:sldId id="286" r:id="rId22"/>
    <p:sldId id="281" r:id="rId23"/>
    <p:sldId id="293" r:id="rId24"/>
    <p:sldId id="294" r:id="rId25"/>
    <p:sldId id="282" r:id="rId26"/>
    <p:sldId id="274" r:id="rId27"/>
    <p:sldId id="289" r:id="rId28"/>
    <p:sldId id="285" r:id="rId29"/>
    <p:sldId id="283" r:id="rId30"/>
    <p:sldId id="288" r:id="rId31"/>
    <p:sldId id="295" r:id="rId32"/>
    <p:sldId id="284" r:id="rId33"/>
    <p:sldId id="28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500A6-96D2-4CD5-8649-29BA6381AB3A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1135381-B988-42A7-9D7B-46817717D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A093D-31C9-4E20-8C01-8D4F338FAE71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28077-D15D-4560-B8A2-959D4EEC7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CA096-945B-4E42-9FA2-8A55AAB04FD1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81892-0662-4F5C-BA2C-FEB99F751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EAD6C-C327-46D6-A3CE-F4DE6E71899F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C6CBF4F-1E5A-41B2-AA5C-A802FD76C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208C5-82AB-415E-A8CD-FB5F01572600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80681-2010-4F6B-A387-85216E08B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9B4B0-7D8A-4D14-B700-B2BCBD47E937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B35C4-500B-41A4-9401-B8374B71B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62C4-4DC2-4A3E-8678-56ECC2476E3F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E3A136A-95CD-44F8-AE6E-CD0AB5E67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B2DE-2E60-4C1F-B435-D64CC756EB1F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C4D17-53D8-4DB7-B31D-5FEC5E1F4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70D6-8DA3-4CB3-A342-983358A47FD1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EFF1-37B4-40FF-81BA-F1418E22F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8B7E3-E4C5-41C9-B197-870DA31A379E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8F78-3674-4EFD-A6E5-799F8325F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FE202-80AE-4A5E-9B8B-845DED72D9C3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BD5ED-06D3-48C6-B431-C7611D626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0267E62-BB53-4BD6-B239-24F351EC1C81}" type="datetimeFigureOut">
              <a:rPr lang="ru-RU" smtClean="0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9631D8-49F6-4678-BD79-8DFDCFF6B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МУЗИЧНА КУЛЬТУРА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2291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11"/>
          <p:cNvSpPr>
            <a:spLocks noChangeArrowheads="1"/>
          </p:cNvSpPr>
          <p:nvPr/>
        </p:nvSpPr>
        <p:spPr bwMode="auto">
          <a:xfrm>
            <a:off x="1428750" y="928688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Творчий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доробок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Моцарта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складає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понад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600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більш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як 40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понад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20 опер, велика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кількість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інструментальних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концертів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зокрема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фортепіанних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), 13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струнних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квартетів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35 сонат для скрипки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інших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інструментальних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хорових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творів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2293" name="Рисунок 14" descr="музей моцар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14563"/>
            <a:ext cx="6275387" cy="3929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Прямоугольник 15"/>
          <p:cNvSpPr>
            <a:spLocks noChangeArrowheads="1"/>
          </p:cNvSpPr>
          <p:nvPr/>
        </p:nvSpPr>
        <p:spPr bwMode="auto">
          <a:xfrm>
            <a:off x="3214688" y="6286500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Будинок-музей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Моцарта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Зальцбурзі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5"/>
          <p:cNvSpPr>
            <a:spLocks noChangeArrowheads="1"/>
          </p:cNvSpPr>
          <p:nvPr/>
        </p:nvSpPr>
        <p:spPr bwMode="auto">
          <a:xfrm>
            <a:off x="571500" y="6357938"/>
            <a:ext cx="3357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Гауч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Де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Беньї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в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ролі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Фігаро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3315" name="Рисунок 8" descr="дон жуан к. 18 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9" descr="эа фрагонар сцена из оперы Дон жуан 19 в. Музей Баргуэн, Клермон-Ферра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2705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3"/>
            <a:ext cx="4038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Прямоугольник 12"/>
          <p:cNvSpPr>
            <a:spLocks noChangeArrowheads="1"/>
          </p:cNvSpPr>
          <p:nvPr/>
        </p:nvSpPr>
        <p:spPr bwMode="auto">
          <a:xfrm>
            <a:off x="4572000" y="307181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Сцени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опери «Дон Жуан».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Кінець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XVIII ст.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642938"/>
            <a:ext cx="3429000" cy="3857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(1770 ̶ 1827)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433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bethov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1143000"/>
            <a:ext cx="3968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428750" y="2643188"/>
            <a:ext cx="33575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Музиці Бетховена притаманний величезний заряд енергії, накопичення почуттів та важлива риса бетховенської естетики, як </a:t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 всіх композиторів-класиків XVIII ст., — чуття гармонії зі світом, зв’язок із людством та світом у цілому.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14313"/>
            <a:ext cx="4000500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536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285875" y="4286250"/>
            <a:ext cx="7572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риси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піднесеність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поетичність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театральності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патетики. Вона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побудована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сфері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глибоких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душевних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почуттів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Композитор назвав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«Соната як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фантазія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». </a:t>
            </a:r>
          </a:p>
          <a:p>
            <a:pPr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переходи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скорботності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сумних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роздумів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бурхливої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послідовний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перехід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adagio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presto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1643063"/>
            <a:ext cx="2143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Місячна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соната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375"/>
            <a:ext cx="4357688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5" y="285750"/>
            <a:ext cx="4000500" cy="7143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Людвіг ван Бетховен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6387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Beethoven_AlmanachDerMusikgesellschaft_18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43000"/>
            <a:ext cx="3338512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572125" y="6000750"/>
            <a:ext cx="3357563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Створення Шостої симфонії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0" name="Рисунок 8" descr="Beethovenho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4438"/>
            <a:ext cx="3273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357313" y="6000750"/>
            <a:ext cx="3143250" cy="652463"/>
          </a:xfrm>
          <a:prstGeom prst="rect">
            <a:avLst/>
          </a:prstGeom>
          <a:noFill/>
          <a:effectLst/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>
              <a:latin typeface="+mn-lt"/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 роботою вдома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КОМПОЗИТОРИ-РОМАНТИКИ</a:t>
            </a:r>
            <a:endParaRPr lang="ru-RU" sz="3200" dirty="0"/>
          </a:p>
        </p:txBody>
      </p:sp>
      <p:pic>
        <p:nvPicPr>
          <p:cNvPr id="1843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2643188" y="1571625"/>
            <a:ext cx="5000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Франц Петер Шуберт;</a:t>
            </a:r>
          </a:p>
          <a:p>
            <a:pPr>
              <a:buFont typeface="Arial" charset="0"/>
              <a:buChar char="•"/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uk-UA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Фредерік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Франсуа Шопен; 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Вільгельм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Ріхард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Вагнер;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Ференц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(Франц)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Ліст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438" name="Рисунок 7" descr="104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643438"/>
            <a:ext cx="5689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000375"/>
            <a:ext cx="357187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(1797 ̶ 1828)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945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19461" name="Рисунок 4" descr="Franz_Schubert_by_Wilhelm_August_Rieder_18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28625"/>
            <a:ext cx="4084638" cy="5929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85750"/>
            <a:ext cx="3571875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endParaRPr lang="ru-RU" dirty="0"/>
          </a:p>
        </p:txBody>
      </p:sp>
      <p:pic>
        <p:nvPicPr>
          <p:cNvPr id="2048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143000"/>
            <a:ext cx="3333750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357313" y="2357438"/>
            <a:ext cx="4286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 Це вокальний цикл на вірші німецького поета В. Мюллера. 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Створений у 1823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1824 рр.</a:t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Об’єднує 20 пісень, що відзначаються художньою правдивістю, щирістю, красою розкриття почуття кохання. </a:t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Цикл сповнений чистоти та романтики. </a:t>
            </a: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285875" y="135731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«Прекрасна мельничиха»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0"/>
            <a:ext cx="3571875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Шуберт</a:t>
            </a:r>
            <a:endParaRPr lang="ru-RU" dirty="0"/>
          </a:p>
        </p:txBody>
      </p:sp>
      <p:pic>
        <p:nvPicPr>
          <p:cNvPr id="2150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21509" name="Прямоугольник 7"/>
          <p:cNvSpPr>
            <a:spLocks noChangeArrowheads="1"/>
          </p:cNvSpPr>
          <p:nvPr/>
        </p:nvSpPr>
        <p:spPr bwMode="auto">
          <a:xfrm>
            <a:off x="2857500" y="6072188"/>
            <a:ext cx="441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Шубертіада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Моріц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фон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Швінд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21510" name="Рисунок 8" descr="origin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7724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571500"/>
            <a:ext cx="7000875" cy="58578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нім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</a:rPr>
              <a:t>Wiener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accent2">
                    <a:lumMod val="50000"/>
                  </a:schemeClr>
                </a:solidFill>
              </a:rPr>
              <a:t>Klassik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 ̶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мистецький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напрям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європейській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музичній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культурі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2-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ї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XVIII — початку XIX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7" descr="IMG_19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786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71625"/>
            <a:ext cx="3643313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(1810 ̶ 1849)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253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2533" name="Рисунок 6" descr="78070285_SH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130675" cy="592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1285875" y="3071813"/>
            <a:ext cx="3429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Шопен писав твори винятково для фортепіано.  Він не залишив жодної опери, симфонії чи увертюри.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1071563"/>
            <a:ext cx="3357563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Франсуа Шопен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2355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3557" name="Рисунок 7" descr="музей шопена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8875"/>
            <a:ext cx="5214938" cy="417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Рисунок 8" descr="музей шопен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286250" cy="3152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2938" y="4500563"/>
            <a:ext cx="3357562" cy="6540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Музей Шопена </a:t>
            </a:r>
            <a:b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 Варшаві</a:t>
            </a:r>
            <a:r>
              <a:rPr lang="uk-UA" sz="2800" dirty="0">
                <a:latin typeface="+mj-lt"/>
                <a:ea typeface="+mj-ea"/>
                <a:cs typeface="+mj-cs"/>
              </a:rPr>
              <a:t/>
            </a:r>
            <a:br>
              <a:rPr lang="uk-UA" sz="2800" dirty="0">
                <a:latin typeface="+mj-lt"/>
                <a:ea typeface="+mj-ea"/>
                <a:cs typeface="+mj-cs"/>
              </a:rPr>
            </a:br>
            <a:r>
              <a:rPr lang="uk-UA" sz="2800" dirty="0">
                <a:latin typeface="+mj-lt"/>
                <a:ea typeface="+mj-ea"/>
                <a:cs typeface="+mj-cs"/>
              </a:rPr>
              <a:t/>
            </a:r>
            <a:br>
              <a:rPr lang="uk-UA" sz="2800" dirty="0">
                <a:latin typeface="+mj-lt"/>
                <a:ea typeface="+mj-ea"/>
                <a:cs typeface="+mj-cs"/>
              </a:rPr>
            </a:b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571625"/>
            <a:ext cx="378618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(1813 ̶ 1883)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457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4581" name="Рисунок 8" descr="RichardWag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"/>
            <a:ext cx="4214813" cy="5857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3571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072312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ru-RU" sz="3600" dirty="0"/>
          </a:p>
        </p:txBody>
      </p:sp>
      <p:pic>
        <p:nvPicPr>
          <p:cNvPr id="2560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7608887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643313" y="642938"/>
            <a:ext cx="2874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«Летючий голландець» </a:t>
            </a: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1714500" y="1500188"/>
            <a:ext cx="6786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Музика була написана в єдиному творчому пориві – за сім тижнів (серпень-вересень 1841 р. )</a:t>
            </a: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Твір сповнений драматизму, таємничості. Опера поєднує народно-побутові сцени з фантастичними. 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>
            <a:fillRect/>
          </a:stretch>
        </p:blipFill>
        <p:spPr bwMode="auto">
          <a:xfrm>
            <a:off x="1285875" y="2786063"/>
            <a:ext cx="27114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072312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Ріхард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Вагнер</a:t>
            </a:r>
            <a:endParaRPr lang="ru-RU" sz="3600" dirty="0"/>
          </a:p>
        </p:txBody>
      </p:sp>
      <p:pic>
        <p:nvPicPr>
          <p:cNvPr id="2662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857625" y="642938"/>
            <a:ext cx="1922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Тангейзер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 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429000"/>
            <a:ext cx="31908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пои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2"/>
          <p:cNvSpPr>
            <a:spLocks noChangeArrowheads="1"/>
          </p:cNvSpPr>
          <p:nvPr/>
        </p:nvSpPr>
        <p:spPr bwMode="auto">
          <a:xfrm>
            <a:off x="5286375" y="600075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Арія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Єлизавети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виконує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Вікторія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Лос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Анхелес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(1961)</a:t>
            </a:r>
          </a:p>
        </p:txBody>
      </p:sp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3524250" cy="54959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5143500" y="1357313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Боротьба за душу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Тангейзера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– світу духовного, морального обов’язку  та світу земної любові (чуттєва насолода)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00375"/>
            <a:ext cx="314325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(1811 ̶ 1886)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765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7653" name="Рисунок 6" descr="Liszt_(Lehmann_portrait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8"/>
            <a:ext cx="4619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endParaRPr lang="ru-RU" dirty="0"/>
          </a:p>
        </p:txBody>
      </p:sp>
      <p:pic>
        <p:nvPicPr>
          <p:cNvPr id="2867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5786438" y="1143000"/>
            <a:ext cx="3143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Розпочав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публічні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виступи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в 9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Багатогранна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творча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діяльність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Ліста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охоплює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близько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60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Упродовж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життя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створив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понад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1300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творів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8678" name="Рисунок 6" descr="лист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500062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Ференц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(Франц)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Ліст</a:t>
            </a:r>
            <a:endParaRPr lang="ru-RU" dirty="0"/>
          </a:p>
        </p:txBody>
      </p:sp>
      <p:pic>
        <p:nvPicPr>
          <p:cNvPr id="2969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29701" name="Рисунок 7" descr="дом-музей листа в веймер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85813"/>
            <a:ext cx="8081962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28813" y="6286500"/>
            <a:ext cx="6143625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Будинок-музей Ліста у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Веймері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  <a:alpha val="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 extrusionH="323850" contourW="12700" prstMaterial="translucentPowder">
            <a:bevelT/>
            <a:bevelB/>
            <a:extrusionClr>
              <a:schemeClr val="accent6">
                <a:lumMod val="40000"/>
                <a:lumOff val="6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ФРАНЦУЗЬКІ ШАНСОНЬЄ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3357563" cy="221456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/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Шарль Азнавур</a:t>
            </a:r>
            <a:endParaRPr lang="ru-RU" b="1" smtClean="0"/>
          </a:p>
        </p:txBody>
      </p:sp>
      <p:pic>
        <p:nvPicPr>
          <p:cNvPr id="31747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31749" name="Рисунок 7" descr="азнавур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"/>
            <a:ext cx="4567238" cy="4567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Рисунок 8" descr="азнаву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2390775" cy="3328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Прямоугольник 9"/>
          <p:cNvSpPr>
            <a:spLocks noChangeArrowheads="1"/>
          </p:cNvSpPr>
          <p:nvPr/>
        </p:nvSpPr>
        <p:spPr bwMode="auto">
          <a:xfrm>
            <a:off x="1428750" y="5214938"/>
            <a:ext cx="4357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Справжнє ім’я – </a:t>
            </a:r>
          </a:p>
          <a:p>
            <a:pPr algn="ctr">
              <a:defRPr/>
            </a:pP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Шахн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р Вах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к Азнавурян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38" y="2786063"/>
            <a:ext cx="3143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+mj-lt"/>
              </a:rPr>
              <a:t>(народився </a:t>
            </a:r>
            <a:br>
              <a:rPr lang="uk-UA" sz="2800" b="1" dirty="0">
                <a:solidFill>
                  <a:srgbClr val="C00000"/>
                </a:solidFill>
                <a:latin typeface="+mj-lt"/>
              </a:rPr>
            </a:br>
            <a:r>
              <a:rPr lang="uk-UA" sz="2800" b="1" dirty="0">
                <a:solidFill>
                  <a:srgbClr val="C00000"/>
                </a:solidFill>
                <a:latin typeface="+mj-lt"/>
              </a:rPr>
              <a:t>в 1924 р.)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852936"/>
            <a:ext cx="6520780" cy="35764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Віденська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Представники</a:t>
            </a:r>
            <a:r>
              <a:rPr lang="ru-RU" sz="2800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Франц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Йозеф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Гайдн;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Йоганн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Хризостом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Вольф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анг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Готліб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(Амадей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Моцарт;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Людвіг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Бетховен.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57188"/>
            <a:ext cx="44291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32771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1357313" y="1214438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підкорите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світ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тому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що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вмієте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хвилювати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». (Шарль де Голль)</a:t>
            </a:r>
          </a:p>
          <a:p>
            <a:pPr>
              <a:defRPr/>
            </a:pPr>
            <a:endParaRPr lang="ru-RU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«Шарль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Азнавур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 — великий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драматичний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талант.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підкорює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людину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найвидатніший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у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своєму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мистецтві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». (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Моріс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Шевальє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2774" name="Прямоугольник 11"/>
          <p:cNvSpPr>
            <a:spLocks noChangeArrowheads="1"/>
          </p:cNvSpPr>
          <p:nvPr/>
        </p:nvSpPr>
        <p:spPr bwMode="auto">
          <a:xfrm>
            <a:off x="5286375" y="3429000"/>
            <a:ext cx="3500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1971 — Золота медаль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міста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Париж.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1995 — велика медаль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французької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пісні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Французька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академія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).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1996 —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ім’я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Азнавура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занесене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слави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авторів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пісень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та ще більше ніж 10 нагород.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2775" name="Рисунок 12" descr="Aznavour reut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500062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57188"/>
            <a:ext cx="4429125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Шарль </a:t>
            </a:r>
            <a:r>
              <a:rPr lang="uk-UA" b="1" dirty="0" err="1" smtClean="0">
                <a:solidFill>
                  <a:srgbClr val="C00000"/>
                </a:solidFill>
              </a:rPr>
              <a:t>Азнавур</a:t>
            </a:r>
            <a:r>
              <a:rPr lang="uk-UA" b="1" dirty="0" smtClean="0">
                <a:solidFill>
                  <a:srgbClr val="C00000"/>
                </a:solidFill>
              </a:rPr>
              <a:t/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ru-RU" b="1" dirty="0"/>
          </a:p>
        </p:txBody>
      </p:sp>
      <p:pic>
        <p:nvPicPr>
          <p:cNvPr id="33795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2071688" y="10715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42370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9"/>
          <p:cNvSpPr>
            <a:spLocks noChangeArrowheads="1"/>
          </p:cNvSpPr>
          <p:nvPr/>
        </p:nvSpPr>
        <p:spPr bwMode="auto">
          <a:xfrm>
            <a:off x="1000125" y="5072063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Кадр із фільму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Bouvard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en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liberté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40909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Прямоугольник 9"/>
          <p:cNvSpPr>
            <a:spLocks noChangeArrowheads="1"/>
          </p:cNvSpPr>
          <p:nvPr/>
        </p:nvSpPr>
        <p:spPr bwMode="auto">
          <a:xfrm>
            <a:off x="5214938" y="5072063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Кадр із фільму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La Tête contre les murs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5572125"/>
            <a:ext cx="314325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pic>
        <p:nvPicPr>
          <p:cNvPr id="34820" name="Рисунок 6" descr="pia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14313"/>
            <a:ext cx="3663950" cy="514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Рисунок 9" descr="pia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3"/>
            <a:ext cx="3509962" cy="5160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Прямоугольник 10"/>
          <p:cNvSpPr>
            <a:spLocks noChangeArrowheads="1"/>
          </p:cNvSpPr>
          <p:nvPr/>
        </p:nvSpPr>
        <p:spPr bwMode="auto">
          <a:xfrm>
            <a:off x="4929188" y="5429250"/>
            <a:ext cx="3786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Справжнє ім’я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–</a:t>
            </a:r>
            <a:br>
              <a:rPr lang="uk-UA" sz="24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Джов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нна Гасс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</a:rPr>
              <a:t>іо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(1915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 1963)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428625"/>
            <a:ext cx="314325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Піаф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Содержимое 3" descr="Creative_Wallpaper_Music_026228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8"/>
          <a:stretch>
            <a:fillRect/>
          </a:stretch>
        </p:blipFill>
        <p:spPr>
          <a:xfrm>
            <a:off x="0" y="0"/>
            <a:ext cx="1214438" cy="6858000"/>
          </a:xfrm>
        </p:spPr>
      </p:pic>
      <p:pic>
        <p:nvPicPr>
          <p:cNvPr id="35844" name="Рисунок 7" descr="пиаф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7175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1428750" y="1143000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«Публіка втягує тебе у свої обійми, відкриває своє серце та поглинає тебе повністю. Ти сповнюєшся її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любовʼю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b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 вона – твоєю». 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5846" name="Рисунок 11" descr="45_1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"/>
            <a:ext cx="3105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5" descr="гайд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85813"/>
            <a:ext cx="37877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478634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Франц</a:t>
            </a: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Йозеф </a:t>
            </a:r>
            <a:r>
              <a:rPr lang="uk-UA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Гайдн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n-lt"/>
              </a:rPr>
              <a:t>(1732 </a:t>
            </a: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n-lt"/>
                <a:cs typeface="Calibri"/>
              </a:rPr>
              <a:t>̶ 1809)</a:t>
            </a:r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13" y="3000375"/>
            <a:ext cx="37861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Створив мелодію</a:t>
            </a:r>
            <a:r>
              <a:rPr lang="uk-UA" sz="280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uk-UA" sz="280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>
                <a:solidFill>
                  <a:schemeClr val="accent2">
                    <a:lumMod val="50000"/>
                  </a:schemeClr>
                </a:solidFill>
              </a:rPr>
              <a:t>що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була </a:t>
            </a:r>
            <a:r>
              <a:rPr lang="uk-UA" sz="2800">
                <a:solidFill>
                  <a:schemeClr val="accent2">
                    <a:lumMod val="50000"/>
                  </a:schemeClr>
                </a:solidFill>
              </a:rPr>
              <a:t>покладена </a:t>
            </a:r>
            <a:br>
              <a:rPr lang="uk-UA" sz="280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основу гімнів Німеччини </a:t>
            </a:r>
            <a:br>
              <a:rPr lang="uk-UA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й Австро-Угорщини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71500"/>
            <a:ext cx="4000500" cy="642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Франц Йозеф Гайдн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7171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gaid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857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1214438" y="1571625"/>
            <a:ext cx="5143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24 опери, 14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ораторій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14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мес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більше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ніж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100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серед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яких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: </a:t>
            </a:r>
          </a:p>
          <a:p>
            <a:pPr lvl="1"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Прощальна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»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Лондонські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;</a:t>
            </a:r>
          </a:p>
          <a:p>
            <a:pPr lvl="1"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Паризькі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концерти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для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фортепіано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скрипки,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віолончелі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та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інших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інструментів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52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фортепіанні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сонати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камерна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музика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174" name="Рисунок 10" descr="445px-Stamp_of_USSR_23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143250"/>
            <a:ext cx="23844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3" y="5786438"/>
            <a:ext cx="3857625" cy="857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Пульт органа, на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якому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Гайдн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грав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церкві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Милосердних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братів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Рисунок 5" descr="0_17a04_d7799a38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8"/>
            <a:ext cx="3965575" cy="528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7" descr="gaydn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9904" b="5063"/>
          <a:stretch>
            <a:fillRect/>
          </a:stretch>
        </p:blipFill>
        <p:spPr bwMode="auto">
          <a:xfrm>
            <a:off x="285750" y="357188"/>
            <a:ext cx="4214813" cy="5357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Подзаголовок 4"/>
          <p:cNvSpPr txBox="1">
            <a:spLocks/>
          </p:cNvSpPr>
          <p:nvPr/>
        </p:nvSpPr>
        <p:spPr bwMode="auto">
          <a:xfrm>
            <a:off x="500063" y="5786438"/>
            <a:ext cx="3857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Інструмент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музеї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Гайдна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0" y="0"/>
            <a:ext cx="4000500" cy="6429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Франц Йозеф Гайдн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9219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2714625" y="571500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12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Лондонських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симфоній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221" name="Рисунок 8" descr="gaydn2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928938"/>
            <a:ext cx="4813300" cy="3786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1428750" y="1000125"/>
            <a:ext cx="735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вийнятком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однієї (до-мінорної) всі Лондонські симфонії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Гайдна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написані в мажорних тональностях.</a:t>
            </a:r>
          </a:p>
        </p:txBody>
      </p:sp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1428750" y="1643063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Особливості – ідейна зрілість і технічна бездоганність; життєвість </a:t>
            </a:r>
            <a:b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 яскравість музичної мови,  спирання на народно-побутову тематику, виняткова мелодико-ритмічна винахідливість, віртуозне володіння оркестром.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71500"/>
            <a:ext cx="4000500" cy="2214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Хризостом Вольфганг Готліб (Амадей) Моцарт</a:t>
            </a:r>
          </a:p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(1756–1791)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0243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 descr="гайден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785813"/>
            <a:ext cx="3381375" cy="478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1214438" y="3000375"/>
            <a:ext cx="4429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Вічне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сонячне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світло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музиці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ім’я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тобі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"Моцарт"».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(А. Г.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Рубінштейн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</p:txBody>
      </p:sp>
      <p:pic>
        <p:nvPicPr>
          <p:cNvPr id="10246" name="Рисунок 10" descr="Volfgang-Amadej-Nocart-1756-1791-K-200-letiyu-so-dnya-rozhdeniya--ic1956_19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18573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85750"/>
            <a:ext cx="40005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Йоганн Моцарт</a:t>
            </a:r>
          </a:p>
          <a:p>
            <a:pPr eaLnBrk="1" hangingPunct="1"/>
            <a:endParaRPr lang="uk-UA" sz="280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1267" name="Содержимое 3" descr="wedding20ceremony20music20sh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9"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357313" y="121443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віці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4-х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років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Моцарт створив концерт для клавесина.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1357313" y="2143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 6-ти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років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разом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із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сестрою почав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виступати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концертами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різних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містах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Європи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1270" name="Рисунок 9" descr="моцарт домашний отец сестр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429000"/>
            <a:ext cx="4071937" cy="316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Рисунок 10" descr="моцарт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3"/>
            <a:ext cx="3033712" cy="2738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5715000" y="4286250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Домашній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концерт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Йоганн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Моцарт,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його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батько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та сестра)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2428</TotalTime>
  <Words>576</Words>
  <Application>Microsoft Office PowerPoint</Application>
  <PresentationFormat>Экран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Трек</vt:lpstr>
      <vt:lpstr>ЄВРОПЕЙСЬКА МУЗИЧНА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ВЕЛИКІ КОМПОЗИТОРИ-РОМАНТИКИ</vt:lpstr>
      <vt:lpstr>ВЕЛИКІ КОМПОЗИТОРИ-РОМАНТИКИ</vt:lpstr>
      <vt:lpstr>Франц Шуберт (1797 ̶ 1828) </vt:lpstr>
      <vt:lpstr>Франц Шуберт</vt:lpstr>
      <vt:lpstr>Франц Шуберт</vt:lpstr>
      <vt:lpstr>Фредерік Франсуа Шопен  (1810 ̶ 1849) </vt:lpstr>
      <vt:lpstr>Фредерік Франсуа Шопен   </vt:lpstr>
      <vt:lpstr>Вільгельм Ріхард Вагнер (1813 ̶ 1883) </vt:lpstr>
      <vt:lpstr>Вільгельм Ріхард Вагнер</vt:lpstr>
      <vt:lpstr>Вільгельм Ріхард Вагнер</vt:lpstr>
      <vt:lpstr>Ференц (Франц) Ліст (1811 ̶ 1886) </vt:lpstr>
      <vt:lpstr>Ференц (Франц) Ліст</vt:lpstr>
      <vt:lpstr>Ференц (Франц) Ліст</vt:lpstr>
      <vt:lpstr>ФРАНЦУЗЬКІ ШАНСОНЬЄ</vt:lpstr>
      <vt:lpstr> Шарль Азнавур</vt:lpstr>
      <vt:lpstr> Шарль Азнавур </vt:lpstr>
      <vt:lpstr> Шарль Азнавур </vt:lpstr>
      <vt:lpstr> Едіт Піаф </vt:lpstr>
      <vt:lpstr> Едіт Піаф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КОМПОЗИТОРИ ВІДЕНСЬКОЇ ШКОЛИ</dc:title>
  <dc:creator>Marina</dc:creator>
  <cp:lastModifiedBy>Дом</cp:lastModifiedBy>
  <cp:revision>89</cp:revision>
  <dcterms:created xsi:type="dcterms:W3CDTF">2011-11-02T11:49:59Z</dcterms:created>
  <dcterms:modified xsi:type="dcterms:W3CDTF">2014-03-18T18:32:35Z</dcterms:modified>
</cp:coreProperties>
</file>