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08.04.2014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08.04.2014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5FC3-CB11-4E67-A93A-41ECEBAA1518}" type="datetimeFigureOut">
              <a:rPr lang="uk-UA" smtClean="0"/>
              <a:pPr/>
              <a:t>08.04.2014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2BB70-5C79-4198-98F2-EB1E89CBF04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51756301_cvetnye-cifry-s-sharikami-ot-1-do-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8435179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880320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Комбінаторика</a:t>
            </a:r>
            <a:endParaRPr lang="uk-UA" sz="7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 descr="abstract_colors_Final6.jpg"/>
          <p:cNvPicPr>
            <a:picLocks noChangeAspect="1"/>
          </p:cNvPicPr>
          <p:nvPr/>
        </p:nvPicPr>
        <p:blipFill>
          <a:blip r:embed="rId2" cstate="print"/>
          <a:srcRect t="77508" r="63828"/>
          <a:stretch>
            <a:fillRect/>
          </a:stretch>
        </p:blipFill>
        <p:spPr>
          <a:xfrm>
            <a:off x="0" y="5661248"/>
            <a:ext cx="2566165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9384" y="0"/>
            <a:ext cx="55446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Приклад 2.</a:t>
            </a:r>
          </a:p>
          <a:p>
            <a:pPr algn="ctr"/>
            <a:r>
              <a:rPr lang="uk-UA" sz="2200" b="1" dirty="0">
                <a:solidFill>
                  <a:srgbClr val="7030A0"/>
                </a:solidFill>
              </a:rPr>
              <a:t>Скількома різними способами можна розмістити п'ять книжок на книжковій полиці?</a:t>
            </a:r>
          </a:p>
          <a:p>
            <a:pPr algn="ctr"/>
            <a:r>
              <a:rPr lang="uk-UA" sz="2200" b="1" dirty="0"/>
              <a:t>Розв'язок.</a:t>
            </a:r>
            <a:r>
              <a:rPr lang="uk-UA" sz="2200" dirty="0"/>
              <a:t> Шукане число розміщень є числом способів упорядкування множини з п'яти елементів. Значить, це число дорівнює </a:t>
            </a:r>
            <a:r>
              <a:rPr lang="fr-FR" sz="2200" dirty="0"/>
              <a:t>P</a:t>
            </a:r>
            <a:r>
              <a:rPr lang="fr-FR" sz="2200" baseline="-25000" dirty="0"/>
              <a:t>5</a:t>
            </a:r>
            <a:r>
              <a:rPr lang="fr-FR" sz="2200" dirty="0"/>
              <a:t> = 1 · 2 · 3 · 4 · 5 = 120.</a:t>
            </a:r>
          </a:p>
        </p:txBody>
      </p:sp>
      <p:pic>
        <p:nvPicPr>
          <p:cNvPr id="3" name="Рисунок 2" descr="9d03a5db521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433713" cy="3024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068960"/>
            <a:ext cx="82809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Число різних m-елементних підмножин n-елементної множини становить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3501008"/>
            <a:ext cx="3779912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C00FF"/>
                </a:solidFill>
              </a:rPr>
              <a:t>Число </a:t>
            </a:r>
            <a:r>
              <a:rPr lang="uk-UA" sz="2400" dirty="0" err="1" smtClean="0">
                <a:solidFill>
                  <a:srgbClr val="CC00FF"/>
                </a:solidFill>
              </a:rPr>
              <a:t>C</a:t>
            </a:r>
            <a:r>
              <a:rPr lang="uk-UA" sz="2400" baseline="-25000" dirty="0" err="1" smtClean="0">
                <a:solidFill>
                  <a:srgbClr val="CC00FF"/>
                </a:solidFill>
              </a:rPr>
              <a:t>n</a:t>
            </a:r>
            <a:r>
              <a:rPr lang="uk-UA" sz="2400" baseline="30000" dirty="0" err="1" smtClean="0">
                <a:solidFill>
                  <a:srgbClr val="CC00FF"/>
                </a:solidFill>
              </a:rPr>
              <a:t>m</a:t>
            </a:r>
            <a:r>
              <a:rPr lang="uk-UA" sz="2400" dirty="0" smtClean="0">
                <a:solidFill>
                  <a:srgbClr val="CC00FF"/>
                </a:solidFill>
              </a:rPr>
              <a:t> називається </a:t>
            </a:r>
            <a:r>
              <a:rPr lang="uk-UA" sz="2400" b="1" dirty="0" smtClean="0">
                <a:solidFill>
                  <a:srgbClr val="CC00FF"/>
                </a:solidFill>
              </a:rPr>
              <a:t>числом комбінацій</a:t>
            </a:r>
            <a:r>
              <a:rPr lang="uk-UA" sz="2400" dirty="0" smtClean="0">
                <a:solidFill>
                  <a:srgbClr val="CC00FF"/>
                </a:solidFill>
              </a:rPr>
              <a:t> або </a:t>
            </a:r>
            <a:r>
              <a:rPr lang="uk-UA" sz="2400" b="1" dirty="0" smtClean="0">
                <a:solidFill>
                  <a:srgbClr val="CC00FF"/>
                </a:solidFill>
              </a:rPr>
              <a:t>сполучень</a:t>
            </a:r>
            <a:r>
              <a:rPr lang="uk-UA" sz="2400" dirty="0" smtClean="0">
                <a:solidFill>
                  <a:srgbClr val="CC00FF"/>
                </a:solidFill>
              </a:rPr>
              <a:t> із n елементів по m елементів.</a:t>
            </a:r>
            <a:endParaRPr lang="uk-UA" sz="2400" dirty="0">
              <a:solidFill>
                <a:srgbClr val="CC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437112"/>
            <a:ext cx="5076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Кількість упорядкованих m-елементних підмножин n-елементної множини, всі m елементів якої різні, становить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400" dirty="0"/>
          </a:p>
        </p:txBody>
      </p:sp>
      <p:pic>
        <p:nvPicPr>
          <p:cNvPr id="9" name="Рисунок 8" descr="ро.jpg"/>
          <p:cNvPicPr>
            <a:picLocks noChangeAspect="1"/>
          </p:cNvPicPr>
          <p:nvPr/>
        </p:nvPicPr>
        <p:blipFill>
          <a:blip r:embed="rId3" cstate="print"/>
          <a:srcRect r="11801"/>
          <a:stretch>
            <a:fillRect/>
          </a:stretch>
        </p:blipFill>
        <p:spPr>
          <a:xfrm>
            <a:off x="2699792" y="3501008"/>
            <a:ext cx="2376264" cy="1014821"/>
          </a:xfrm>
          <a:prstGeom prst="rect">
            <a:avLst/>
          </a:prstGeom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5733256"/>
            <a:ext cx="3800475" cy="92392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8245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Приклад 3.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Скількома різними способами можна розмістити п'ять учнів в аудиторії, яка має 20 місць?</a:t>
            </a:r>
          </a:p>
          <a:p>
            <a:pPr algn="ctr"/>
            <a:r>
              <a:rPr lang="uk-UA" sz="2400" b="1" dirty="0"/>
              <a:t>Розв'язок.</a:t>
            </a:r>
            <a:r>
              <a:rPr lang="uk-UA" sz="2400" dirty="0"/>
              <a:t> Шукане число способів дорівнює числу розміщень із 20 елементів, по 5 елементів, </a:t>
            </a:r>
            <a:r>
              <a:rPr lang="uk-UA" sz="2400" dirty="0" smtClean="0"/>
              <a:t>тобто</a:t>
            </a:r>
          </a:p>
          <a:p>
            <a:pPr algn="ctr"/>
            <a:r>
              <a:rPr lang="uk-UA" sz="2400" dirty="0" smtClean="0"/>
              <a:t> </a:t>
            </a:r>
          </a:p>
          <a:p>
            <a:pPr algn="ctr"/>
            <a:r>
              <a:rPr lang="fr-FR" sz="2400" dirty="0" smtClean="0"/>
              <a:t>A</a:t>
            </a:r>
            <a:r>
              <a:rPr lang="fr-FR" sz="2400" baseline="-25000" dirty="0" smtClean="0"/>
              <a:t>20</a:t>
            </a:r>
            <a:r>
              <a:rPr lang="fr-FR" sz="2400" baseline="30000" dirty="0" smtClean="0"/>
              <a:t>5</a:t>
            </a:r>
            <a:r>
              <a:rPr lang="fr-FR" sz="2400" dirty="0"/>
              <a:t> = 16 · 17 · 18 · 19 · 20 = 1860480</a:t>
            </a:r>
            <a:r>
              <a:rPr lang="fr-FR" sz="2400" dirty="0" smtClean="0"/>
              <a:t>.</a:t>
            </a:r>
            <a:endParaRPr lang="uk-UA" sz="2400" dirty="0" smtClean="0"/>
          </a:p>
          <a:p>
            <a:pPr algn="ctr"/>
            <a:endParaRPr lang="fr-FR" sz="2400" dirty="0"/>
          </a:p>
          <a:p>
            <a:pPr algn="ctr"/>
            <a:r>
              <a:rPr lang="uk-UA" sz="2400" dirty="0"/>
              <a:t>Кількість різних комбінацій із </a:t>
            </a:r>
            <a:r>
              <a:rPr lang="fr-FR" sz="2400" dirty="0"/>
              <a:t>n </a:t>
            </a:r>
            <a:r>
              <a:rPr lang="uk-UA" sz="2400" dirty="0"/>
              <a:t>елементів по </a:t>
            </a:r>
            <a:r>
              <a:rPr lang="fr-FR" sz="2400" dirty="0"/>
              <a:t>m </a:t>
            </a:r>
            <a:r>
              <a:rPr lang="uk-UA" sz="2400" dirty="0"/>
              <a:t>елементів з повтореннями становить</a:t>
            </a:r>
          </a:p>
        </p:txBody>
      </p:sp>
      <p:pic>
        <p:nvPicPr>
          <p:cNvPr id="23554" name="Picture 2" descr="http://900igr.net/datai/ekonomika/Promyshlennost/0013-009-Konservnaja-promyshlennost-Molochnaja-promyshlennost-Mjasna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3263660" cy="4392488"/>
          </a:xfrm>
          <a:prstGeom prst="rect">
            <a:avLst/>
          </a:prstGeom>
          <a:noFill/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373216"/>
            <a:ext cx="3888432" cy="109705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7030A0"/>
                </a:solidFill>
              </a:rPr>
              <a:t>Біном Ньютона</a:t>
            </a:r>
          </a:p>
          <a:p>
            <a:pPr algn="ctr"/>
            <a:r>
              <a:rPr lang="uk-UA" sz="2400" dirty="0" smtClean="0"/>
              <a:t>Рівність </a:t>
            </a:r>
            <a:r>
              <a:rPr lang="uk-UA" sz="2400" dirty="0"/>
              <a:t>(</a:t>
            </a:r>
            <a:r>
              <a:rPr lang="fr-FR" sz="2400" dirty="0"/>
              <a:t>a + b)</a:t>
            </a:r>
            <a:r>
              <a:rPr lang="fr-FR" sz="2400" baseline="30000" dirty="0"/>
              <a:t>n</a:t>
            </a:r>
            <a:r>
              <a:rPr lang="fr-FR" sz="2400" dirty="0"/>
              <a:t> = C</a:t>
            </a:r>
            <a:r>
              <a:rPr lang="fr-FR" sz="2400" baseline="-25000" dirty="0"/>
              <a:t>n</a:t>
            </a:r>
            <a:r>
              <a:rPr lang="fr-FR" sz="2400" baseline="30000" dirty="0"/>
              <a:t>0</a:t>
            </a:r>
            <a:r>
              <a:rPr lang="fr-FR" sz="2400" dirty="0"/>
              <a:t> a</a:t>
            </a:r>
            <a:r>
              <a:rPr lang="fr-FR" sz="2400" baseline="30000" dirty="0"/>
              <a:t>n</a:t>
            </a:r>
            <a:r>
              <a:rPr lang="fr-FR" sz="2400" dirty="0"/>
              <a:t> b</a:t>
            </a:r>
            <a:r>
              <a:rPr lang="fr-FR" sz="2400" baseline="30000" dirty="0"/>
              <a:t>0</a:t>
            </a:r>
            <a:r>
              <a:rPr lang="fr-FR" sz="2400" dirty="0"/>
              <a:t> + C</a:t>
            </a:r>
            <a:r>
              <a:rPr lang="fr-FR" sz="2400" baseline="-25000" dirty="0"/>
              <a:t>n</a:t>
            </a:r>
            <a:r>
              <a:rPr lang="fr-FR" sz="2400" baseline="30000" dirty="0"/>
              <a:t>1</a:t>
            </a:r>
            <a:r>
              <a:rPr lang="fr-FR" sz="2400" dirty="0"/>
              <a:t> a</a:t>
            </a:r>
            <a:r>
              <a:rPr lang="fr-FR" sz="2400" baseline="30000" dirty="0"/>
              <a:t>n-1</a:t>
            </a:r>
            <a:r>
              <a:rPr lang="fr-FR" sz="2400" dirty="0"/>
              <a:t> b</a:t>
            </a:r>
            <a:r>
              <a:rPr lang="fr-FR" sz="2400" baseline="30000" dirty="0"/>
              <a:t>1</a:t>
            </a:r>
            <a:r>
              <a:rPr lang="fr-FR" sz="2400" dirty="0"/>
              <a:t> + C</a:t>
            </a:r>
            <a:r>
              <a:rPr lang="fr-FR" sz="2400" baseline="-25000" dirty="0"/>
              <a:t>n</a:t>
            </a:r>
            <a:r>
              <a:rPr lang="fr-FR" sz="2400" baseline="30000" dirty="0"/>
              <a:t>2</a:t>
            </a:r>
            <a:r>
              <a:rPr lang="fr-FR" sz="2400" dirty="0"/>
              <a:t> a</a:t>
            </a:r>
            <a:r>
              <a:rPr lang="fr-FR" sz="2400" baseline="30000" dirty="0"/>
              <a:t>n-2</a:t>
            </a:r>
            <a:r>
              <a:rPr lang="fr-FR" sz="2400" dirty="0"/>
              <a:t> b</a:t>
            </a:r>
            <a:r>
              <a:rPr lang="fr-FR" sz="2400" baseline="30000" dirty="0"/>
              <a:t>2</a:t>
            </a:r>
            <a:r>
              <a:rPr lang="fr-FR" sz="2400" dirty="0"/>
              <a:t> + ... </a:t>
            </a:r>
            <a:r>
              <a:rPr lang="fr-FR" sz="2400" dirty="0" smtClean="0"/>
              <a:t>+C</a:t>
            </a:r>
            <a:r>
              <a:rPr lang="fr-FR" sz="2400" baseline="-25000" dirty="0" smtClean="0"/>
              <a:t>n</a:t>
            </a:r>
            <a:r>
              <a:rPr lang="fr-FR" sz="2400" baseline="30000" dirty="0" smtClean="0"/>
              <a:t>n</a:t>
            </a:r>
            <a:r>
              <a:rPr lang="fr-FR" sz="2400" dirty="0"/>
              <a:t> a</a:t>
            </a:r>
            <a:r>
              <a:rPr lang="fr-FR" sz="2400" baseline="30000" dirty="0"/>
              <a:t>0</a:t>
            </a:r>
            <a:r>
              <a:rPr lang="fr-FR" sz="2400" dirty="0"/>
              <a:t> b</a:t>
            </a:r>
            <a:r>
              <a:rPr lang="fr-FR" sz="2400" baseline="30000" dirty="0"/>
              <a:t>n</a:t>
            </a:r>
            <a:r>
              <a:rPr lang="fr-FR" sz="2400" dirty="0"/>
              <a:t> </a:t>
            </a:r>
            <a:r>
              <a:rPr lang="uk-UA" sz="2400" dirty="0"/>
              <a:t>називають </a:t>
            </a:r>
            <a:r>
              <a:rPr lang="uk-UA" sz="2400" b="1" dirty="0">
                <a:solidFill>
                  <a:srgbClr val="CC00FF"/>
                </a:solidFill>
              </a:rPr>
              <a:t>біномом Ньютона</a:t>
            </a:r>
            <a:r>
              <a:rPr lang="uk-UA" sz="2400" dirty="0"/>
              <a:t>.</a:t>
            </a:r>
          </a:p>
          <a:p>
            <a:pPr algn="ctr"/>
            <a:r>
              <a:rPr lang="uk-UA" sz="2400" dirty="0"/>
              <a:t>Біноміальні коефіцієнти можна виписати у вигляді трикутної таблиці, яка носить назву </a:t>
            </a:r>
            <a:r>
              <a:rPr lang="uk-UA" sz="2400" b="1" dirty="0">
                <a:solidFill>
                  <a:srgbClr val="CC00FF"/>
                </a:solidFill>
              </a:rPr>
              <a:t>трикутника Паскаля</a:t>
            </a:r>
            <a:r>
              <a:rPr lang="uk-UA" sz="2400" dirty="0"/>
              <a:t>:</a:t>
            </a:r>
          </a:p>
        </p:txBody>
      </p:sp>
      <p:pic>
        <p:nvPicPr>
          <p:cNvPr id="4" name="Рисунок 3" descr="см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4711590" cy="2473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5085184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У </a:t>
            </a:r>
            <a:r>
              <a:rPr lang="fr-FR" sz="2400" dirty="0"/>
              <a:t>n-</a:t>
            </a:r>
            <a:r>
              <a:rPr lang="uk-UA" sz="2400" dirty="0" err="1"/>
              <a:t>му</a:t>
            </a:r>
            <a:r>
              <a:rPr lang="uk-UA" sz="2400" dirty="0"/>
              <a:t> рядку трикутника Паскаля стоять коефіцієнти розкладу (</a:t>
            </a:r>
            <a:r>
              <a:rPr lang="fr-FR" sz="2400" dirty="0"/>
              <a:t>C</a:t>
            </a:r>
            <a:r>
              <a:rPr lang="fr-FR" sz="2400" baseline="-25000" dirty="0"/>
              <a:t>n</a:t>
            </a:r>
            <a:r>
              <a:rPr lang="fr-FR" sz="2400" baseline="30000" dirty="0"/>
              <a:t>k</a:t>
            </a:r>
            <a:r>
              <a:rPr lang="fr-FR" sz="2400" dirty="0"/>
              <a:t>) </a:t>
            </a:r>
            <a:r>
              <a:rPr lang="uk-UA" sz="2400" dirty="0"/>
              <a:t>з бінома Ньютона, причому кожний коефіцієнт, крім двох крайніх, які дорівнюють 1, — це сума відповідних коефіцієнтів із попереднього рядка.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nm=Cn(n-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-469900"/>
            <a:ext cx="952500" cy="2095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88640"/>
            <a:ext cx="4392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cs typeface="Arial" pitchFamily="34" charset="0"/>
              </a:rPr>
              <a:t>Основні властивості біноміальних коефіцієнтів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Формула симетрії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Формула додавання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Формула суми всіх біноміальних коефіцієнтів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Формула винесення за дужки</a:t>
            </a:r>
          </a:p>
        </p:txBody>
      </p:sp>
      <p:pic>
        <p:nvPicPr>
          <p:cNvPr id="25614" name="Picture 14" descr="http://cat.convdocs.org/pars_docs/refs/93/92616/92616_html_m5419e1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4664"/>
            <a:ext cx="4618284" cy="5256584"/>
          </a:xfrm>
          <a:prstGeom prst="rect">
            <a:avLst/>
          </a:prstGeom>
          <a:noFill/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844824"/>
            <a:ext cx="1866900" cy="781050"/>
          </a:xfrm>
          <a:prstGeom prst="rect">
            <a:avLst/>
          </a:prstGeom>
        </p:spPr>
      </p:pic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2996952"/>
            <a:ext cx="3000375" cy="733425"/>
          </a:xfrm>
          <a:prstGeom prst="rect">
            <a:avLst/>
          </a:prstGeom>
        </p:spPr>
      </p:pic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653136"/>
            <a:ext cx="2571750" cy="781050"/>
          </a:xfrm>
          <a:prstGeom prst="rect">
            <a:avLst/>
          </a:prstGeom>
        </p:spPr>
      </p:pic>
      <p:pic>
        <p:nvPicPr>
          <p:cNvPr id="13" name="Рисунок 12" descr="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5877272"/>
            <a:ext cx="2371725" cy="8763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Georgia" pitchFamily="18" charset="0"/>
              </a:rPr>
              <a:t>Презентацію підготувала</a:t>
            </a: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Georgia" pitchFamily="18" charset="0"/>
              </a:rPr>
              <a:t>учениця 11-Б класу</a:t>
            </a: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Georgia" pitchFamily="18" charset="0"/>
              </a:rPr>
              <a:t>Безсмертна Вікторія</a:t>
            </a:r>
            <a:endParaRPr lang="uk-UA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6626" name="Picture 2" descr="http://img-fotki.yandex.ru/get/9116/112424586.7e7/0_c3bb6_6adadcd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36391"/>
            <a:ext cx="7704856" cy="38216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380312" y="6165304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Georgia" pitchFamily="18" charset="0"/>
              </a:rPr>
              <a:t>2014 р.</a:t>
            </a:r>
            <a:endParaRPr lang="uk-UA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60648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C00FF"/>
                </a:solidFill>
                <a:latin typeface="Calibri" pitchFamily="34" charset="0"/>
              </a:rPr>
              <a:t>Комбінаторика</a:t>
            </a:r>
            <a:r>
              <a:rPr lang="vi-VN" sz="2200" dirty="0">
                <a:latin typeface="Calibri" pitchFamily="34" charset="0"/>
              </a:rPr>
              <a:t> — розділ </a:t>
            </a:r>
            <a:r>
              <a:rPr lang="uk-UA" sz="2200" dirty="0" smtClean="0">
                <a:latin typeface="Calibri" pitchFamily="34" charset="0"/>
              </a:rPr>
              <a:t>математики</a:t>
            </a:r>
            <a:r>
              <a:rPr lang="vi-VN" sz="2200" dirty="0" smtClean="0">
                <a:latin typeface="Calibri" pitchFamily="34" charset="0"/>
              </a:rPr>
              <a:t>, </a:t>
            </a:r>
            <a:r>
              <a:rPr lang="vi-VN" sz="2200" dirty="0">
                <a:latin typeface="Calibri" pitchFamily="34" charset="0"/>
              </a:rPr>
              <a:t>присвячений розв'язанню задач вибору та розташування елементів деякої, зазвичай, скінченної </a:t>
            </a:r>
            <a:r>
              <a:rPr lang="vi-VN" sz="2200" dirty="0" smtClean="0">
                <a:latin typeface="Calibri" pitchFamily="34" charset="0"/>
              </a:rPr>
              <a:t>множи</a:t>
            </a:r>
            <a:r>
              <a:rPr lang="uk-UA" sz="2200" dirty="0" smtClean="0">
                <a:latin typeface="Calibri" pitchFamily="34" charset="0"/>
              </a:rPr>
              <a:t>н</a:t>
            </a:r>
            <a:r>
              <a:rPr lang="vi-VN" sz="2200" dirty="0" smtClean="0">
                <a:latin typeface="Calibri" pitchFamily="34" charset="0"/>
              </a:rPr>
              <a:t>и</a:t>
            </a:r>
            <a:r>
              <a:rPr lang="vi-VN" sz="2200" dirty="0">
                <a:latin typeface="Calibri" pitchFamily="34" charset="0"/>
              </a:rPr>
              <a:t> </a:t>
            </a:r>
            <a:r>
              <a:rPr lang="uk-UA" sz="2200" dirty="0" smtClean="0">
                <a:latin typeface="Calibri" pitchFamily="34" charset="0"/>
              </a:rPr>
              <a:t>         </a:t>
            </a:r>
            <a:r>
              <a:rPr lang="vi-VN" sz="2200" dirty="0" smtClean="0">
                <a:latin typeface="Calibri" pitchFamily="34" charset="0"/>
              </a:rPr>
              <a:t>відповідно </a:t>
            </a:r>
            <a:r>
              <a:rPr lang="vi-VN" sz="2200" dirty="0">
                <a:latin typeface="Calibri" pitchFamily="34" charset="0"/>
              </a:rPr>
              <a:t>до заданих правил. Кожне таке правило визначає спосіб побудови деякої конструкції із елементів вихідної множини, що зветься </a:t>
            </a:r>
            <a:r>
              <a:rPr lang="vi-VN" sz="2200" b="1" i="1" dirty="0">
                <a:latin typeface="Calibri" pitchFamily="34" charset="0"/>
              </a:rPr>
              <a:t>комбінаторною конфігурацією</a:t>
            </a:r>
            <a:r>
              <a:rPr lang="vi-VN" sz="2200" dirty="0">
                <a:latin typeface="Calibri" pitchFamily="34" charset="0"/>
              </a:rPr>
              <a:t>. Тому на меті комбінаторного аналізу стоїть дослідження комбінаторних конфігурацій, алгоритмів їх побудови, оптимізація таких алгоритмів, а також розв'язання задач переліку.</a:t>
            </a:r>
            <a:endParaRPr lang="uk-UA" sz="2200" dirty="0">
              <a:latin typeface="Calibri" pitchFamily="34" charset="0"/>
            </a:endParaRPr>
          </a:p>
        </p:txBody>
      </p:sp>
      <p:pic>
        <p:nvPicPr>
          <p:cNvPr id="4" name="Рисунок 3" descr="HomeLearningIc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4476840" cy="46085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Найпростішими прикладами комбінаторних конфігурацій є перестановки, розміщення, комбінація та розбиття.</a:t>
            </a:r>
          </a:p>
          <a:p>
            <a:pPr algn="ctr"/>
            <a:r>
              <a:rPr lang="uk-UA" sz="2400" b="1" dirty="0"/>
              <a:t>Комбінаторика пов'язана з багатьма іншими розділами математики.</a:t>
            </a:r>
          </a:p>
        </p:txBody>
      </p:sp>
      <p:pic>
        <p:nvPicPr>
          <p:cNvPr id="15362" name="Picture 2" descr="http://tavr-obrazovanie.ru/_ld/34/78001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486275" cy="3038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43808" y="3861048"/>
            <a:ext cx="6120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/>
              <a:t>Термін </a:t>
            </a:r>
            <a:r>
              <a:rPr lang="uk-UA" sz="2200" b="1" dirty="0">
                <a:solidFill>
                  <a:srgbClr val="7030A0"/>
                </a:solidFill>
              </a:rPr>
              <a:t>«комбінаторика» </a:t>
            </a:r>
            <a:r>
              <a:rPr lang="uk-UA" sz="2200" b="1" dirty="0"/>
              <a:t>ввів </a:t>
            </a:r>
            <a:r>
              <a:rPr lang="uk-UA" sz="2200" b="1" dirty="0" err="1"/>
              <a:t>Лейбніц</a:t>
            </a:r>
            <a:r>
              <a:rPr lang="uk-UA" sz="2200" b="1" dirty="0"/>
              <a:t>, який у 1666 році опублікував свою працю «Міркування про комбінаторне мистецтво».</a:t>
            </a:r>
          </a:p>
          <a:p>
            <a:pPr algn="ctr"/>
            <a:r>
              <a:rPr lang="uk-UA" sz="2200" b="1" dirty="0"/>
              <a:t>Іноді під комбінаторикою розуміють більш широкий розділ дискретної математики, що включає теорію графів.</a:t>
            </a:r>
          </a:p>
        </p:txBody>
      </p:sp>
      <p:pic>
        <p:nvPicPr>
          <p:cNvPr id="15364" name="Picture 4" descr="http://www.teor-meh.ru/uploads/articles/710_1_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2401755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datai/geometrija/Simmetrija/0001-001-Simmetrija-vokrug-nas-Geometr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6712"/>
            <a:ext cx="3729451" cy="311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548680"/>
            <a:ext cx="5184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/>
              <a:t>Під </a:t>
            </a:r>
            <a:r>
              <a:rPr lang="uk-UA" sz="2200" b="1" i="1" dirty="0"/>
              <a:t>комбінаторикою</a:t>
            </a:r>
            <a:r>
              <a:rPr lang="uk-UA" sz="2200" dirty="0"/>
              <a:t> звичайно розуміють розділ дискретної математики, присвячений розв'язанню задач про вибір та розміщення елементів скінченної множини згідно із заданими </a:t>
            </a:r>
            <a:r>
              <a:rPr lang="uk-UA" sz="2200" i="1" dirty="0"/>
              <a:t>правилами</a:t>
            </a:r>
            <a:r>
              <a:rPr lang="uk-UA" sz="2200" dirty="0"/>
              <a:t>. У результаті створюються необхідні комбінаторні </a:t>
            </a:r>
            <a:r>
              <a:rPr lang="uk-UA" sz="2200" i="1" dirty="0" smtClean="0"/>
              <a:t>об'єкти </a:t>
            </a:r>
            <a:r>
              <a:rPr lang="uk-UA" sz="2200" dirty="0" smtClean="0"/>
              <a:t>чи</a:t>
            </a:r>
            <a:r>
              <a:rPr lang="uk-UA" sz="2200" dirty="0"/>
              <a:t> </a:t>
            </a:r>
            <a:r>
              <a:rPr lang="uk-UA" sz="2200" i="1" dirty="0"/>
              <a:t>конфігурації</a:t>
            </a:r>
            <a:r>
              <a:rPr lang="uk-UA" sz="2200" dirty="0"/>
              <a:t>. Характерними властивостями цих об'єктів є те, що вони відповідають деяким обмеженням щодо них, і тому завжди можна розпізнати дозволений комбінаторний об'єкт, який відповідає правилам його побудови, і недозволений, який не відповідає цим правилам</a:t>
            </a:r>
            <a:r>
              <a:rPr lang="uk-UA" sz="2200" dirty="0" smtClean="0"/>
              <a:t>.</a:t>
            </a:r>
            <a:endParaRPr lang="uk-UA" sz="22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5976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/>
              <a:t>З комбінаторикою мають справу хіміки при вивченні різних можливих типів зв'язків атомів у молекулах; біологи, наприклад, у процесі знаходження послідовностей амінокислот у білкових сполуках; кібернетики при розв'язанні задач кодування й побудові обчислювальних пристроїв, математики — при розв'язанні багатьох різних задач, особливо в теорії ймовірності. Також комбінаторику використовують у своїх моделях фізики, архітектори, економісти й представники багатьох інших наук.</a:t>
            </a:r>
            <a:endParaRPr lang="uk-UA" sz="2200" b="1" dirty="0"/>
          </a:p>
        </p:txBody>
      </p:sp>
      <p:pic>
        <p:nvPicPr>
          <p:cNvPr id="16386" name="Picture 2" descr="http://forts.hram.by/sajt/rus/images/matemat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024336" cy="2742406"/>
          </a:xfrm>
          <a:prstGeom prst="rect">
            <a:avLst/>
          </a:prstGeom>
          <a:noFill/>
        </p:spPr>
      </p:pic>
      <p:pic>
        <p:nvPicPr>
          <p:cNvPr id="16388" name="Picture 4" descr="http://dtc-academy.ru/wp-content/uploads/2012/03/bch712-19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673846" cy="4221862"/>
          </a:xfrm>
          <a:prstGeom prst="rect">
            <a:avLst/>
          </a:prstGeom>
          <a:noFill/>
        </p:spPr>
      </p:pic>
      <p:pic>
        <p:nvPicPr>
          <p:cNvPr id="16390" name="Picture 6" descr="http://img-fotki.yandex.ru/get/4707/20573769.3/0_64028_a0b199ba_L.jpg"/>
          <p:cNvPicPr>
            <a:picLocks noChangeAspect="1" noChangeArrowheads="1"/>
          </p:cNvPicPr>
          <p:nvPr/>
        </p:nvPicPr>
        <p:blipFill>
          <a:blip r:embed="rId4" cstate="print"/>
          <a:srcRect l="68039" b="69568"/>
          <a:stretch>
            <a:fillRect/>
          </a:stretch>
        </p:blipFill>
        <p:spPr bwMode="auto">
          <a:xfrm>
            <a:off x="4139952" y="4527962"/>
            <a:ext cx="2592288" cy="23300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620688"/>
            <a:ext cx="8496944" cy="5256584"/>
          </a:xfrm>
          <a:prstGeom prst="rect">
            <a:avLst/>
          </a:prstGeom>
          <a:ln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200" dirty="0"/>
              <a:t>У комбінаториці є декілька задач, які вирішуються послідовно одна за одною. </a:t>
            </a:r>
            <a:r>
              <a:rPr lang="uk-UA" sz="2200" b="1" i="1" dirty="0"/>
              <a:t>Перша</a:t>
            </a:r>
            <a:r>
              <a:rPr lang="uk-UA" sz="2200" dirty="0"/>
              <a:t> з них спочатку формулює вимоги до класу комбінаторних конфігурацій, які потрібно побудувати. Доводиться, що хоча б одна така конфігурація існує, попри те, що побудувати таку конфігурацію може бути досить непросто. Тому інколи буває достатньо теоретичного доведення її існування.</a:t>
            </a:r>
          </a:p>
          <a:p>
            <a:pPr algn="ctr"/>
            <a:r>
              <a:rPr lang="uk-UA" sz="2200" dirty="0"/>
              <a:t>Після розв'язання першої задачі комбінаторики розв'язується не менш важлива </a:t>
            </a:r>
            <a:r>
              <a:rPr lang="uk-UA" sz="2200" b="1" i="1" dirty="0"/>
              <a:t>друга</a:t>
            </a:r>
            <a:r>
              <a:rPr lang="uk-UA" sz="2200" dirty="0"/>
              <a:t> — задача </a:t>
            </a:r>
            <a:r>
              <a:rPr lang="uk-UA" sz="2200" i="1" dirty="0"/>
              <a:t>переліку</a:t>
            </a:r>
            <a:r>
              <a:rPr lang="uk-UA" sz="2200" dirty="0"/>
              <a:t> комбінаторних об'єктів, які відповідають вихідним правилам їх побудови. Саме на розв'язання цієї задачі спрямовані сьогодні зусилля багатьох учених. Є досить багато задач, які так чи інакше стосуються цієї загальної задачі. </a:t>
            </a:r>
            <a:r>
              <a:rPr lang="uk-UA" sz="2200" b="1" dirty="0">
                <a:solidFill>
                  <a:srgbClr val="7030A0"/>
                </a:solidFill>
              </a:rPr>
              <a:t>Наприклад, до неї належить питання про кількість різних способів, якими можна розмістити групу студентів з 30 чоловік на 30 чи більше місцях, або про кількість способів проведення матчів з футболу між 10 різними командами?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4832092"/>
          </a:xfrm>
          <a:prstGeom prst="rect">
            <a:avLst/>
          </a:prstGeom>
          <a:ln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200" dirty="0"/>
              <a:t>Далі на основі отриманих розв'язків конкретних задач з переліку комбінаторних об'єктів розв'язується </a:t>
            </a:r>
            <a:r>
              <a:rPr lang="uk-UA" sz="2200" b="1" i="1" dirty="0"/>
              <a:t>третя</a:t>
            </a:r>
            <a:r>
              <a:rPr lang="uk-UA" sz="2200" dirty="0"/>
              <a:t> задача комбінаторики — це її побудова. </a:t>
            </a:r>
            <a:r>
              <a:rPr lang="uk-UA" sz="2200" b="1" dirty="0">
                <a:solidFill>
                  <a:srgbClr val="7030A0"/>
                </a:solidFill>
              </a:rPr>
              <a:t>Наприклад, потрібно не лише підрахувати кількість можливих варіантів розподілу 30 студентів на 30 місцях, а й побудувати всі ці розподіли або деякі з них у вигляді їх комбінаторних конфігурацій. Також може виникнути потреба побудувати таблицю матчів між 10 футбольними командами, а не тільки знати їх кількість.</a:t>
            </a:r>
          </a:p>
          <a:p>
            <a:pPr algn="ctr"/>
            <a:r>
              <a:rPr lang="uk-UA" sz="2200" b="1" i="1" dirty="0"/>
              <a:t>Четверта</a:t>
            </a:r>
            <a:r>
              <a:rPr lang="uk-UA" sz="2200" dirty="0"/>
              <a:t> і остання задача комбінаторики — це задача про пошук серед комбінаторних конфігурацій такої, яка б приводила деяку функцію до </a:t>
            </a:r>
            <a:r>
              <a:rPr lang="uk-UA" sz="2200" i="1" dirty="0"/>
              <a:t>оптимуму</a:t>
            </a:r>
            <a:r>
              <a:rPr lang="uk-UA" sz="2200" dirty="0"/>
              <a:t>. Це на сьогодні досить нелегка для розв'язання загальна задача. Вона містить </a:t>
            </a:r>
            <a:r>
              <a:rPr lang="uk-UA" sz="2200" dirty="0" smtClean="0"/>
              <a:t>задачі </a:t>
            </a:r>
            <a:r>
              <a:rPr lang="uk-UA" sz="2200" i="1" dirty="0" smtClean="0"/>
              <a:t>комбінаторної </a:t>
            </a:r>
            <a:r>
              <a:rPr lang="uk-UA" sz="2200" i="1" dirty="0"/>
              <a:t>оптимізації</a:t>
            </a:r>
            <a:r>
              <a:rPr lang="uk-UA" sz="2200" dirty="0"/>
              <a:t>, наприклад, задачу комівояжера, яка на сьогодні ще не має остаточного розв'язання.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36724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Основне правило комбінаторики</a:t>
            </a:r>
          </a:p>
          <a:p>
            <a:pPr algn="ctr"/>
            <a:r>
              <a:rPr lang="uk-UA" sz="2400" dirty="0"/>
              <a:t>Нехай необхідно виконати послідовно </a:t>
            </a:r>
            <a:r>
              <a:rPr lang="fr-FR" sz="2400" dirty="0"/>
              <a:t>k </a:t>
            </a:r>
            <a:r>
              <a:rPr lang="uk-UA" sz="2400" dirty="0"/>
              <a:t>дій. Якщо першу дію можна виконати </a:t>
            </a:r>
            <a:r>
              <a:rPr lang="fr-FR" sz="2400" dirty="0"/>
              <a:t>n</a:t>
            </a:r>
            <a:r>
              <a:rPr lang="fr-FR" sz="2400" baseline="-25000" dirty="0"/>
              <a:t>1</a:t>
            </a:r>
            <a:r>
              <a:rPr lang="fr-FR" sz="2400" dirty="0"/>
              <a:t> </a:t>
            </a:r>
            <a:r>
              <a:rPr lang="uk-UA" sz="2400" dirty="0"/>
              <a:t>способами, другу - </a:t>
            </a:r>
            <a:r>
              <a:rPr lang="fr-FR" sz="2400" dirty="0"/>
              <a:t>n</a:t>
            </a:r>
            <a:r>
              <a:rPr lang="fr-FR" sz="2400" baseline="-25000" dirty="0"/>
              <a:t>2</a:t>
            </a:r>
            <a:r>
              <a:rPr lang="fr-FR" sz="2400" dirty="0"/>
              <a:t> </a:t>
            </a:r>
            <a:r>
              <a:rPr lang="uk-UA" sz="2400" dirty="0"/>
              <a:t>способами і так далі до </a:t>
            </a:r>
            <a:r>
              <a:rPr lang="fr-FR" sz="2400" dirty="0"/>
              <a:t>k-</a:t>
            </a:r>
            <a:r>
              <a:rPr lang="uk-UA" sz="2400" dirty="0"/>
              <a:t>ї дії, яку можна виконати </a:t>
            </a:r>
            <a:r>
              <a:rPr lang="fr-FR" sz="2400" dirty="0"/>
              <a:t>n</a:t>
            </a:r>
            <a:r>
              <a:rPr lang="fr-FR" sz="2400" baseline="-25000" dirty="0"/>
              <a:t>k</a:t>
            </a:r>
            <a:r>
              <a:rPr lang="fr-FR" sz="2400" dirty="0"/>
              <a:t> </a:t>
            </a:r>
            <a:r>
              <a:rPr lang="uk-UA" sz="2400" dirty="0"/>
              <a:t>способами, то всі </a:t>
            </a:r>
            <a:r>
              <a:rPr lang="fr-FR" sz="2400" dirty="0"/>
              <a:t>k </a:t>
            </a:r>
            <a:r>
              <a:rPr lang="uk-UA" sz="2400" dirty="0"/>
              <a:t>дій можна виконати </a:t>
            </a:r>
            <a:r>
              <a:rPr lang="fr-FR" sz="2400" dirty="0"/>
              <a:t>n</a:t>
            </a:r>
            <a:r>
              <a:rPr lang="fr-FR" sz="2400" baseline="-25000" dirty="0"/>
              <a:t>1</a:t>
            </a:r>
            <a:r>
              <a:rPr lang="fr-FR" sz="2400" dirty="0"/>
              <a:t> · n</a:t>
            </a:r>
            <a:r>
              <a:rPr lang="fr-FR" sz="2400" baseline="-25000" dirty="0"/>
              <a:t>2</a:t>
            </a:r>
            <a:r>
              <a:rPr lang="fr-FR" sz="2400" dirty="0"/>
              <a:t> · ... · n</a:t>
            </a:r>
            <a:r>
              <a:rPr lang="fr-FR" sz="2400" baseline="-25000" dirty="0"/>
              <a:t>k</a:t>
            </a:r>
            <a:r>
              <a:rPr lang="fr-FR" sz="2400" dirty="0"/>
              <a:t> </a:t>
            </a:r>
            <a:r>
              <a:rPr lang="uk-UA" sz="2400" dirty="0"/>
              <a:t>способами.</a:t>
            </a:r>
          </a:p>
        </p:txBody>
      </p:sp>
      <p:pic>
        <p:nvPicPr>
          <p:cNvPr id="3" name="Рисунок 2" descr="п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980728"/>
            <a:ext cx="5112568" cy="511256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0"/>
            <a:ext cx="70567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Приклад 1.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Скількома способами на першості світу з футболу можуть розподілитися медалі, якщо у фінальній частині грають 24 команди?</a:t>
            </a:r>
          </a:p>
          <a:p>
            <a:pPr algn="ctr"/>
            <a:r>
              <a:rPr lang="uk-UA" sz="2000" b="1" dirty="0" smtClean="0"/>
              <a:t>Розв'язок.</a:t>
            </a:r>
            <a:r>
              <a:rPr lang="uk-UA" sz="2000" dirty="0" smtClean="0"/>
              <a:t> Золоту медаль може одержати будь-яка з 24-х команд, тобто 24 можливості. Срібну медаль може виграти одна з 23-х команд, а бронзову - одна з 22-х команд. За основним правилом комбінаторики загальне число способів розподілу медалей 24 · 23 · 22 = 12144.</a:t>
            </a:r>
          </a:p>
          <a:p>
            <a:pPr algn="ctr"/>
            <a:endParaRPr lang="uk-UA" sz="2000" dirty="0" smtClean="0"/>
          </a:p>
          <a:p>
            <a:pPr algn="ctr"/>
            <a:r>
              <a:rPr lang="uk-UA" sz="2400" dirty="0" smtClean="0">
                <a:solidFill>
                  <a:srgbClr val="CC00FF"/>
                </a:solidFill>
              </a:rPr>
              <a:t>Скорочення n!=1 · 2 · 3 · ... · (n-1) · n називається </a:t>
            </a:r>
            <a:r>
              <a:rPr lang="uk-UA" sz="2400" b="1" dirty="0" smtClean="0">
                <a:solidFill>
                  <a:srgbClr val="CC00FF"/>
                </a:solidFill>
              </a:rPr>
              <a:t>факторіалом числа n</a:t>
            </a:r>
            <a:r>
              <a:rPr lang="uk-UA" sz="2400" dirty="0" smtClean="0">
                <a:solidFill>
                  <a:srgbClr val="CC00FF"/>
                </a:solidFill>
              </a:rPr>
              <a:t> (читається n-факторіал).</a:t>
            </a:r>
          </a:p>
          <a:p>
            <a:pPr algn="ctr"/>
            <a:r>
              <a:rPr lang="uk-UA" sz="2000" dirty="0" smtClean="0"/>
              <a:t>Упорядковані множини, які відрізняються одна від одної лише порядком своїх елементів (тобто можуть бути одержані з однієї і тієї ж множини лише перестановкою своїх елементів), називаються </a:t>
            </a:r>
            <a:r>
              <a:rPr lang="uk-UA" sz="2000" b="1" dirty="0" smtClean="0"/>
              <a:t>перестановками</a:t>
            </a:r>
            <a:r>
              <a:rPr lang="uk-UA" sz="2000" dirty="0" smtClean="0"/>
              <a:t>. Позначимо число всіх перестановок n-елементної множини </a:t>
            </a:r>
            <a:r>
              <a:rPr lang="uk-UA" sz="2000" dirty="0" err="1" smtClean="0"/>
              <a:t>P</a:t>
            </a:r>
            <a:r>
              <a:rPr lang="uk-UA" sz="2000" baseline="-25000" dirty="0" err="1" smtClean="0"/>
              <a:t>n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17" name="Рисунок 16" descr="см.jpg"/>
          <p:cNvPicPr>
            <a:picLocks noChangeAspect="1"/>
          </p:cNvPicPr>
          <p:nvPr/>
        </p:nvPicPr>
        <p:blipFill>
          <a:blip r:embed="rId2" cstate="print"/>
          <a:srcRect l="6355" t="23932" r="12590" b="23931"/>
          <a:stretch>
            <a:fillRect/>
          </a:stretch>
        </p:blipFill>
        <p:spPr>
          <a:xfrm>
            <a:off x="3203848" y="5949280"/>
            <a:ext cx="3744416" cy="720080"/>
          </a:xfrm>
          <a:prstGeom prst="rect">
            <a:avLst/>
          </a:prstGeom>
        </p:spPr>
      </p:pic>
      <p:pic>
        <p:nvPicPr>
          <p:cNvPr id="19475" name="Picture 19" descr="http://lyceum-erudite.at.ua/Gazeta/novunu/sport0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2232248" cy="239897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376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Комбінаторика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Комбінаторика</dc:title>
  <dc:creator>Oleg</dc:creator>
  <cp:lastModifiedBy>Oleg</cp:lastModifiedBy>
  <cp:revision>14</cp:revision>
  <dcterms:created xsi:type="dcterms:W3CDTF">2014-04-07T21:09:40Z</dcterms:created>
  <dcterms:modified xsi:type="dcterms:W3CDTF">2014-04-08T17:47:56Z</dcterms:modified>
</cp:coreProperties>
</file>