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61" r:id="rId3"/>
    <p:sldId id="257" r:id="rId4"/>
    <p:sldId id="258" r:id="rId5"/>
    <p:sldId id="299" r:id="rId6"/>
    <p:sldId id="259" r:id="rId7"/>
    <p:sldId id="260" r:id="rId8"/>
    <p:sldId id="285" r:id="rId9"/>
    <p:sldId id="264" r:id="rId10"/>
    <p:sldId id="263" r:id="rId11"/>
    <p:sldId id="265" r:id="rId12"/>
    <p:sldId id="283" r:id="rId13"/>
    <p:sldId id="284" r:id="rId14"/>
    <p:sldId id="277" r:id="rId15"/>
    <p:sldId id="292" r:id="rId16"/>
    <p:sldId id="282" r:id="rId17"/>
    <p:sldId id="293" r:id="rId18"/>
    <p:sldId id="296" r:id="rId19"/>
    <p:sldId id="294" r:id="rId20"/>
    <p:sldId id="295" r:id="rId21"/>
    <p:sldId id="287" r:id="rId22"/>
    <p:sldId id="288" r:id="rId23"/>
    <p:sldId id="289" r:id="rId24"/>
    <p:sldId id="297" r:id="rId25"/>
    <p:sldId id="298" r:id="rId26"/>
    <p:sldId id="266" r:id="rId27"/>
    <p:sldId id="267" r:id="rId28"/>
    <p:sldId id="268" r:id="rId29"/>
    <p:sldId id="269" r:id="rId30"/>
    <p:sldId id="270" r:id="rId31"/>
    <p:sldId id="271" r:id="rId32"/>
    <p:sldId id="272" r:id="rId33"/>
    <p:sldId id="273" r:id="rId34"/>
    <p:sldId id="274" r:id="rId35"/>
    <p:sldId id="275" r:id="rId36"/>
    <p:sldId id="276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135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04D07-864A-45A6-9127-0743195A594A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66BC1-B478-42BC-9AA1-C66CD3DBD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66BC1-B478-42BC-9AA1-C66CD3DBD73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A249-EDCE-48BF-B23F-440325CC8455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D47C-6E95-49E7-8153-AEBD98174C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A249-EDCE-48BF-B23F-440325CC8455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D47C-6E95-49E7-8153-AEBD98174C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A249-EDCE-48BF-B23F-440325CC8455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D47C-6E95-49E7-8153-AEBD98174C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A249-EDCE-48BF-B23F-440325CC8455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D47C-6E95-49E7-8153-AEBD98174C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A249-EDCE-48BF-B23F-440325CC8455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D47C-6E95-49E7-8153-AEBD98174C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A249-EDCE-48BF-B23F-440325CC8455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D47C-6E95-49E7-8153-AEBD98174C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A249-EDCE-48BF-B23F-440325CC8455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D47C-6E95-49E7-8153-AEBD98174C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A249-EDCE-48BF-B23F-440325CC8455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D47C-6E95-49E7-8153-AEBD98174C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A249-EDCE-48BF-B23F-440325CC8455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D47C-6E95-49E7-8153-AEBD98174C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A249-EDCE-48BF-B23F-440325CC8455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D47C-6E95-49E7-8153-AEBD98174C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A249-EDCE-48BF-B23F-440325CC8455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D47C-6E95-49E7-8153-AEBD98174C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1A249-EDCE-48BF-B23F-440325CC8455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FD47C-6E95-49E7-8153-AEBD98174C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53;&#1040;&#1057;&#1058;&#1071;\Louis%20Armstrong%20-%20Hello%20Dolly%20Live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96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385762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/>
              <a:t>КУЛЬТУРА СПОЛУЧЕНИХ ШТАТІВ АМЕРИКИ 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6000768"/>
            <a:ext cx="4000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Майкл Джексон</a:t>
            </a:r>
            <a:endParaRPr lang="ru-RU" sz="2800" b="1" dirty="0"/>
          </a:p>
        </p:txBody>
      </p:sp>
      <p:pic>
        <p:nvPicPr>
          <p:cNvPr id="21508" name="Picture 4" descr="http://www.ushistory.ru/images/stories/michael-jacks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3714776" cy="5359891"/>
          </a:xfrm>
          <a:prstGeom prst="rect">
            <a:avLst/>
          </a:prstGeom>
          <a:noFill/>
        </p:spPr>
      </p:pic>
      <p:pic>
        <p:nvPicPr>
          <p:cNvPr id="21510" name="Picture 6" descr="http://www.ushistory.ru/images/stories/t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428604"/>
            <a:ext cx="4171979" cy="53578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143636" y="6000768"/>
            <a:ext cx="16430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/>
              <a:t>Мадонна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557214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i="1" dirty="0" smtClean="0"/>
              <a:t>Джимми </a:t>
            </a:r>
            <a:r>
              <a:rPr lang="ru-RU" sz="2800" b="1" i="1" dirty="0" err="1" smtClean="0"/>
              <a:t>Хендрикс</a:t>
            </a:r>
            <a:endParaRPr lang="ru-RU" sz="2800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22" name="Picture 2" descr="http://www.ushistory.ru/images/stories/geredmankowitz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57166"/>
            <a:ext cx="3962400" cy="500066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5715016"/>
            <a:ext cx="32837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/>
              <a:t>Елла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Фітцджеральд</a:t>
            </a:r>
            <a:endParaRPr lang="ru-RU" sz="2800" b="1" dirty="0"/>
          </a:p>
        </p:txBody>
      </p:sp>
      <p:pic>
        <p:nvPicPr>
          <p:cNvPr id="30724" name="Picture 4" descr="http://www.ushistory.ru/images/stories/el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4" y="285728"/>
            <a:ext cx="4289546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images.tvrage.com/shows/19/187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0157" cy="514351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21495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American Music Awards (AMA) - </a:t>
            </a:r>
            <a:r>
              <a:rPr lang="ru-RU" sz="2400" dirty="0" smtClean="0"/>
              <a:t>одна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найголовніших</a:t>
            </a:r>
            <a:r>
              <a:rPr lang="ru-RU" sz="2400" dirty="0" smtClean="0"/>
              <a:t> </a:t>
            </a:r>
            <a:r>
              <a:rPr lang="ru-RU" sz="2400" dirty="0" err="1" smtClean="0"/>
              <a:t>церемоній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музичних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нагород</a:t>
            </a:r>
            <a:r>
              <a:rPr lang="ru-RU" sz="2400" dirty="0" smtClean="0"/>
              <a:t> США. Проводиться </a:t>
            </a:r>
            <a:r>
              <a:rPr lang="ru-RU" sz="2400" dirty="0" err="1" smtClean="0"/>
              <a:t>з</a:t>
            </a:r>
            <a:r>
              <a:rPr lang="ru-RU" sz="2400" dirty="0" smtClean="0"/>
              <a:t> 1973 року. Дана </a:t>
            </a:r>
            <a:r>
              <a:rPr lang="ru-RU" sz="2400" dirty="0" err="1" smtClean="0"/>
              <a:t>премія</a:t>
            </a:r>
            <a:r>
              <a:rPr lang="ru-RU" sz="2400" dirty="0" smtClean="0"/>
              <a:t> </a:t>
            </a:r>
            <a:r>
              <a:rPr lang="ru-RU" sz="2400" dirty="0" err="1" smtClean="0"/>
              <a:t>фактично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основним</a:t>
            </a:r>
            <a:r>
              <a:rPr lang="ru-RU" sz="2400" dirty="0" smtClean="0"/>
              <a:t> конкурентом </a:t>
            </a:r>
            <a:r>
              <a:rPr lang="ru-RU" sz="2400" dirty="0" err="1" smtClean="0"/>
              <a:t>премії</a:t>
            </a:r>
            <a:r>
              <a:rPr lang="ru-RU" sz="2400" dirty="0" smtClean="0"/>
              <a:t> </a:t>
            </a:r>
            <a:r>
              <a:rPr lang="en-US" sz="2400" dirty="0" smtClean="0"/>
              <a:t>Grammy, </a:t>
            </a:r>
            <a:r>
              <a:rPr lang="ru-RU" sz="2400" dirty="0" smtClean="0"/>
              <a:t>а </a:t>
            </a:r>
            <a:r>
              <a:rPr lang="ru-RU" sz="2400" dirty="0" err="1" smtClean="0"/>
              <a:t>також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інших</a:t>
            </a:r>
            <a:r>
              <a:rPr lang="ru-RU" sz="2400" dirty="0" smtClean="0"/>
              <a:t> </a:t>
            </a:r>
            <a:r>
              <a:rPr lang="ru-RU" sz="2400" dirty="0" err="1" smtClean="0"/>
              <a:t>музичних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нагород</a:t>
            </a:r>
            <a:endParaRPr lang="ru-RU" sz="2400" dirty="0"/>
          </a:p>
        </p:txBody>
      </p:sp>
      <p:pic>
        <p:nvPicPr>
          <p:cNvPr id="36868" name="Picture 4" descr="http://eksistmagz.files.wordpress.com/2013/04/cup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897954" cy="335756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visti.pro/sites/default/files/gram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21229" cy="535782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429264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«</a:t>
            </a:r>
            <a:r>
              <a:rPr lang="ru-RU" sz="2800" dirty="0" err="1" smtClean="0"/>
              <a:t>Греммі</a:t>
            </a:r>
            <a:r>
              <a:rPr lang="ru-RU" sz="2800" dirty="0" smtClean="0"/>
              <a:t>» (англ. </a:t>
            </a:r>
            <a:r>
              <a:rPr lang="en-US" sz="2800" dirty="0" smtClean="0"/>
              <a:t>Grammy) - </a:t>
            </a:r>
            <a:r>
              <a:rPr lang="ru-RU" sz="2800" dirty="0" err="1" smtClean="0"/>
              <a:t>музична</a:t>
            </a:r>
            <a:r>
              <a:rPr lang="ru-RU" sz="2800" dirty="0" smtClean="0"/>
              <a:t> </a:t>
            </a:r>
            <a:r>
              <a:rPr lang="ru-RU" sz="2800" dirty="0" err="1" smtClean="0"/>
              <a:t>премія</a:t>
            </a:r>
            <a:r>
              <a:rPr lang="ru-RU" sz="2800" dirty="0" smtClean="0"/>
              <a:t> </a:t>
            </a:r>
            <a:r>
              <a:rPr lang="ru-RU" sz="2800" dirty="0" err="1" smtClean="0"/>
              <a:t>Американської</a:t>
            </a:r>
            <a:r>
              <a:rPr lang="ru-RU" sz="2800" dirty="0" smtClean="0"/>
              <a:t> </a:t>
            </a:r>
            <a:r>
              <a:rPr lang="ru-RU" sz="2800" dirty="0" err="1" smtClean="0"/>
              <a:t>академії</a:t>
            </a:r>
            <a:r>
              <a:rPr lang="ru-RU" sz="2800" dirty="0" smtClean="0"/>
              <a:t> </a:t>
            </a:r>
            <a:r>
              <a:rPr lang="ru-RU" sz="2800" dirty="0" err="1" smtClean="0"/>
              <a:t>звукозапису</a:t>
            </a:r>
            <a:r>
              <a:rPr lang="ru-RU" sz="2800" dirty="0" smtClean="0"/>
              <a:t>, </a:t>
            </a:r>
            <a:r>
              <a:rPr lang="ru-RU" sz="2800" dirty="0" err="1" smtClean="0"/>
              <a:t>заснована</a:t>
            </a:r>
            <a:r>
              <a:rPr lang="ru-RU" sz="2800" dirty="0" smtClean="0"/>
              <a:t> </a:t>
            </a:r>
            <a:r>
              <a:rPr lang="ru-RU" sz="2800" dirty="0" err="1" smtClean="0"/>
              <a:t>Асоціацією</a:t>
            </a:r>
            <a:r>
              <a:rPr lang="ru-RU" sz="2800" dirty="0" smtClean="0"/>
              <a:t> </a:t>
            </a:r>
            <a:r>
              <a:rPr lang="ru-RU" sz="2800" dirty="0" err="1" smtClean="0"/>
              <a:t>звукозаписних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компаній</a:t>
            </a:r>
            <a:r>
              <a:rPr lang="ru-RU" sz="2800" dirty="0" smtClean="0"/>
              <a:t> США 14 </a:t>
            </a:r>
            <a:r>
              <a:rPr lang="ru-RU" sz="2800" dirty="0" err="1" smtClean="0"/>
              <a:t>березня</a:t>
            </a:r>
            <a:r>
              <a:rPr lang="ru-RU" sz="2800" dirty="0" smtClean="0"/>
              <a:t> 1958</a:t>
            </a:r>
            <a:endParaRPr lang="ru-RU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answer-yes.ru/wp-content/uploads/2014/02/gdenahoditsagollivu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95103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5716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Кіноіндустрія США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uastudent.com/wp-content/themes/isotherm/thumb.php?src=http://uastudent.com/wp-content/uploads/2013/01/%D0%97%D0%B0%D1%80%D0%BE%D0%B4%D0%B6%D0%B5%D0%BD%D0%BD%D1%8F-%D0%BA%D1%96%D0%BD%D0%BE-%D0%B7%D1%96-%D0%B7%D0%B2%D1%83%D0%BA%D0%BE%D0%BC-%D0%B2-%D0%A1%D0%A0%D0%A1%D0%A0.jpg&amp;h=300&amp;w=598&amp;zc=1&amp;q=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5593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785794"/>
            <a:ext cx="807249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Кінематограф</a:t>
            </a:r>
            <a:r>
              <a:rPr lang="ru-RU" sz="3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США — </a:t>
            </a:r>
            <a:r>
              <a:rPr lang="ru-RU" sz="3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цим</a:t>
            </a:r>
            <a:r>
              <a:rPr lang="ru-RU" sz="3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3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терміном</a:t>
            </a:r>
            <a:r>
              <a:rPr lang="ru-RU" sz="3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3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позначають</a:t>
            </a:r>
            <a:r>
              <a:rPr lang="ru-RU" sz="3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3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кіноіндустрію</a:t>
            </a:r>
            <a:r>
              <a:rPr lang="ru-RU" sz="3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США, </a:t>
            </a:r>
            <a:r>
              <a:rPr lang="ru-RU" sz="3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найбільшу</a:t>
            </a:r>
            <a:r>
              <a:rPr lang="ru-RU" sz="3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у </a:t>
            </a:r>
            <a:r>
              <a:rPr lang="ru-RU" sz="3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світі</a:t>
            </a:r>
            <a:r>
              <a:rPr lang="ru-RU" sz="3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, </a:t>
            </a:r>
            <a:r>
              <a:rPr lang="ru-RU" sz="3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і</a:t>
            </a:r>
            <a:r>
              <a:rPr lang="ru-RU" sz="3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3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зосереджену</a:t>
            </a:r>
            <a:r>
              <a:rPr lang="ru-RU" sz="3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, </a:t>
            </a:r>
            <a:r>
              <a:rPr lang="ru-RU" sz="3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головним</a:t>
            </a:r>
            <a:r>
              <a:rPr lang="ru-RU" sz="3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чином, в </a:t>
            </a:r>
            <a:r>
              <a:rPr lang="ru-RU" sz="3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околицях</a:t>
            </a:r>
            <a:r>
              <a:rPr lang="ru-RU" sz="3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3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містечка</a:t>
            </a:r>
            <a:r>
              <a:rPr lang="ru-RU" sz="3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3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Голлівуд</a:t>
            </a:r>
            <a:r>
              <a:rPr lang="ru-RU" sz="3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(</a:t>
            </a:r>
            <a:r>
              <a:rPr lang="ru-RU" sz="3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поблизу</a:t>
            </a:r>
            <a:r>
              <a:rPr lang="ru-RU" sz="3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Лос-Анджелеса, штат </a:t>
            </a:r>
            <a:r>
              <a:rPr lang="ru-RU" sz="3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Каліфорнія</a:t>
            </a:r>
            <a:r>
              <a:rPr lang="ru-RU" sz="3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), в </a:t>
            </a:r>
            <a:r>
              <a:rPr lang="ru-RU" sz="3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якому</a:t>
            </a:r>
            <a:r>
              <a:rPr lang="ru-RU" sz="3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3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знаходяться</a:t>
            </a:r>
            <a:r>
              <a:rPr lang="ru-RU" sz="3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3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офіси</a:t>
            </a:r>
            <a:r>
              <a:rPr lang="ru-RU" sz="3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та </a:t>
            </a:r>
            <a:r>
              <a:rPr lang="ru-RU" sz="3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знімальні</a:t>
            </a:r>
            <a:r>
              <a:rPr lang="ru-RU" sz="3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3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павільйони</a:t>
            </a:r>
            <a:r>
              <a:rPr lang="ru-RU" sz="3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3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найбільших</a:t>
            </a:r>
            <a:r>
              <a:rPr lang="ru-RU" sz="3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3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кінокомпаній</a:t>
            </a:r>
            <a:r>
              <a:rPr lang="ru-RU" sz="3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США. </a:t>
            </a:r>
            <a:r>
              <a:rPr lang="ru-RU" sz="3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Індустрія</a:t>
            </a:r>
            <a:r>
              <a:rPr lang="ru-RU" sz="3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3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кіно</a:t>
            </a:r>
            <a:r>
              <a:rPr lang="ru-RU" sz="3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3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також</a:t>
            </a:r>
            <a:r>
              <a:rPr lang="ru-RU" sz="3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добре </a:t>
            </a:r>
            <a:r>
              <a:rPr lang="ru-RU" sz="3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розвинена</a:t>
            </a:r>
            <a:r>
              <a:rPr lang="ru-RU" sz="3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у </a:t>
            </a:r>
            <a:r>
              <a:rPr lang="ru-RU" sz="3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місті</a:t>
            </a:r>
            <a:r>
              <a:rPr lang="ru-RU" sz="3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Нью-Йорк та у </a:t>
            </a:r>
            <a:r>
              <a:rPr lang="ru-RU" sz="3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штаті</a:t>
            </a:r>
            <a:r>
              <a:rPr lang="ru-RU" sz="3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Флорида.</a:t>
            </a:r>
            <a:endParaRPr lang="ru-RU" sz="3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factroom.ru/wp-content/uploads/2011/04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286" y="0"/>
            <a:ext cx="918628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285728"/>
            <a:ext cx="65722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000" b="1" dirty="0" smtClean="0">
                <a:solidFill>
                  <a:schemeClr val="bg1"/>
                </a:solidFill>
              </a:rPr>
              <a:t>Голлівуд (англ. </a:t>
            </a:r>
            <a:r>
              <a:rPr lang="en-US" sz="2000" b="1" dirty="0" smtClean="0">
                <a:solidFill>
                  <a:schemeClr val="bg1"/>
                </a:solidFill>
              </a:rPr>
              <a:t>Hollywood) — </a:t>
            </a:r>
            <a:r>
              <a:rPr lang="vi-VN" sz="2000" b="1" dirty="0" smtClean="0">
                <a:solidFill>
                  <a:schemeClr val="bg1"/>
                </a:solidFill>
              </a:rPr>
              <a:t>район міста Лос-Анджелес, який лежить на північному сході від центра міста штат Каліфорнія. Традиційно Голлівуд асоціюється з американською кіноіндустрією, тому що в цьому районі є багато кіностудій, та проживає багато відомих кіноакторів</a:t>
            </a:r>
            <a:r>
              <a:rPr lang="vi-VN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www.fullhdoboi.ru/_ph/31/3467965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tvkino.com.ua/wp-content/uploads/2011/09/paramoun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1262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picscreen.ru/_ph/21/2/1188988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D:\НАСТЯ\культура сша\2447026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mtdata.ru/u24/photo6EE9/20665373615-0/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04534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357694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«Metro-Goldwyn-Mayer» -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американська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медіакомпанія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спеціалізується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виготовленні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та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прокаті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кіно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відеопродукції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Власник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ряду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найбільших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голлівудських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кіностудій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У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скарбниці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кінокомпанії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березень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2009 року — 205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нагород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«Оскар»,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із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них 15 — за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найкращий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фільм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kabasha.ru/images/companies/WB/816px-WB_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8950" y="0"/>
            <a:ext cx="941295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novaradio.ru/media/2011/06/warner-bros-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0"/>
            <a:ext cx="5298914" cy="492922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928934"/>
            <a:ext cx="521497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/>
              <a:t>Warner Bros. Entertainment, Inc., </a:t>
            </a:r>
            <a:r>
              <a:rPr lang="ru-RU" sz="3000" dirty="0" err="1" smtClean="0"/>
              <a:t>також</a:t>
            </a:r>
            <a:r>
              <a:rPr lang="ru-RU" sz="3000" dirty="0" smtClean="0"/>
              <a:t> </a:t>
            </a:r>
            <a:r>
              <a:rPr lang="ru-RU" sz="3000" dirty="0" err="1" smtClean="0"/>
              <a:t>відома</a:t>
            </a:r>
            <a:r>
              <a:rPr lang="ru-RU" sz="3000" dirty="0" smtClean="0"/>
              <a:t> як </a:t>
            </a:r>
            <a:r>
              <a:rPr lang="en-US" sz="3000" dirty="0" smtClean="0"/>
              <a:t>Warner Bros. Pictures — </a:t>
            </a:r>
            <a:r>
              <a:rPr lang="ru-RU" sz="3000" dirty="0" err="1" smtClean="0"/>
              <a:t>американська</a:t>
            </a:r>
            <a:r>
              <a:rPr lang="ru-RU" sz="3000" dirty="0" smtClean="0"/>
              <a:t> </a:t>
            </a:r>
            <a:r>
              <a:rPr lang="ru-RU" sz="3000" dirty="0" err="1" smtClean="0"/>
              <a:t>компанія</a:t>
            </a:r>
            <a:r>
              <a:rPr lang="ru-RU" sz="3000" dirty="0" smtClean="0"/>
              <a:t>, один </a:t>
            </a:r>
            <a:r>
              <a:rPr lang="ru-RU" sz="3000" dirty="0" err="1" smtClean="0"/>
              <a:t>з</a:t>
            </a:r>
            <a:r>
              <a:rPr lang="ru-RU" sz="3000" dirty="0" smtClean="0"/>
              <a:t> </a:t>
            </a:r>
            <a:r>
              <a:rPr lang="ru-RU" sz="3000" dirty="0" err="1" smtClean="0"/>
              <a:t>найбільших</a:t>
            </a:r>
            <a:r>
              <a:rPr lang="ru-RU" sz="3000" dirty="0" smtClean="0"/>
              <a:t> </a:t>
            </a:r>
            <a:r>
              <a:rPr lang="ru-RU" sz="3000" dirty="0" err="1" smtClean="0"/>
              <a:t>концернів</a:t>
            </a:r>
            <a:r>
              <a:rPr lang="ru-RU" sz="3000" dirty="0" smtClean="0"/>
              <a:t> </a:t>
            </a:r>
            <a:r>
              <a:rPr lang="ru-RU" sz="3000" dirty="0" err="1" smtClean="0"/>
              <a:t>з</a:t>
            </a:r>
            <a:r>
              <a:rPr lang="ru-RU" sz="3000" dirty="0" smtClean="0"/>
              <a:t> </a:t>
            </a:r>
            <a:r>
              <a:rPr lang="ru-RU" sz="3000" dirty="0" err="1" smtClean="0"/>
              <a:t>виробництва</a:t>
            </a:r>
            <a:r>
              <a:rPr lang="ru-RU" sz="3000" dirty="0" smtClean="0"/>
              <a:t> </a:t>
            </a:r>
            <a:r>
              <a:rPr lang="ru-RU" sz="3000" dirty="0" err="1" smtClean="0"/>
              <a:t>фільмів</a:t>
            </a:r>
            <a:r>
              <a:rPr lang="ru-RU" sz="3000" dirty="0" smtClean="0"/>
              <a:t> </a:t>
            </a:r>
            <a:r>
              <a:rPr lang="ru-RU" sz="3000" dirty="0" err="1" smtClean="0"/>
              <a:t>і</a:t>
            </a:r>
            <a:r>
              <a:rPr lang="ru-RU" sz="3000" dirty="0" smtClean="0"/>
              <a:t> </a:t>
            </a:r>
            <a:r>
              <a:rPr lang="ru-RU" sz="3000" dirty="0" err="1" smtClean="0"/>
              <a:t>телесеріалів</a:t>
            </a:r>
            <a:r>
              <a:rPr lang="ru-RU" sz="3000" dirty="0" smtClean="0"/>
              <a:t>; </a:t>
            </a:r>
            <a:r>
              <a:rPr lang="ru-RU" sz="3000" dirty="0" err="1" smtClean="0"/>
              <a:t>філія</a:t>
            </a:r>
            <a:r>
              <a:rPr lang="ru-RU" sz="3000" dirty="0" smtClean="0"/>
              <a:t> </a:t>
            </a:r>
            <a:r>
              <a:rPr lang="ru-RU" sz="3000" dirty="0" err="1" smtClean="0"/>
              <a:t>групи</a:t>
            </a:r>
            <a:r>
              <a:rPr lang="ru-RU" sz="3000" dirty="0" smtClean="0"/>
              <a:t> </a:t>
            </a:r>
            <a:r>
              <a:rPr lang="ru-RU" sz="3000" dirty="0" err="1" smtClean="0"/>
              <a:t>компаній</a:t>
            </a:r>
            <a:r>
              <a:rPr lang="ru-RU" sz="3000" dirty="0" smtClean="0"/>
              <a:t> </a:t>
            </a:r>
            <a:r>
              <a:rPr lang="en-US" sz="3000" dirty="0" smtClean="0"/>
              <a:t>Time Warner </a:t>
            </a:r>
            <a:r>
              <a:rPr lang="ru-RU" sz="3000" dirty="0" err="1" smtClean="0"/>
              <a:t>з</a:t>
            </a:r>
            <a:r>
              <a:rPr lang="ru-RU" sz="3000" dirty="0" smtClean="0"/>
              <a:t> </a:t>
            </a:r>
            <a:r>
              <a:rPr lang="ru-RU" sz="3000" dirty="0" err="1" smtClean="0"/>
              <a:t>офісом</a:t>
            </a:r>
            <a:r>
              <a:rPr lang="ru-RU" sz="3000" dirty="0" smtClean="0"/>
              <a:t> у </a:t>
            </a:r>
            <a:r>
              <a:rPr lang="ru-RU" sz="3000" dirty="0" err="1" smtClean="0"/>
              <a:t>Каліфорнії</a:t>
            </a:r>
            <a:r>
              <a:rPr lang="ru-RU" sz="3000" dirty="0" smtClean="0"/>
              <a:t> (США).</a:t>
            </a:r>
            <a:endParaRPr lang="ru-RU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oloka.hurtom.com/photos/130128150458158224_f0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idealevent.ru/img/wedding/wedding52/1.jpg"/>
          <p:cNvPicPr>
            <a:picLocks noChangeAspect="1" noChangeArrowheads="1"/>
          </p:cNvPicPr>
          <p:nvPr/>
        </p:nvPicPr>
        <p:blipFill>
          <a:blip r:embed="rId2">
            <a:lum contrast="-29000"/>
          </a:blip>
          <a:srcRect/>
          <a:stretch>
            <a:fillRect/>
          </a:stretch>
        </p:blipFill>
        <p:spPr bwMode="auto">
          <a:xfrm>
            <a:off x="0" y="0"/>
            <a:ext cx="923074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28604"/>
            <a:ext cx="9144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«О́скар» — найпрестижніша нагорода в кінематографі США та щорічний приз із багатьма номінаціями. Вручається з 1929 року Американською академією кіномистецтва, створеною Луїсом Маєром з кіностудії 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Metro-Goldwyn-Mayer </a:t>
            </a:r>
            <a:r>
              <a:rPr lang="vi-VN" sz="4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у 1927. Сам приз — позолочена статуетка, знана з 1939 як «Оскар».</a:t>
            </a:r>
            <a:endParaRPr lang="ru-RU" sz="40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www.americansights.ru/images/stories/hwof%2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14876" cy="4801124"/>
          </a:xfrm>
          <a:prstGeom prst="rect">
            <a:avLst/>
          </a:prstGeom>
          <a:noFill/>
        </p:spPr>
      </p:pic>
      <p:pic>
        <p:nvPicPr>
          <p:cNvPr id="57348" name="Picture 4" descr="http://famouspeople.ucoz.ru/2012/beat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6742" y="0"/>
            <a:ext cx="4527258" cy="3571900"/>
          </a:xfrm>
          <a:prstGeom prst="rect">
            <a:avLst/>
          </a:prstGeom>
          <a:noFill/>
        </p:spPr>
      </p:pic>
      <p:pic>
        <p:nvPicPr>
          <p:cNvPr id="57350" name="Picture 6" descr="http://lifecity.com.ua/knowledge/1212274037_i-706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48600"/>
            <a:ext cx="5072066" cy="3809400"/>
          </a:xfrm>
          <a:prstGeom prst="rect">
            <a:avLst/>
          </a:prstGeom>
          <a:noFill/>
        </p:spPr>
      </p:pic>
      <p:pic>
        <p:nvPicPr>
          <p:cNvPr id="57352" name="Picture 8" descr="http://lifecity.com.ua/knowledge/1212274037_i-706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29150" y="3467100"/>
            <a:ext cx="4514850" cy="33909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2413338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solidFill>
                  <a:schemeClr val="bg1"/>
                </a:solidFill>
              </a:rPr>
              <a:t>Голлівудська</a:t>
            </a:r>
            <a:r>
              <a:rPr lang="ru-RU" sz="2800" dirty="0" smtClean="0">
                <a:solidFill>
                  <a:schemeClr val="bg1"/>
                </a:solidFill>
              </a:rPr>
              <a:t> Алея </a:t>
            </a:r>
            <a:r>
              <a:rPr lang="ru-RU" sz="2800" dirty="0" err="1" smtClean="0">
                <a:solidFill>
                  <a:schemeClr val="bg1"/>
                </a:solidFill>
              </a:rPr>
              <a:t>Слави</a:t>
            </a:r>
            <a:r>
              <a:rPr lang="ru-RU" sz="2800" dirty="0" smtClean="0">
                <a:solidFill>
                  <a:schemeClr val="bg1"/>
                </a:solidFill>
              </a:rPr>
              <a:t> — тротуар </a:t>
            </a:r>
            <a:r>
              <a:rPr lang="ru-RU" sz="2800" dirty="0" err="1" smtClean="0">
                <a:solidFill>
                  <a:schemeClr val="bg1"/>
                </a:solidFill>
              </a:rPr>
              <a:t>вздовж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Голівудського</a:t>
            </a:r>
            <a:r>
              <a:rPr lang="ru-RU" sz="2800" dirty="0" smtClean="0">
                <a:solidFill>
                  <a:schemeClr val="bg1"/>
                </a:solidFill>
              </a:rPr>
              <a:t> бульвару </a:t>
            </a:r>
            <a:r>
              <a:rPr lang="ru-RU" sz="2800" dirty="0" err="1" smtClean="0">
                <a:solidFill>
                  <a:schemeClr val="bg1"/>
                </a:solidFill>
              </a:rPr>
              <a:t>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Вайн-стріт</a:t>
            </a:r>
            <a:r>
              <a:rPr lang="ru-RU" sz="2800" dirty="0" smtClean="0">
                <a:solidFill>
                  <a:schemeClr val="bg1"/>
                </a:solidFill>
              </a:rPr>
              <a:t> у </a:t>
            </a:r>
            <a:r>
              <a:rPr lang="ru-RU" sz="2800" dirty="0" err="1" smtClean="0">
                <a:solidFill>
                  <a:schemeClr val="bg1"/>
                </a:solidFill>
              </a:rPr>
              <a:t>Голлівуді</a:t>
            </a:r>
            <a:r>
              <a:rPr lang="ru-RU" sz="2800" dirty="0" smtClean="0">
                <a:solidFill>
                  <a:schemeClr val="bg1"/>
                </a:solidFill>
              </a:rPr>
              <a:t> (Лос-Анджелес, </a:t>
            </a:r>
            <a:r>
              <a:rPr lang="ru-RU" sz="2800" dirty="0" err="1" smtClean="0">
                <a:solidFill>
                  <a:schemeClr val="bg1"/>
                </a:solidFill>
              </a:rPr>
              <a:t>Каліфорнія</a:t>
            </a:r>
            <a:r>
              <a:rPr lang="ru-RU" sz="2800" dirty="0" smtClean="0">
                <a:solidFill>
                  <a:schemeClr val="bg1"/>
                </a:solidFill>
              </a:rPr>
              <a:t>, США), в </a:t>
            </a:r>
            <a:r>
              <a:rPr lang="ru-RU" sz="2800" dirty="0" err="1" smtClean="0">
                <a:solidFill>
                  <a:schemeClr val="bg1"/>
                </a:solidFill>
              </a:rPr>
              <a:t>якому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вкладено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більше</a:t>
            </a:r>
            <a:r>
              <a:rPr lang="ru-RU" sz="2800" dirty="0" smtClean="0">
                <a:solidFill>
                  <a:schemeClr val="bg1"/>
                </a:solidFill>
              </a:rPr>
              <a:t> 2 600 </a:t>
            </a:r>
            <a:r>
              <a:rPr lang="ru-RU" sz="2800" dirty="0" err="1" smtClean="0">
                <a:solidFill>
                  <a:schemeClr val="bg1"/>
                </a:solidFill>
              </a:rPr>
              <a:t>п'ятикутних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зірок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з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іменами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знаменитих</a:t>
            </a:r>
            <a:r>
              <a:rPr lang="ru-RU" sz="2800" dirty="0" smtClean="0">
                <a:solidFill>
                  <a:schemeClr val="bg1"/>
                </a:solidFill>
              </a:rPr>
              <a:t> людей та </a:t>
            </a:r>
            <a:r>
              <a:rPr lang="ru-RU" sz="2800" dirty="0" err="1" smtClean="0">
                <a:solidFill>
                  <a:schemeClr val="bg1"/>
                </a:solidFill>
              </a:rPr>
              <a:t>вигаданих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персонажів</a:t>
            </a:r>
            <a:r>
              <a:rPr lang="ru-RU" sz="2800" dirty="0" smtClean="0">
                <a:solidFill>
                  <a:schemeClr val="bg1"/>
                </a:solidFill>
              </a:rPr>
              <a:t> за </a:t>
            </a:r>
            <a:r>
              <a:rPr lang="ru-RU" sz="2800" dirty="0" err="1" smtClean="0">
                <a:solidFill>
                  <a:schemeClr val="bg1"/>
                </a:solidFill>
              </a:rPr>
              <a:t>їхній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внесок</a:t>
            </a:r>
            <a:r>
              <a:rPr lang="ru-RU" sz="2800" dirty="0" smtClean="0">
                <a:solidFill>
                  <a:schemeClr val="bg1"/>
                </a:solidFill>
              </a:rPr>
              <a:t> в </a:t>
            </a:r>
            <a:r>
              <a:rPr lang="ru-RU" sz="2800" dirty="0" err="1" smtClean="0">
                <a:solidFill>
                  <a:schemeClr val="bg1"/>
                </a:solidFill>
              </a:rPr>
              <a:t>індустрію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розваг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russia-in-us.com/wp-content/uploads/2014/02/1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0487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00562" y="357166"/>
            <a:ext cx="42148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smtClean="0"/>
              <a:t>Університети США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my-uni.ru/wp-content/uploads/2013/06/Ivy-Leag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37" y="0"/>
            <a:ext cx="9167837" cy="492919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786322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/>
              <a:t>Ліга</a:t>
            </a:r>
            <a:r>
              <a:rPr lang="ru-RU" sz="2400" dirty="0" smtClean="0"/>
              <a:t> плюща (англ. </a:t>
            </a:r>
            <a:r>
              <a:rPr lang="en-US" sz="2400" dirty="0" smtClean="0"/>
              <a:t>Ivy League) — </a:t>
            </a:r>
            <a:r>
              <a:rPr lang="ru-RU" sz="2400" dirty="0" err="1" smtClean="0"/>
              <a:t>асоціація</a:t>
            </a:r>
            <a:r>
              <a:rPr lang="ru-RU" sz="2400" dirty="0" smtClean="0"/>
              <a:t> восьми </a:t>
            </a:r>
            <a:r>
              <a:rPr lang="ru-RU" sz="2400" dirty="0" err="1" smtClean="0"/>
              <a:t>найстаріших</a:t>
            </a:r>
            <a:r>
              <a:rPr lang="ru-RU" sz="2400" dirty="0" smtClean="0"/>
              <a:t> </a:t>
            </a:r>
            <a:r>
              <a:rPr lang="ru-RU" sz="2400" dirty="0" err="1" smtClean="0"/>
              <a:t>американських</a:t>
            </a:r>
            <a:r>
              <a:rPr lang="ru-RU" sz="2400" dirty="0" smtClean="0"/>
              <a:t> </a:t>
            </a:r>
            <a:r>
              <a:rPr lang="ru-RU" sz="2400" dirty="0" err="1" smtClean="0"/>
              <a:t>університетів</a:t>
            </a:r>
            <a:r>
              <a:rPr lang="ru-RU" sz="2400" dirty="0" smtClean="0"/>
              <a:t>. </a:t>
            </a:r>
            <a:r>
              <a:rPr lang="ru-RU" sz="2400" dirty="0" err="1" smtClean="0"/>
              <a:t>Назва</a:t>
            </a:r>
            <a:r>
              <a:rPr lang="ru-RU" sz="2400" dirty="0" smtClean="0"/>
              <a:t> походить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гілок</a:t>
            </a:r>
            <a:r>
              <a:rPr lang="ru-RU" sz="2400" dirty="0" smtClean="0"/>
              <a:t> плюща,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обвивають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старі</a:t>
            </a:r>
            <a:r>
              <a:rPr lang="ru-RU" sz="2400" dirty="0" smtClean="0"/>
              <a:t> </a:t>
            </a:r>
            <a:r>
              <a:rPr lang="ru-RU" sz="2400" dirty="0" err="1" smtClean="0"/>
              <a:t>будівлі</a:t>
            </a:r>
            <a:r>
              <a:rPr lang="ru-RU" sz="2400" dirty="0" smtClean="0"/>
              <a:t> у </a:t>
            </a:r>
            <a:r>
              <a:rPr lang="ru-RU" sz="2400" dirty="0" err="1" smtClean="0"/>
              <a:t>цих</a:t>
            </a:r>
            <a:r>
              <a:rPr lang="ru-RU" sz="2400" dirty="0" smtClean="0"/>
              <a:t> </a:t>
            </a:r>
            <a:r>
              <a:rPr lang="ru-RU" sz="2400" dirty="0" err="1" smtClean="0"/>
              <a:t>університетах</a:t>
            </a:r>
            <a:r>
              <a:rPr lang="ru-RU" sz="2400" dirty="0" smtClean="0"/>
              <a:t>. </a:t>
            </a:r>
            <a:r>
              <a:rPr lang="ru-RU" sz="2400" dirty="0" err="1" smtClean="0"/>
              <a:t>Вважається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члени </a:t>
            </a:r>
            <a:r>
              <a:rPr lang="ru-RU" sz="2400" dirty="0" err="1" smtClean="0"/>
              <a:t>ліги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відзначаються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високою</a:t>
            </a:r>
            <a:r>
              <a:rPr lang="ru-RU" sz="2400" dirty="0" smtClean="0"/>
              <a:t> </a:t>
            </a:r>
            <a:r>
              <a:rPr lang="ru-RU" sz="2400" dirty="0" err="1" smtClean="0"/>
              <a:t>якістю</a:t>
            </a:r>
            <a:r>
              <a:rPr lang="ru-RU" sz="2400" dirty="0" smtClean="0"/>
              <a:t> </a:t>
            </a:r>
            <a:r>
              <a:rPr lang="ru-RU" sz="2400" dirty="0" err="1" smtClean="0"/>
              <a:t>освіти</a:t>
            </a:r>
            <a:r>
              <a:rPr lang="ru-RU" sz="2400" dirty="0" smtClean="0"/>
              <a:t> та </a:t>
            </a:r>
            <a:r>
              <a:rPr lang="ru-RU" sz="2400" dirty="0" err="1" smtClean="0"/>
              <a:t>певним</a:t>
            </a:r>
            <a:r>
              <a:rPr lang="ru-RU" sz="2400" dirty="0" smtClean="0"/>
              <a:t> </a:t>
            </a:r>
            <a:r>
              <a:rPr lang="ru-RU" sz="2400" dirty="0" err="1" smtClean="0"/>
              <a:t>снобізмом</a:t>
            </a:r>
            <a:r>
              <a:rPr lang="ru-RU" sz="2400" dirty="0" smtClean="0"/>
              <a:t> </a:t>
            </a:r>
            <a:r>
              <a:rPr lang="ru-RU" sz="2400" dirty="0" err="1" smtClean="0"/>
              <a:t>щодо</a:t>
            </a:r>
            <a:r>
              <a:rPr lang="ru-RU" sz="2400" dirty="0" smtClean="0"/>
              <a:t> </a:t>
            </a:r>
            <a:r>
              <a:rPr lang="ru-RU" sz="2400" dirty="0" err="1" smtClean="0"/>
              <a:t>інших</a:t>
            </a:r>
            <a:r>
              <a:rPr lang="ru-RU" sz="2400" dirty="0" smtClean="0"/>
              <a:t> </a:t>
            </a:r>
            <a:r>
              <a:rPr lang="ru-RU" sz="2400" dirty="0" err="1" smtClean="0"/>
              <a:t>американських</a:t>
            </a:r>
            <a:r>
              <a:rPr lang="ru-RU" sz="2400" dirty="0" smtClean="0"/>
              <a:t> </a:t>
            </a:r>
            <a:r>
              <a:rPr lang="ru-RU" sz="2400" dirty="0" err="1" smtClean="0"/>
              <a:t>університетів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Университеты лиги плющ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6931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www.e-diplom.ru/img/columb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235" y="0"/>
            <a:ext cx="9150235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592933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/>
              <a:t>Колумбійський університет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aundz.com/wp-content/uploads/2013/03/ID-10037191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5412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1428736"/>
            <a:ext cx="878684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err="1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Мова</a:t>
            </a:r>
            <a:r>
              <a:rPr lang="ru-RU" sz="3600" dirty="0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dirty="0" err="1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формувалася</a:t>
            </a:r>
            <a:r>
              <a:rPr lang="ru-RU" sz="3600" dirty="0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3600" dirty="0" err="1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Америці</a:t>
            </a:r>
            <a:r>
              <a:rPr lang="ru-RU" sz="3600" dirty="0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 так як в </a:t>
            </a:r>
            <a:r>
              <a:rPr lang="ru-RU" sz="3600" dirty="0" err="1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Англії</a:t>
            </a:r>
            <a:r>
              <a:rPr lang="ru-RU" sz="3600" dirty="0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</a:t>
            </a:r>
            <a:r>
              <a:rPr lang="ru-RU" sz="3600" dirty="0" err="1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вимова</a:t>
            </a:r>
            <a:r>
              <a:rPr lang="ru-RU" sz="3600" dirty="0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3600" dirty="0" err="1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словниковий</a:t>
            </a:r>
            <a:r>
              <a:rPr lang="ru-RU" sz="3600" dirty="0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запас </a:t>
            </a:r>
            <a:r>
              <a:rPr lang="ru-RU" sz="3600" dirty="0" err="1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дещо</a:t>
            </a:r>
            <a:r>
              <a:rPr lang="ru-RU" sz="3600" dirty="0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dirty="0" err="1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різняться</a:t>
            </a:r>
            <a:r>
              <a:rPr lang="ru-RU" sz="3600" dirty="0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Причина в </a:t>
            </a:r>
            <a:r>
              <a:rPr lang="ru-RU" sz="3600" dirty="0" err="1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наступному</a:t>
            </a:r>
            <a:r>
              <a:rPr lang="ru-RU" sz="3600" dirty="0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r>
              <a:rPr lang="ru-RU" sz="3600" dirty="0" err="1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багато</a:t>
            </a:r>
            <a:r>
              <a:rPr lang="ru-RU" sz="3600" dirty="0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dirty="0" err="1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слів</a:t>
            </a:r>
            <a:r>
              <a:rPr lang="ru-RU" sz="3600" dirty="0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3600" dirty="0" err="1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прислівників</a:t>
            </a:r>
            <a:r>
              <a:rPr lang="ru-RU" sz="3600" dirty="0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dirty="0" err="1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американці</a:t>
            </a:r>
            <a:r>
              <a:rPr lang="ru-RU" sz="3600" dirty="0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dirty="0" err="1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запозичили</a:t>
            </a:r>
            <a:r>
              <a:rPr lang="ru-RU" sz="3600" dirty="0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3600" dirty="0" err="1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переселенців</a:t>
            </a:r>
            <a:r>
              <a:rPr lang="ru-RU" sz="3600" dirty="0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3600" dirty="0" err="1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індіанців</a:t>
            </a:r>
            <a:r>
              <a:rPr lang="ru-RU" sz="3600" dirty="0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3600" dirty="0" err="1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sz="3600" dirty="0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населяли </a:t>
            </a:r>
            <a:r>
              <a:rPr lang="ru-RU" sz="3600" dirty="0" err="1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тоді</a:t>
            </a:r>
            <a:r>
              <a:rPr lang="ru-RU" sz="3600" dirty="0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dirty="0" err="1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їхні</a:t>
            </a:r>
            <a:r>
              <a:rPr lang="ru-RU" sz="3600" dirty="0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dirty="0" err="1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землі</a:t>
            </a:r>
            <a:r>
              <a:rPr lang="ru-RU" sz="3600" dirty="0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</a:t>
            </a:r>
            <a:r>
              <a:rPr lang="ru-RU" sz="3600" dirty="0" err="1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зв'язку</a:t>
            </a:r>
            <a:r>
              <a:rPr lang="ru-RU" sz="3600" dirty="0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dirty="0" err="1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sz="3600" dirty="0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dirty="0" err="1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цим</a:t>
            </a:r>
            <a:r>
              <a:rPr lang="ru-RU" sz="3600" dirty="0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dirty="0" err="1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з'явився</a:t>
            </a:r>
            <a:r>
              <a:rPr lang="ru-RU" sz="3600" dirty="0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dirty="0" err="1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вираз</a:t>
            </a:r>
            <a:r>
              <a:rPr lang="ru-RU" sz="3600" dirty="0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«</a:t>
            </a:r>
            <a:r>
              <a:rPr lang="ru-RU" sz="3600" dirty="0" err="1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американськ</a:t>
            </a:r>
            <a:r>
              <a:rPr lang="uk-UA" sz="3600" dirty="0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</a:t>
            </a:r>
            <a:r>
              <a:rPr lang="ru-RU" sz="3600" dirty="0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dirty="0" err="1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мов</a:t>
            </a:r>
            <a:r>
              <a:rPr lang="uk-UA" sz="3600" dirty="0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</a:t>
            </a:r>
            <a:r>
              <a:rPr lang="ru-RU" sz="3600" dirty="0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». </a:t>
            </a:r>
            <a:endParaRPr lang="ru-RU" sz="3600" dirty="0">
              <a:ln w="18415" cmpd="sng">
                <a:solidFill>
                  <a:schemeClr val="bg2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орнельский университ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8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44" y="285728"/>
            <a:ext cx="750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err="1" smtClean="0"/>
              <a:t>Корнелльський</a:t>
            </a:r>
            <a:r>
              <a:rPr lang="uk-UA" sz="3600" b="1" dirty="0" smtClean="0"/>
              <a:t> університет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Гарвардский университ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827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5857892"/>
            <a:ext cx="235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chemeClr val="bg1"/>
                </a:solidFill>
              </a:rPr>
              <a:t>Гарвард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Princeton Universi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6056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00430" y="357166"/>
            <a:ext cx="5072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err="1" smtClean="0"/>
              <a:t>Прінстонський</a:t>
            </a:r>
            <a:r>
              <a:rPr lang="uk-UA" sz="3600" b="1" dirty="0" smtClean="0"/>
              <a:t> університет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Пенсильванский университ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4858" cy="707233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785794"/>
            <a:ext cx="4786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err="1" smtClean="0"/>
              <a:t>Пенсильванський</a:t>
            </a:r>
            <a:r>
              <a:rPr lang="uk-UA" sz="3600" b="1" dirty="0" smtClean="0"/>
              <a:t> університет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Йельский Университ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827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357166"/>
            <a:ext cx="44990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/>
              <a:t>Єльський університет</a:t>
            </a:r>
            <a:endParaRPr lang="ru-RU" sz="3600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Брауновский университ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28794" y="5286388"/>
            <a:ext cx="6072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err="1" smtClean="0"/>
              <a:t>Браунський</a:t>
            </a:r>
            <a:r>
              <a:rPr lang="uk-UA" sz="4000" b="1" dirty="0" smtClean="0"/>
              <a:t> університет</a:t>
            </a:r>
            <a:endParaRPr lang="ru-RU" sz="4000" b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Дартмутский колледж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214290"/>
            <a:ext cx="735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/>
              <a:t>Дартмутський університет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1.ytimg.com/vi/PZDFs9-dMwk/h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meditation-portal.com/wp-content/uploads/2011/05/s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30544"/>
            <a:ext cx="5214974" cy="642745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500694" y="857232"/>
            <a:ext cx="335758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США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однією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найбільш</a:t>
            </a:r>
            <a:r>
              <a:rPr lang="ru-RU" sz="2400" dirty="0" smtClean="0"/>
              <a:t> </a:t>
            </a:r>
            <a:r>
              <a:rPr lang="ru-RU" sz="2400" dirty="0" err="1" smtClean="0"/>
              <a:t>релігійних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країн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розвиненого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світу</a:t>
            </a:r>
            <a:r>
              <a:rPr lang="ru-RU" sz="2400" dirty="0" smtClean="0"/>
              <a:t>. </a:t>
            </a:r>
            <a:r>
              <a:rPr lang="ru-RU" sz="2400" dirty="0" err="1" smtClean="0"/>
              <a:t>Церква</a:t>
            </a:r>
            <a:r>
              <a:rPr lang="ru-RU" sz="2400" dirty="0" smtClean="0"/>
              <a:t> </a:t>
            </a:r>
            <a:r>
              <a:rPr lang="ru-RU" sz="2400" dirty="0" err="1" smtClean="0"/>
              <a:t>сьогодні</a:t>
            </a:r>
            <a:r>
              <a:rPr lang="ru-RU" sz="2400" dirty="0" smtClean="0"/>
              <a:t> </a:t>
            </a:r>
            <a:r>
              <a:rPr lang="ru-RU" sz="2400" dirty="0" err="1" smtClean="0"/>
              <a:t>має</a:t>
            </a:r>
            <a:r>
              <a:rPr lang="ru-RU" sz="2400" dirty="0" smtClean="0"/>
              <a:t> </a:t>
            </a:r>
            <a:r>
              <a:rPr lang="ru-RU" sz="2400" dirty="0" err="1" smtClean="0"/>
              <a:t>велике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значення</a:t>
            </a:r>
            <a:r>
              <a:rPr lang="ru-RU" sz="2400" dirty="0" smtClean="0"/>
              <a:t> в </a:t>
            </a:r>
            <a:r>
              <a:rPr lang="ru-RU" sz="2400" dirty="0" err="1" smtClean="0"/>
              <a:t>свідомості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життя</a:t>
            </a:r>
            <a:r>
              <a:rPr lang="ru-RU" sz="2400" dirty="0" smtClean="0"/>
              <a:t> </a:t>
            </a:r>
            <a:r>
              <a:rPr lang="ru-RU" sz="2400" dirty="0" err="1" smtClean="0"/>
              <a:t>американця</a:t>
            </a:r>
            <a:r>
              <a:rPr lang="ru-RU" sz="2400" dirty="0" smtClean="0"/>
              <a:t>, </a:t>
            </a:r>
            <a:r>
              <a:rPr lang="ru-RU" sz="2400" dirty="0" err="1" smtClean="0"/>
              <a:t>хоча</a:t>
            </a:r>
            <a:r>
              <a:rPr lang="ru-RU" sz="2400" dirty="0" smtClean="0"/>
              <a:t> </a:t>
            </a:r>
            <a:r>
              <a:rPr lang="ru-RU" sz="2400" dirty="0" err="1" smtClean="0"/>
              <a:t>воно</a:t>
            </a:r>
            <a:r>
              <a:rPr lang="ru-RU" sz="2400" dirty="0" smtClean="0"/>
              <a:t> </a:t>
            </a:r>
            <a:r>
              <a:rPr lang="ru-RU" sz="2400" dirty="0" err="1" smtClean="0"/>
              <a:t>постійно</a:t>
            </a:r>
            <a:r>
              <a:rPr lang="ru-RU" sz="2400" dirty="0" smtClean="0"/>
              <a:t> </a:t>
            </a:r>
            <a:r>
              <a:rPr lang="ru-RU" sz="2400" dirty="0" err="1" smtClean="0"/>
              <a:t>скорочується</a:t>
            </a:r>
            <a:r>
              <a:rPr lang="ru-RU" sz="2400" dirty="0" smtClean="0"/>
              <a:t>. При церквах часто </a:t>
            </a:r>
            <a:r>
              <a:rPr lang="ru-RU" sz="2400" dirty="0" err="1" smtClean="0"/>
              <a:t>діють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спортивні</a:t>
            </a:r>
            <a:r>
              <a:rPr lang="ru-RU" sz="2400" dirty="0" smtClean="0"/>
              <a:t>, </a:t>
            </a:r>
            <a:r>
              <a:rPr lang="ru-RU" sz="2400" dirty="0" err="1" smtClean="0"/>
              <a:t>інтелектуальні</a:t>
            </a:r>
            <a:r>
              <a:rPr lang="ru-RU" sz="2400" dirty="0" smtClean="0"/>
              <a:t>, </a:t>
            </a:r>
            <a:r>
              <a:rPr lang="ru-RU" sz="2400" dirty="0" err="1" smtClean="0"/>
              <a:t>освітні</a:t>
            </a:r>
            <a:r>
              <a:rPr lang="ru-RU" sz="2400" dirty="0" smtClean="0"/>
              <a:t> </a:t>
            </a:r>
            <a:r>
              <a:rPr lang="ru-RU" sz="2400" dirty="0" err="1" smtClean="0"/>
              <a:t>структури</a:t>
            </a:r>
            <a:r>
              <a:rPr lang="ru-RU" sz="2400" dirty="0" smtClean="0"/>
              <a:t>, а </a:t>
            </a:r>
            <a:r>
              <a:rPr lang="ru-RU" sz="2400" dirty="0" err="1" smtClean="0"/>
              <a:t>будівля</a:t>
            </a:r>
            <a:r>
              <a:rPr lang="ru-RU" sz="2400" dirty="0" smtClean="0"/>
              <a:t> </a:t>
            </a:r>
            <a:r>
              <a:rPr lang="ru-RU" sz="2400" dirty="0" err="1" smtClean="0"/>
              <a:t>самої</a:t>
            </a:r>
            <a:r>
              <a:rPr lang="ru-RU" sz="2400" dirty="0" smtClean="0"/>
              <a:t> церкви </a:t>
            </a:r>
            <a:r>
              <a:rPr lang="ru-RU" sz="2400" dirty="0" err="1" smtClean="0"/>
              <a:t>може</a:t>
            </a:r>
            <a:r>
              <a:rPr lang="ru-RU" sz="2400" dirty="0" smtClean="0"/>
              <a:t> </a:t>
            </a:r>
            <a:r>
              <a:rPr lang="ru-RU" sz="2400" dirty="0" err="1" smtClean="0"/>
              <a:t>здаватися</a:t>
            </a:r>
            <a:r>
              <a:rPr lang="ru-RU" sz="2400" dirty="0" smtClean="0"/>
              <a:t> в </a:t>
            </a:r>
            <a:r>
              <a:rPr lang="ru-RU" sz="2400" dirty="0" err="1" smtClean="0"/>
              <a:t>оренду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357422" y="0"/>
            <a:ext cx="4357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/>
              <a:t>Релігія в США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ipnews.in.ua/wp-content/uploads/2012/11/1261141507_ebook4p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3386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857232"/>
            <a:ext cx="8358246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Музика США</a:t>
            </a:r>
            <a:endParaRPr lang="ru-RU" sz="9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928934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Формування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музичної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культури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США </a:t>
            </a:r>
            <a:r>
              <a:rPr lang="ru-RU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почалося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наприкінці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XVII 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в. </a:t>
            </a:r>
            <a:r>
              <a:rPr lang="ru-RU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і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відбувалося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під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впливом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історичних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особливостей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розвитку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країни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і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складного </a:t>
            </a:r>
            <a:r>
              <a:rPr lang="ru-RU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національним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складу </a:t>
            </a:r>
            <a:r>
              <a:rPr lang="ru-RU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населення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 </a:t>
            </a:r>
            <a:r>
              <a:rPr lang="ru-RU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Принесені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на </a:t>
            </a:r>
            <a:r>
              <a:rPr lang="ru-RU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нову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землю </a:t>
            </a:r>
            <a:r>
              <a:rPr lang="ru-RU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музичні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традиції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Європи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Африки, </a:t>
            </a:r>
            <a:r>
              <a:rPr lang="ru-RU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пізніше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Азії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перепліталися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разом, </a:t>
            </a:r>
            <a:r>
              <a:rPr lang="ru-RU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утворюючи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нову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музичну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культуру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urtam.com/img/us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48750" cy="6791326"/>
          </a:xfrm>
          <a:prstGeom prst="rect">
            <a:avLst/>
          </a:prstGeom>
          <a:noFill/>
        </p:spPr>
      </p:pic>
      <p:pic>
        <p:nvPicPr>
          <p:cNvPr id="1028" name="Picture 4" descr="http://www.ushistory.ru/images/stories/1822571_b5f239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0"/>
            <a:ext cx="4143372" cy="557216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143504" y="5715016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Луі</a:t>
            </a:r>
            <a:r>
              <a:rPr lang="ru-RU" b="1" dirty="0" smtClean="0"/>
              <a:t> </a:t>
            </a:r>
            <a:r>
              <a:rPr lang="ru-RU" b="1" dirty="0" err="1" smtClean="0"/>
              <a:t>Армстронг</a:t>
            </a:r>
            <a:endParaRPr lang="ru-RU" b="1" dirty="0" smtClean="0"/>
          </a:p>
        </p:txBody>
      </p:sp>
      <p:pic>
        <p:nvPicPr>
          <p:cNvPr id="1030" name="Picture 6" descr="http://www.ushistory.ru/images/stories/duke-ellington-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1" y="1285860"/>
            <a:ext cx="4509497" cy="535781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571480"/>
            <a:ext cx="1636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Дюк</a:t>
            </a:r>
            <a:r>
              <a:rPr lang="ru-RU" b="1" dirty="0" smtClean="0"/>
              <a:t> </a:t>
            </a:r>
            <a:r>
              <a:rPr lang="ru-RU" b="1" dirty="0" err="1" smtClean="0"/>
              <a:t>Еллінгтон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uis Armstrong - Hello Dolly Live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urtam.com/img/us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48750" cy="679132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643570" y="6072206"/>
            <a:ext cx="23407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/>
              <a:t>Елвіс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Преслі</a:t>
            </a:r>
            <a:endParaRPr lang="ru-RU" sz="3200" b="1" dirty="0"/>
          </a:p>
        </p:txBody>
      </p:sp>
      <p:pic>
        <p:nvPicPr>
          <p:cNvPr id="20482" name="Picture 2" descr="http://www.ushistory.ru/images/stories/32570178_elvispresleyphotographc100436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09376"/>
            <a:ext cx="4572000" cy="584376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6072206"/>
            <a:ext cx="22493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err="1" smtClean="0"/>
              <a:t>Чак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Берри</a:t>
            </a:r>
            <a:endParaRPr lang="ru-RU" sz="3600" b="1" dirty="0"/>
          </a:p>
        </p:txBody>
      </p:sp>
      <p:pic>
        <p:nvPicPr>
          <p:cNvPr id="20484" name="Picture 4" descr="http://www.ushistory.ru/images/stories/chuck-berr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85729"/>
            <a:ext cx="4429156" cy="569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509</Words>
  <Application>Microsoft Office PowerPoint</Application>
  <PresentationFormat>Экран (4:3)</PresentationFormat>
  <Paragraphs>35</Paragraphs>
  <Slides>36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51</cp:revision>
  <dcterms:created xsi:type="dcterms:W3CDTF">2014-04-16T16:19:53Z</dcterms:created>
  <dcterms:modified xsi:type="dcterms:W3CDTF">2014-06-02T13:55:32Z</dcterms:modified>
</cp:coreProperties>
</file>