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5" r:id="rId4"/>
    <p:sldId id="258" r:id="rId5"/>
    <p:sldId id="266" r:id="rId6"/>
    <p:sldId id="259" r:id="rId7"/>
    <p:sldId id="267" r:id="rId8"/>
    <p:sldId id="260" r:id="rId9"/>
    <p:sldId id="268" r:id="rId10"/>
    <p:sldId id="261" r:id="rId11"/>
    <p:sldId id="269" r:id="rId12"/>
    <p:sldId id="262" r:id="rId13"/>
    <p:sldId id="270" r:id="rId14"/>
    <p:sldId id="263" r:id="rId15"/>
    <p:sldId id="271" r:id="rId16"/>
    <p:sldId id="264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4" d="100"/>
          <a:sy n="64" d="100"/>
        </p:scale>
        <p:origin x="-1566" y="-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CACBD-C8E9-4D2C-BFF2-3FB11D20AF6D}" type="datetimeFigureOut">
              <a:rPr lang="ru-RU" smtClean="0"/>
              <a:t>26.10.2012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0F3EAC2-25E0-4350-A971-01779B816C5E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CACBD-C8E9-4D2C-BFF2-3FB11D20AF6D}" type="datetimeFigureOut">
              <a:rPr lang="ru-RU" smtClean="0"/>
              <a:t>26.10.2012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3EAC2-25E0-4350-A971-01779B816C5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CACBD-C8E9-4D2C-BFF2-3FB11D20AF6D}" type="datetimeFigureOut">
              <a:rPr lang="ru-RU" smtClean="0"/>
              <a:t>26.10.2012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3EAC2-25E0-4350-A971-01779B816C5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CACBD-C8E9-4D2C-BFF2-3FB11D20AF6D}" type="datetimeFigureOut">
              <a:rPr lang="ru-RU" smtClean="0"/>
              <a:t>26.10.2012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3EAC2-25E0-4350-A971-01779B816C5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CACBD-C8E9-4D2C-BFF2-3FB11D20AF6D}" type="datetimeFigureOut">
              <a:rPr lang="ru-RU" smtClean="0"/>
              <a:t>26.10.2012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3EAC2-25E0-4350-A971-01779B816C5E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CACBD-C8E9-4D2C-BFF2-3FB11D20AF6D}" type="datetimeFigureOut">
              <a:rPr lang="ru-RU" smtClean="0"/>
              <a:t>26.10.2012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3EAC2-25E0-4350-A971-01779B816C5E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CACBD-C8E9-4D2C-BFF2-3FB11D20AF6D}" type="datetimeFigureOut">
              <a:rPr lang="ru-RU" smtClean="0"/>
              <a:t>26.10.2012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3EAC2-25E0-4350-A971-01779B816C5E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CACBD-C8E9-4D2C-BFF2-3FB11D20AF6D}" type="datetimeFigureOut">
              <a:rPr lang="ru-RU" smtClean="0"/>
              <a:t>26.10.2012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3EAC2-25E0-4350-A971-01779B816C5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CACBD-C8E9-4D2C-BFF2-3FB11D20AF6D}" type="datetimeFigureOut">
              <a:rPr lang="ru-RU" smtClean="0"/>
              <a:t>26.10.2012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3EAC2-25E0-4350-A971-01779B816C5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CACBD-C8E9-4D2C-BFF2-3FB11D20AF6D}" type="datetimeFigureOut">
              <a:rPr lang="ru-RU" smtClean="0"/>
              <a:t>26.10.2012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3EAC2-25E0-4350-A971-01779B816C5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CACBD-C8E9-4D2C-BFF2-3FB11D20AF6D}" type="datetimeFigureOut">
              <a:rPr lang="ru-RU" smtClean="0"/>
              <a:t>26.10.2012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3EAC2-25E0-4350-A971-01779B816C5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8DFCACBD-C8E9-4D2C-BFF2-3FB11D20AF6D}" type="datetimeFigureOut">
              <a:rPr lang="ru-RU" smtClean="0"/>
              <a:t>26.10.2012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60F3EAC2-25E0-4350-A971-01779B816C5E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3.wdp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5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221085"/>
            <a:ext cx="9169400" cy="660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87624" y="4797152"/>
            <a:ext cx="73448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6000" i="1" dirty="0"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ea typeface="+mj-ea"/>
                <a:cs typeface="+mj-cs"/>
              </a:rPr>
              <a:t> </a:t>
            </a:r>
            <a:r>
              <a:rPr lang="uk-UA" sz="6000" b="1" i="1" dirty="0">
                <a:solidFill>
                  <a:srgbClr val="FF00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ea typeface="+mj-ea"/>
                <a:cs typeface="+mj-cs"/>
              </a:rPr>
              <a:t>Без верби і калини немає України</a:t>
            </a:r>
            <a:endParaRPr lang="ru-RU" dirty="0"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848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77888" y="1196752"/>
            <a:ext cx="689451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7200" dirty="0">
                <a:solidFill>
                  <a:srgbClr val="7030A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Monotype Corsiva" pitchFamily="66" charset="0"/>
                <a:ea typeface="+mj-ea"/>
                <a:cs typeface="+mj-cs"/>
              </a:rPr>
              <a:t>Калина є уособленням дому, батьків, усього рідного.</a:t>
            </a:r>
            <a:endParaRPr lang="ru-RU" sz="2800" dirty="0">
              <a:solidFill>
                <a:srgbClr val="7030A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113" y="-2"/>
            <a:ext cx="4166887" cy="3429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87525" y="-787525"/>
            <a:ext cx="3429000" cy="5004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1629" y="2625582"/>
            <a:ext cx="3460790" cy="5004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53809" y="3083303"/>
            <a:ext cx="3424933" cy="412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506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" y="116632"/>
            <a:ext cx="9060117" cy="674136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147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95936" y="4725144"/>
            <a:ext cx="49685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dirty="0">
                <a:solidFill>
                  <a:srgbClr val="0070C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  <a:ea typeface="+mj-ea"/>
                <a:cs typeface="+mj-cs"/>
              </a:rPr>
              <a:t>Посади біля хати калину – матимеш      долю щасливу.</a:t>
            </a:r>
            <a:endParaRPr lang="ru-RU" sz="3200" b="1" dirty="0">
              <a:solidFill>
                <a:srgbClr val="0070C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6966"/>
            <a:ext cx="4866233" cy="4578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49905">
            <a:off x="3160221" y="1053349"/>
            <a:ext cx="9084115" cy="157915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B4DCFA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41364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9" y="0"/>
            <a:ext cx="9109301" cy="685478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297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980728"/>
            <a:ext cx="8712968" cy="5706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Clr>
                <a:srgbClr val="E68422"/>
              </a:buClr>
              <a:defRPr/>
            </a:pPr>
            <a:r>
              <a:rPr lang="uk-UA" sz="3200" b="1" dirty="0">
                <a:solidFill>
                  <a:srgbClr val="C00000"/>
                </a:solidFill>
                <a:latin typeface="Comic Sans MS" pitchFamily="66" charset="0"/>
              </a:rPr>
              <a:t>Навесні білим цвітом,</a:t>
            </a:r>
          </a:p>
          <a:p>
            <a:pPr marL="274320" lvl="0" indent="-274320">
              <a:spcBef>
                <a:spcPct val="20000"/>
              </a:spcBef>
              <a:buClr>
                <a:srgbClr val="E68422"/>
              </a:buClr>
              <a:defRPr/>
            </a:pPr>
            <a:r>
              <a:rPr lang="uk-UA" sz="3200" b="1" dirty="0">
                <a:solidFill>
                  <a:srgbClr val="C00000"/>
                </a:solidFill>
                <a:latin typeface="Comic Sans MS" pitchFamily="66" charset="0"/>
              </a:rPr>
              <a:t> восени червоним плодом</a:t>
            </a:r>
            <a:r>
              <a:rPr lang="uk-UA" sz="3200" b="1" dirty="0" smtClean="0">
                <a:solidFill>
                  <a:srgbClr val="C00000"/>
                </a:solidFill>
                <a:latin typeface="Comic Sans MS" pitchFamily="66" charset="0"/>
              </a:rPr>
              <a:t>.</a:t>
            </a:r>
          </a:p>
          <a:p>
            <a:pPr marL="274320" lvl="0" indent="-274320">
              <a:spcBef>
                <a:spcPct val="20000"/>
              </a:spcBef>
              <a:buClr>
                <a:srgbClr val="E68422"/>
              </a:buClr>
              <a:defRPr/>
            </a:pPr>
            <a:endParaRPr lang="uk-UA" sz="3200" b="1" dirty="0">
              <a:solidFill>
                <a:srgbClr val="C00000"/>
              </a:solidFill>
              <a:latin typeface="Comic Sans MS" pitchFamily="66" charset="0"/>
            </a:endParaRPr>
          </a:p>
          <a:p>
            <a:pPr marL="274320" lvl="0" indent="-274320">
              <a:spcBef>
                <a:spcPct val="20000"/>
              </a:spcBef>
              <a:buClr>
                <a:srgbClr val="E68422"/>
              </a:buClr>
              <a:defRPr/>
            </a:pPr>
            <a:endParaRPr lang="uk-UA" sz="3200" b="1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 marL="274320" lvl="0" indent="-274320">
              <a:spcBef>
                <a:spcPct val="20000"/>
              </a:spcBef>
              <a:buClr>
                <a:srgbClr val="E68422"/>
              </a:buClr>
              <a:defRPr/>
            </a:pPr>
            <a:endParaRPr lang="uk-UA" sz="3200" b="1" dirty="0">
              <a:solidFill>
                <a:srgbClr val="C00000"/>
              </a:solidFill>
              <a:latin typeface="Comic Sans MS" pitchFamily="66" charset="0"/>
            </a:endParaRPr>
          </a:p>
          <a:p>
            <a:pPr marL="274320" lvl="0" indent="-274320">
              <a:spcBef>
                <a:spcPct val="20000"/>
              </a:spcBef>
              <a:buClr>
                <a:srgbClr val="E68422"/>
              </a:buClr>
              <a:defRPr/>
            </a:pPr>
            <a:endParaRPr lang="uk-UA" sz="3200" b="1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 marL="274320" lvl="0" indent="-274320">
              <a:spcBef>
                <a:spcPct val="20000"/>
              </a:spcBef>
              <a:buClr>
                <a:srgbClr val="E68422"/>
              </a:buClr>
              <a:defRPr/>
            </a:pPr>
            <a:endParaRPr lang="uk-UA" sz="3200" b="1" dirty="0">
              <a:solidFill>
                <a:srgbClr val="C00000"/>
              </a:solidFill>
              <a:latin typeface="Comic Sans MS" pitchFamily="66" charset="0"/>
            </a:endParaRPr>
          </a:p>
          <a:p>
            <a:pPr lvl="0">
              <a:spcBef>
                <a:spcPct val="20000"/>
              </a:spcBef>
              <a:buClr>
                <a:srgbClr val="E68422"/>
              </a:buClr>
              <a:defRPr/>
            </a:pPr>
            <a:r>
              <a:rPr lang="uk-UA" sz="3200" b="1" dirty="0" smtClean="0">
                <a:solidFill>
                  <a:srgbClr val="C00000"/>
                </a:solidFill>
                <a:latin typeface="Comic Sans MS" pitchFamily="66" charset="0"/>
              </a:rPr>
              <a:t>						І </a:t>
            </a:r>
            <a:r>
              <a:rPr lang="uk-UA" sz="3200" b="1" dirty="0">
                <a:solidFill>
                  <a:srgbClr val="C00000"/>
                </a:solidFill>
                <a:latin typeface="Comic Sans MS" pitchFamily="66" charset="0"/>
              </a:rPr>
              <a:t>не дівчина, </a:t>
            </a:r>
            <a:r>
              <a:rPr lang="uk-UA" sz="3200" b="1" dirty="0" smtClean="0">
                <a:solidFill>
                  <a:srgbClr val="C00000"/>
                </a:solidFill>
                <a:latin typeface="Comic Sans MS" pitchFamily="66" charset="0"/>
              </a:rPr>
              <a:t>				        а червоні стрічки 								має</a:t>
            </a:r>
            <a:r>
              <a:rPr lang="uk-UA" sz="3200" b="1" dirty="0">
                <a:solidFill>
                  <a:srgbClr val="C00000"/>
                </a:solidFill>
                <a:latin typeface="Comic Sans MS" pitchFamily="66" charset="0"/>
              </a:rPr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95936" y="116632"/>
            <a:ext cx="354616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5400" dirty="0"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ea typeface="+mj-ea"/>
                <a:cs typeface="+mj-cs"/>
              </a:rPr>
              <a:t> </a:t>
            </a:r>
            <a:r>
              <a:rPr lang="uk-UA" sz="6000" b="1" i="1" dirty="0" smtClean="0">
                <a:solidFill>
                  <a:srgbClr val="FFC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ea typeface="+mj-ea"/>
                <a:cs typeface="+mj-cs"/>
              </a:rPr>
              <a:t>Загадки: </a:t>
            </a:r>
            <a:endParaRPr lang="ru-RU" sz="2000" b="1" i="1" dirty="0">
              <a:solidFill>
                <a:srgbClr val="FFC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85936">
            <a:off x="3226533" y="947675"/>
            <a:ext cx="5590331" cy="3745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4153">
            <a:off x="616136" y="2777402"/>
            <a:ext cx="1888319" cy="3571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337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3934">
            <a:off x="2644631" y="1499820"/>
            <a:ext cx="6116496" cy="46485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27" b="89315" l="2400" r="994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58512">
            <a:off x="-623136" y="121202"/>
            <a:ext cx="5624194" cy="4105662"/>
          </a:xfrm>
          <a:prstGeom prst="rect">
            <a:avLst/>
          </a:prstGeom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612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427"/>
          <a:stretch/>
        </p:blipFill>
        <p:spPr bwMode="auto">
          <a:xfrm>
            <a:off x="-2" y="-18105"/>
            <a:ext cx="9144002" cy="6867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27584" y="116632"/>
            <a:ext cx="7560840" cy="2123658"/>
          </a:xfrm>
          <a:prstGeom prst="rect">
            <a:avLst/>
          </a:prstGeom>
        </p:spPr>
        <p:txBody>
          <a:bodyPr>
            <a:prstTxWarp prst="textChevron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6600" b="1" spc="300" dirty="0" smtClean="0">
                <a:ln w="11430" cmpd="sng">
                  <a:solidFill>
                    <a:srgbClr val="4E67C8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E67C8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E67C8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1397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Дякуємо за увагу!</a:t>
            </a:r>
            <a:endParaRPr lang="ru-RU" sz="6600" b="1" spc="300" dirty="0">
              <a:ln w="11430" cmpd="sng">
                <a:solidFill>
                  <a:srgbClr val="4E67C8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E67C8">
                      <a:tint val="83000"/>
                      <a:shade val="100000"/>
                      <a:satMod val="200000"/>
                    </a:srgbClr>
                  </a:gs>
                  <a:gs pos="75000">
                    <a:srgbClr val="4E67C8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1397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91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44"/>
          <a:stretch/>
        </p:blipFill>
        <p:spPr bwMode="auto">
          <a:xfrm>
            <a:off x="0" y="0"/>
            <a:ext cx="9109075" cy="6858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B4DCFA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9" b="100000" l="2333" r="98000">
                        <a14:foregroundMark x1="24667" y1="73756" x2="30333" y2="76697"/>
                        <a14:foregroundMark x1="66333" y1="56335" x2="64333" y2="63122"/>
                        <a14:foregroundMark x1="66667" y1="52489" x2="70000" y2="68778"/>
                        <a14:foregroundMark x1="57667" y1="81674" x2="69667" y2="80769"/>
                        <a14:foregroundMark x1="57333" y1="84842" x2="73000" y2="83258"/>
                        <a14:foregroundMark x1="67333" y1="25566" x2="67333" y2="25566"/>
                        <a14:foregroundMark x1="65667" y1="24661" x2="65667" y2="24661"/>
                        <a14:foregroundMark x1="32333" y1="78959" x2="32333" y2="78959"/>
                        <a14:foregroundMark x1="56333" y1="84615" x2="56333" y2="84615"/>
                        <a14:foregroundMark x1="61000" y1="75566" x2="61000" y2="75566"/>
                        <a14:foregroundMark x1="25667" y1="71041" x2="25667" y2="71041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72816"/>
            <a:ext cx="2228630" cy="3191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42069" y="404664"/>
            <a:ext cx="8424936" cy="1512168"/>
          </a:xfrm>
          <a:prstGeom prst="rect">
            <a:avLst/>
          </a:prstGeom>
        </p:spPr>
        <p:txBody>
          <a:bodyPr wrap="square">
            <a:prstTxWarp prst="textChevron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2000" b="1" dirty="0">
                <a:ln w="11430"/>
                <a:gradFill>
                  <a:gsLst>
                    <a:gs pos="0">
                      <a:srgbClr val="F14124">
                        <a:tint val="90000"/>
                        <a:satMod val="120000"/>
                      </a:srgbClr>
                    </a:gs>
                    <a:gs pos="25000">
                      <a:srgbClr val="F14124">
                        <a:tint val="93000"/>
                        <a:satMod val="120000"/>
                      </a:srgbClr>
                    </a:gs>
                    <a:gs pos="50000">
                      <a:srgbClr val="F14124">
                        <a:shade val="89000"/>
                        <a:satMod val="110000"/>
                      </a:srgbClr>
                    </a:gs>
                    <a:gs pos="75000">
                      <a:srgbClr val="F14124">
                        <a:tint val="93000"/>
                        <a:satMod val="120000"/>
                      </a:srgbClr>
                    </a:gs>
                    <a:gs pos="100000">
                      <a:srgbClr val="F14124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glow rad="139700">
                    <a:srgbClr val="A7EA52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ЧЕКАЄМО  НА  </a:t>
            </a:r>
            <a:r>
              <a:rPr lang="uk-UA" sz="2000" b="1" dirty="0" smtClean="0">
                <a:ln w="11430"/>
                <a:gradFill>
                  <a:gsLst>
                    <a:gs pos="0">
                      <a:srgbClr val="F14124">
                        <a:tint val="90000"/>
                        <a:satMod val="120000"/>
                      </a:srgbClr>
                    </a:gs>
                    <a:gs pos="25000">
                      <a:srgbClr val="F14124">
                        <a:tint val="93000"/>
                        <a:satMod val="120000"/>
                      </a:srgbClr>
                    </a:gs>
                    <a:gs pos="50000">
                      <a:srgbClr val="F14124">
                        <a:shade val="89000"/>
                        <a:satMod val="110000"/>
                      </a:srgbClr>
                    </a:gs>
                    <a:gs pos="75000">
                      <a:srgbClr val="F14124">
                        <a:tint val="93000"/>
                        <a:satMod val="120000"/>
                      </a:srgbClr>
                    </a:gs>
                    <a:gs pos="100000">
                      <a:srgbClr val="F14124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glow rad="139700">
                    <a:srgbClr val="A7EA52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ВАС ЩЕ!</a:t>
            </a:r>
            <a:endParaRPr lang="ru-RU" sz="2000" b="1" dirty="0">
              <a:ln w="11430"/>
              <a:gradFill>
                <a:gsLst>
                  <a:gs pos="0">
                    <a:srgbClr val="F14124">
                      <a:tint val="90000"/>
                      <a:satMod val="120000"/>
                    </a:srgbClr>
                  </a:gs>
                  <a:gs pos="25000">
                    <a:srgbClr val="F14124">
                      <a:tint val="93000"/>
                      <a:satMod val="120000"/>
                    </a:srgbClr>
                  </a:gs>
                  <a:gs pos="50000">
                    <a:srgbClr val="F14124">
                      <a:shade val="89000"/>
                      <a:satMod val="110000"/>
                    </a:srgbClr>
                  </a:gs>
                  <a:gs pos="75000">
                    <a:srgbClr val="F14124">
                      <a:tint val="93000"/>
                      <a:satMod val="120000"/>
                    </a:srgbClr>
                  </a:gs>
                  <a:gs pos="100000">
                    <a:srgbClr val="F14124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glow rad="139700">
                  <a:srgbClr val="A7EA52">
                    <a:satMod val="175000"/>
                    <a:alpha val="40000"/>
                  </a:srgb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94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44624"/>
            <a:ext cx="8582943" cy="1728192"/>
          </a:xfrm>
          <a:prstGeom prst="rect">
            <a:avLst/>
          </a:prstGeom>
        </p:spPr>
        <p:txBody>
          <a:bodyPr wrap="square">
            <a:prstTxWarp prst="textChevron">
              <a:avLst/>
            </a:prstTxWarp>
            <a:spAutoFit/>
          </a:bodyPr>
          <a:lstStyle/>
          <a:p>
            <a:r>
              <a:rPr lang="uk-UA" sz="5400" b="1" dirty="0"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Monotype Corsiva" pitchFamily="66" charset="0"/>
                <a:ea typeface="+mj-ea"/>
                <a:cs typeface="+mj-cs"/>
              </a:rPr>
              <a:t>Калина – символ України</a:t>
            </a: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92" y="1268760"/>
            <a:ext cx="7254292" cy="544071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721291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8750">
                        <a14:foregroundMark x1="53375" y1="4697" x2="49625" y2="7588"/>
                        <a14:foregroundMark x1="51125" y1="4426" x2="51125" y2="4426"/>
                        <a14:foregroundMark x1="51875" y1="3252" x2="51875" y2="3252"/>
                        <a14:foregroundMark x1="55625" y1="5239" x2="55625" y2="5239"/>
                        <a14:foregroundMark x1="41750" y1="4697" x2="37250" y2="7949"/>
                        <a14:foregroundMark x1="44250" y1="5239" x2="41750" y2="6685"/>
                        <a14:foregroundMark x1="24125" y1="9666" x2="20125" y2="12556"/>
                        <a14:foregroundMark x1="26125" y1="12376" x2="22125" y2="15266"/>
                        <a14:foregroundMark x1="19375" y1="17073" x2="24125" y2="19783"/>
                        <a14:foregroundMark x1="18500" y1="17886" x2="18000" y2="17164"/>
                        <a14:foregroundMark x1="20875" y1="19422" x2="20125" y2="20235"/>
                        <a14:foregroundMark x1="21625" y1="24571" x2="30125" y2="32249"/>
                        <a14:foregroundMark x1="20375" y1="25384" x2="18250" y2="27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81854">
            <a:off x="1186599" y="-775875"/>
            <a:ext cx="6453335" cy="8814411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49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7220" y="3372721"/>
            <a:ext cx="538234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6000" b="1" dirty="0">
                <a:solidFill>
                  <a:srgbClr val="00206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Monotype Corsiva" pitchFamily="66" charset="0"/>
                <a:ea typeface="+mj-ea"/>
                <a:cs typeface="+mj-cs"/>
              </a:rPr>
              <a:t>Пишається над водою </a:t>
            </a:r>
            <a:br>
              <a:rPr lang="uk-UA" sz="6000" b="1" dirty="0">
                <a:solidFill>
                  <a:srgbClr val="00206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Monotype Corsiva" pitchFamily="66" charset="0"/>
                <a:ea typeface="+mj-ea"/>
                <a:cs typeface="+mj-cs"/>
              </a:rPr>
            </a:br>
            <a:r>
              <a:rPr lang="uk-UA" sz="6000" b="1" dirty="0">
                <a:solidFill>
                  <a:srgbClr val="00206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Monotype Corsiva" pitchFamily="66" charset="0"/>
                <a:ea typeface="+mj-ea"/>
                <a:cs typeface="+mj-cs"/>
              </a:rPr>
              <a:t>червона калина</a:t>
            </a:r>
            <a:endParaRPr lang="ru-RU" sz="2000" b="1" dirty="0">
              <a:solidFill>
                <a:srgbClr val="00206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26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50" y="-104923"/>
            <a:ext cx="9163150" cy="3102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762" y="2492895"/>
            <a:ext cx="4049973" cy="4104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149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42" y="116632"/>
            <a:ext cx="8802446" cy="661161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782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0218">
            <a:off x="5027647" y="3316318"/>
            <a:ext cx="3724152" cy="312251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4398">
            <a:off x="266703" y="3209454"/>
            <a:ext cx="4350369" cy="3175935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38406" y="260648"/>
            <a:ext cx="691276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5400" b="1" dirty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  <a:ea typeface="+mj-ea"/>
                <a:cs typeface="+mj-cs"/>
              </a:rPr>
              <a:t>Калина символізує материнство</a:t>
            </a:r>
            <a:r>
              <a:rPr lang="uk-UA" sz="5400" b="1" dirty="0" smtClean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  <a:ea typeface="+mj-ea"/>
                <a:cs typeface="+mj-cs"/>
              </a:rPr>
              <a:t>:</a:t>
            </a:r>
          </a:p>
          <a:p>
            <a:pPr marL="685800" indent="-685800" algn="ctr">
              <a:buFont typeface="Arial" pitchFamily="34" charset="0"/>
              <a:buChar char="•"/>
            </a:pPr>
            <a:r>
              <a:rPr lang="uk-UA" sz="5400" dirty="0" smtClean="0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  <a:ea typeface="+mj-ea"/>
                <a:cs typeface="+mj-cs"/>
              </a:rPr>
              <a:t>кущ </a:t>
            </a:r>
            <a:r>
              <a:rPr lang="uk-UA" sz="5400" dirty="0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  <a:ea typeface="+mj-ea"/>
                <a:cs typeface="+mj-cs"/>
              </a:rPr>
              <a:t>– сама мати; </a:t>
            </a:r>
            <a:endParaRPr lang="uk-UA" sz="5400" dirty="0" smtClean="0">
              <a:solidFill>
                <a:srgbClr val="00206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Monotype Corsiva" pitchFamily="66" charset="0"/>
              <a:ea typeface="+mj-ea"/>
              <a:cs typeface="+mj-cs"/>
            </a:endParaRPr>
          </a:p>
          <a:p>
            <a:pPr marL="685800" indent="-685800" algn="ctr">
              <a:buFont typeface="Arial" pitchFamily="34" charset="0"/>
              <a:buChar char="•"/>
            </a:pPr>
            <a:r>
              <a:rPr lang="uk-UA" sz="5400" dirty="0" smtClean="0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  <a:ea typeface="+mj-ea"/>
                <a:cs typeface="+mj-cs"/>
              </a:rPr>
              <a:t>цвіт </a:t>
            </a:r>
            <a:r>
              <a:rPr lang="uk-UA" sz="5400" dirty="0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  <a:ea typeface="+mj-ea"/>
                <a:cs typeface="+mj-cs"/>
              </a:rPr>
              <a:t>, ягідки -  діти</a:t>
            </a:r>
            <a:endParaRPr lang="ru-RU" dirty="0">
              <a:solidFill>
                <a:srgbClr val="00206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97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89557"/>
            <a:ext cx="8748464" cy="67238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32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347864" y="470115"/>
            <a:ext cx="56886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5400" b="1" dirty="0">
                <a:solidFill>
                  <a:srgbClr val="00B05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Monotype Corsiva" pitchFamily="66" charset="0"/>
                <a:ea typeface="+mj-ea"/>
                <a:cs typeface="+mj-cs"/>
              </a:rPr>
              <a:t>Шанування калини у народі</a:t>
            </a:r>
            <a:endParaRPr lang="ru-RU" sz="4000" b="1" dirty="0">
              <a:solidFill>
                <a:srgbClr val="00B050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6814">
            <a:off x="5102624" y="2922745"/>
            <a:ext cx="3840163" cy="3597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792">
            <a:off x="393172" y="1936045"/>
            <a:ext cx="4970690" cy="34475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313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1194"/>
            <a:ext cx="7498299" cy="672972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965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82</TotalTime>
  <Words>72</Words>
  <Application>Microsoft Office PowerPoint</Application>
  <PresentationFormat>Экран (4:3)</PresentationFormat>
  <Paragraphs>20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Исполнительная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Вика</dc:creator>
  <cp:lastModifiedBy>Вика</cp:lastModifiedBy>
  <cp:revision>10</cp:revision>
  <dcterms:created xsi:type="dcterms:W3CDTF">2012-10-26T18:10:14Z</dcterms:created>
  <dcterms:modified xsi:type="dcterms:W3CDTF">2012-10-26T19:34:34Z</dcterms:modified>
</cp:coreProperties>
</file>