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8750"/>
                    </a14:imgEffect>
                    <a14:imgEffect>
                      <a14:saturation sat="20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B683-C97D-4E03-8E1F-BF29098951A3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189DE-30EE-45F7-852F-8A2DE2A02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2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22108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Захист проекту</a:t>
            </a:r>
            <a:br>
              <a:rPr lang="uk-UA" sz="2800" dirty="0" smtClean="0"/>
            </a:br>
            <a:r>
              <a:rPr lang="uk-UA" sz="2800" dirty="0" smtClean="0"/>
              <a:t>«Українська національна лялька»</a:t>
            </a:r>
            <a:br>
              <a:rPr lang="uk-UA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48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349" y="667580"/>
            <a:ext cx="5688632" cy="518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u="sng" dirty="0" err="1"/>
              <a:t>Актуальність</a:t>
            </a:r>
            <a:r>
              <a:rPr lang="ru-RU" i="1" u="sng" dirty="0"/>
              <a:t> </a:t>
            </a:r>
            <a:r>
              <a:rPr lang="ru-RU" i="1" u="sng" dirty="0" smtClean="0"/>
              <a:t>проекту:</a:t>
            </a:r>
            <a:r>
              <a:rPr lang="ru-RU" i="1" u="sng" dirty="0"/>
              <a:t> </a:t>
            </a:r>
            <a:endParaRPr lang="ru-RU" i="1" u="sng" dirty="0" smtClean="0"/>
          </a:p>
          <a:p>
            <a:pPr marL="0" indent="0" algn="just">
              <a:buNone/>
            </a:pPr>
            <a:r>
              <a:rPr lang="ru-RU" dirty="0" smtClean="0"/>
              <a:t>Лялька – одна </a:t>
            </a:r>
            <a:r>
              <a:rPr lang="ru-RU" dirty="0"/>
              <a:t>з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популярнішим</a:t>
            </a:r>
            <a:r>
              <a:rPr lang="ru-RU" dirty="0"/>
              <a:t> </a:t>
            </a:r>
            <a:r>
              <a:rPr lang="ru-RU" dirty="0" err="1"/>
              <a:t>сувеніром</a:t>
            </a:r>
            <a:r>
              <a:rPr lang="ru-RU" dirty="0"/>
              <a:t> і видом </a:t>
            </a:r>
            <a:r>
              <a:rPr lang="ru-RU" dirty="0" err="1"/>
              <a:t>рукоділля</a:t>
            </a:r>
            <a:r>
              <a:rPr lang="ru-RU" dirty="0"/>
              <a:t>. </a:t>
            </a:r>
            <a:r>
              <a:rPr lang="ru-RU" dirty="0" err="1"/>
              <a:t>Здавна</a:t>
            </a:r>
            <a:r>
              <a:rPr lang="ru-RU" dirty="0"/>
              <a:t>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вона </a:t>
            </a:r>
            <a:r>
              <a:rPr lang="ru-RU" dirty="0" err="1"/>
              <a:t>виконувала</a:t>
            </a:r>
            <a:r>
              <a:rPr lang="ru-RU" dirty="0"/>
              <a:t> роль оберега. </a:t>
            </a:r>
            <a:r>
              <a:rPr lang="ru-RU" dirty="0" err="1" smtClean="0"/>
              <a:t>Тож</a:t>
            </a:r>
            <a:r>
              <a:rPr lang="ru-RU" dirty="0" smtClean="0"/>
              <a:t> і в наш час </a:t>
            </a:r>
            <a:r>
              <a:rPr lang="ru-RU" dirty="0" err="1" smtClean="0"/>
              <a:t>мотанка</a:t>
            </a:r>
            <a:r>
              <a:rPr lang="ru-RU" dirty="0" smtClean="0"/>
              <a:t> повинна </a:t>
            </a:r>
            <a:r>
              <a:rPr lang="ru-RU" dirty="0" err="1" smtClean="0"/>
              <a:t>продовжувати</a:t>
            </a:r>
            <a:r>
              <a:rPr lang="ru-RU" dirty="0" smtClean="0"/>
              <a:t> «</a:t>
            </a:r>
            <a:r>
              <a:rPr lang="ru-RU" dirty="0" err="1" smtClean="0"/>
              <a:t>захищати</a:t>
            </a:r>
            <a:r>
              <a:rPr lang="ru-RU" dirty="0" smtClean="0"/>
              <a:t>»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власників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8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89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Моделі-аналоги</a:t>
            </a:r>
            <a:endParaRPr lang="ru-RU" sz="3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t="-1082" r="16193" b="1082"/>
          <a:stretch/>
        </p:blipFill>
        <p:spPr>
          <a:xfrm>
            <a:off x="3707904" y="3784079"/>
            <a:ext cx="2175579" cy="268686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91" y="827381"/>
            <a:ext cx="2412988" cy="2973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2160240" cy="3224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83" y="3800365"/>
            <a:ext cx="1784861" cy="2724978"/>
          </a:xfrm>
          <a:prstGeom prst="rect">
            <a:avLst/>
          </a:prstGeom>
        </p:spPr>
      </p:pic>
      <p:pic>
        <p:nvPicPr>
          <p:cNvPr id="1026" name="Picture 2" descr="Оксана - це одне з найпопулярніших і найулюбленіших українських жіночих імен. Його попередниками були східнослов’янське ім’я Гостята та грецьке слово “ксенос”, що перекладається такими словами, як “гість, гостинна”. Від основи імені Оксана походить і давня назва Чорного моря - Понт Евксінський, тобто море Гостинне. Оксана достойна гостя у Вашій оселі... Ніжна й прекрасна як зоря... неповторна... Це справжня Берегиня роду... у всій своїй величі та красі!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3"/>
            <a:ext cx="1485614" cy="29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3851" r="48835" b="965"/>
          <a:stretch/>
        </p:blipFill>
        <p:spPr>
          <a:xfrm>
            <a:off x="3221967" y="827381"/>
            <a:ext cx="2016224" cy="2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306002"/>
              </p:ext>
            </p:extLst>
          </p:nvPr>
        </p:nvGraphicFramePr>
        <p:xfrm>
          <a:off x="1534740" y="404664"/>
          <a:ext cx="6120680" cy="6505981"/>
        </p:xfrm>
        <a:graphic>
          <a:graphicData uri="http://schemas.openxmlformats.org/drawingml/2006/table">
            <a:tbl>
              <a:tblPr/>
              <a:tblGrid>
                <a:gridCol w="256246"/>
                <a:gridCol w="988389"/>
                <a:gridCol w="2240345"/>
                <a:gridCol w="2635700"/>
              </a:tblGrid>
              <a:tr h="660359">
                <a:tc>
                  <a:txBody>
                    <a:bodyPr/>
                    <a:lstStyle/>
                    <a:p>
                      <a:r>
                        <a:rPr lang="ru-RU" sz="1050" i="1" dirty="0"/>
                        <a:t>№ з/п</a:t>
                      </a:r>
                      <a:br>
                        <a:rPr lang="ru-RU" sz="1050" i="1" dirty="0"/>
                      </a:br>
                      <a:endParaRPr lang="ru-RU" sz="1050" i="1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i="1" dirty="0"/>
                        <a:t/>
                      </a:r>
                      <a:br>
                        <a:rPr lang="ru-RU" sz="1050" i="1" dirty="0"/>
                      </a:br>
                      <a:r>
                        <a:rPr lang="ru-RU" sz="1050" i="1" dirty="0" err="1"/>
                        <a:t>Технічні</a:t>
                      </a:r>
                      <a:r>
                        <a:rPr lang="ru-RU" sz="1050" i="1" dirty="0"/>
                        <a:t> </a:t>
                      </a:r>
                      <a:r>
                        <a:rPr lang="ru-RU" sz="1050" i="1" dirty="0" err="1"/>
                        <a:t>умови</a:t>
                      </a:r>
                      <a:r>
                        <a:rPr lang="ru-RU" sz="1050" i="1" dirty="0"/>
                        <a:t> </a:t>
                      </a:r>
                      <a:r>
                        <a:rPr lang="ru-RU" sz="1050" i="1" dirty="0" err="1"/>
                        <a:t>виконання</a:t>
                      </a:r>
                      <a:r>
                        <a:rPr lang="ru-RU" sz="1050" i="1" dirty="0"/>
                        <a:t/>
                      </a:r>
                      <a:br>
                        <a:rPr lang="ru-RU" sz="1050" i="1" dirty="0"/>
                      </a:br>
                      <a:endParaRPr lang="ru-RU" sz="1050" i="1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i="1"/>
                        <a:t/>
                      </a:r>
                      <a:br>
                        <a:rPr lang="ru-RU" sz="1050" i="1"/>
                      </a:br>
                      <a:r>
                        <a:rPr lang="ru-RU" sz="1050" i="1"/>
                        <a:t>Технологічна операція </a:t>
                      </a:r>
                      <a:br>
                        <a:rPr lang="ru-RU" sz="1050" i="1"/>
                      </a:br>
                      <a:endParaRPr lang="ru-RU" sz="1050" i="1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i="1" dirty="0"/>
                        <a:t/>
                      </a:r>
                      <a:br>
                        <a:rPr lang="ru-RU" sz="1050" i="1" dirty="0"/>
                      </a:br>
                      <a:r>
                        <a:rPr lang="ru-RU" sz="1050" i="1" dirty="0" err="1"/>
                        <a:t>Зображення</a:t>
                      </a:r>
                      <a:r>
                        <a:rPr lang="ru-RU" sz="1050" i="1" dirty="0"/>
                        <a:t> </a:t>
                      </a:r>
                      <a:r>
                        <a:rPr lang="ru-RU" sz="1050" i="1" dirty="0" err="1"/>
                        <a:t>операції</a:t>
                      </a:r>
                      <a:r>
                        <a:rPr lang="ru-RU" sz="1050" i="1" dirty="0"/>
                        <a:t/>
                      </a:r>
                      <a:br>
                        <a:rPr lang="ru-RU" sz="1050" i="1" dirty="0"/>
                      </a:br>
                      <a:endParaRPr lang="ru-RU" sz="1050" i="1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88297"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1.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 err="1"/>
                        <a:t>Виготовлення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голівки</a:t>
                      </a:r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/>
                        <a:t>Моток </a:t>
                      </a:r>
                      <a:r>
                        <a:rPr lang="ru-RU" sz="1050" dirty="0" err="1"/>
                        <a:t>тканини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розміщується</a:t>
                      </a:r>
                      <a:r>
                        <a:rPr lang="ru-RU" sz="1050" dirty="0"/>
                        <a:t> вертикально в </a:t>
                      </a:r>
                      <a:r>
                        <a:rPr lang="ru-RU" sz="1050" dirty="0" err="1"/>
                        <a:t>квадратний</a:t>
                      </a:r>
                      <a:r>
                        <a:rPr lang="ru-RU" sz="1050" dirty="0"/>
                        <a:t> шматок </a:t>
                      </a:r>
                      <a:r>
                        <a:rPr lang="ru-RU" sz="1050" dirty="0" err="1"/>
                        <a:t>тканини</a:t>
                      </a:r>
                      <a:r>
                        <a:rPr lang="ru-RU" sz="1050" dirty="0"/>
                        <a:t>, </a:t>
                      </a:r>
                      <a:r>
                        <a:rPr lang="ru-RU" sz="1050" dirty="0" err="1"/>
                        <a:t>обмотується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ниткою</a:t>
                      </a:r>
                      <a:r>
                        <a:rPr lang="ru-RU" sz="1050" dirty="0"/>
                        <a:t> і </a:t>
                      </a:r>
                      <a:r>
                        <a:rPr lang="ru-RU" sz="1050" dirty="0" err="1"/>
                        <a:t>зав’язується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вузлом</a:t>
                      </a:r>
                      <a:r>
                        <a:rPr lang="ru-RU" sz="1050" dirty="0"/>
                        <a:t>.</a:t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4361"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2.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 err="1"/>
                        <a:t>Виготовлення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хреста</a:t>
                      </a:r>
                      <a:r>
                        <a:rPr lang="ru-RU" sz="1050" dirty="0"/>
                        <a:t> на </a:t>
                      </a:r>
                      <a:r>
                        <a:rPr lang="ru-RU" sz="1050" dirty="0" err="1"/>
                        <a:t>голівці</a:t>
                      </a:r>
                      <a:r>
                        <a:rPr lang="ru-RU" sz="1050" dirty="0"/>
                        <a:t> ляльки</a:t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 err="1"/>
                        <a:t>Різнокольоровими</a:t>
                      </a:r>
                      <a:r>
                        <a:rPr lang="ru-RU" sz="1050" dirty="0"/>
                        <a:t> нитками </a:t>
                      </a:r>
                      <a:r>
                        <a:rPr lang="ru-RU" sz="1050" dirty="0" err="1"/>
                        <a:t>намотується</a:t>
                      </a:r>
                      <a:r>
                        <a:rPr lang="ru-RU" sz="1050" dirty="0"/>
                        <a:t> на </a:t>
                      </a:r>
                      <a:r>
                        <a:rPr lang="ru-RU" sz="1050" dirty="0" err="1"/>
                        <a:t>обличчі</a:t>
                      </a:r>
                      <a:r>
                        <a:rPr lang="ru-RU" sz="1050" dirty="0"/>
                        <a:t> ляльки </a:t>
                      </a:r>
                      <a:r>
                        <a:rPr lang="ru-RU" sz="1050" dirty="0" err="1"/>
                        <a:t>хрест</a:t>
                      </a:r>
                      <a:r>
                        <a:rPr lang="ru-RU" sz="1050" dirty="0"/>
                        <a:t>.</a:t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4361"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3.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Виготовлення тіла ляльки. 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Звисаючі кінці тканини обмотують ,щоб утворилося тіло ляльки, до якого на наступному етапі прив’язується одяг. 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r>
                        <a:rPr lang="ru-RU" sz="1050" dirty="0"/>
                        <a:t/>
                      </a:r>
                      <a:br>
                        <a:rPr lang="ru-RU" sz="1050" dirty="0"/>
                      </a:br>
                      <a:endParaRPr lang="ru-RU" sz="1050" dirty="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7649"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4.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Виготовлення одягу ляльки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1 варіант. Різнокольоровими шматками тканини обгорнути основу, імітуючи верхній та поясний одяг.</a:t>
                      </a:r>
                      <a:br>
                        <a:rPr lang="ru-RU" sz="1050"/>
                      </a:br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2 варіант. Одягти ляльку в спеціально вишитий і пошитий одяг в традиціях українського національного костюма: сорочечку, плахту, безрукавку,хустку або вінок із стрічками.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88297"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5.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Оформлення голівки ляльки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>Накласти на головку волосся з ниток, заплести косу. Зробити віночок із стрічками або пошити головний убір-очіпок, чи зав’язати хустку</a:t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r>
                        <a:rPr lang="ru-RU" sz="1050"/>
                        <a:t/>
                      </a:r>
                      <a:br>
                        <a:rPr lang="ru-RU" sz="1050"/>
                      </a:br>
                      <a:endParaRPr lang="ru-RU" sz="1050"/>
                    </a:p>
                  </a:txBody>
                  <a:tcPr marL="17392" marR="17392" marT="17392" marB="17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338"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23852" marR="23852" marT="11926" marB="1192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23852" marR="23852" marT="11926" marB="1192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23852" marR="23852" marT="11926" marB="1192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L="23852" marR="23852" marT="11926" marB="11926"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6147" name="Picture 3" descr="http://www.on2.docdat.com/tw_files2/urls_44437/44/d-43655/7z-docs/1_html_m36168e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r="51990" b="71547"/>
          <a:stretch/>
        </p:blipFill>
        <p:spPr bwMode="auto">
          <a:xfrm>
            <a:off x="4931529" y="1052736"/>
            <a:ext cx="269599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09c396779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0447" y="2780927"/>
            <a:ext cx="2433881" cy="24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09c39677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2" y="5517232"/>
            <a:ext cx="2562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8875" y="143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817" y="692696"/>
            <a:ext cx="4413635" cy="288032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Підготовка до основної частини проекту – виготовлення ляльок різних типів.</a:t>
            </a:r>
            <a:endParaRPr lang="ru-RU" sz="3200" dirty="0"/>
          </a:p>
        </p:txBody>
      </p:sp>
      <p:pic>
        <p:nvPicPr>
          <p:cNvPr id="4098" name="Picture 2" descr="http://cs540107.vk.me/c616426/v616426458/b791/UCSkYEcBlh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r="11958"/>
          <a:stretch/>
        </p:blipFill>
        <p:spPr bwMode="auto">
          <a:xfrm rot="16200000">
            <a:off x="1167258" y="1554932"/>
            <a:ext cx="2711266" cy="2057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540107.vk.me/c616426/v616426458/b79b/t9zk1E4gt9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 b="13154"/>
          <a:stretch/>
        </p:blipFill>
        <p:spPr bwMode="auto">
          <a:xfrm>
            <a:off x="1475656" y="3858085"/>
            <a:ext cx="2068251" cy="2829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s540107.vk.me/c616426/v616426458/b7af/VceeUomvCB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9767"/>
          <a:stretch/>
        </p:blipFill>
        <p:spPr bwMode="auto">
          <a:xfrm rot="16200000">
            <a:off x="3099853" y="4192967"/>
            <a:ext cx="2826801" cy="218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540107.vk.me/c616426/v616426458/b7b9/YMBo7gNDeN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r="21579"/>
          <a:stretch/>
        </p:blipFill>
        <p:spPr bwMode="auto">
          <a:xfrm rot="16200000">
            <a:off x="5197427" y="4111616"/>
            <a:ext cx="2801676" cy="23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495294"/>
            <a:ext cx="3968393" cy="2512695"/>
          </a:xfrm>
        </p:spPr>
        <p:txBody>
          <a:bodyPr>
            <a:noAutofit/>
          </a:bodyPr>
          <a:lstStyle/>
          <a:p>
            <a:r>
              <a:rPr lang="uk-UA" sz="2800" dirty="0"/>
              <a:t>Моя лялька - </a:t>
            </a:r>
            <a:r>
              <a:rPr lang="uk-UA" sz="2800" dirty="0" err="1"/>
              <a:t>мотанка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Ниточкою змотана,</a:t>
            </a:r>
            <a:br>
              <a:rPr lang="uk-UA" sz="2800" dirty="0"/>
            </a:br>
            <a:r>
              <a:rPr lang="uk-UA" sz="2800" dirty="0"/>
              <a:t>Оберіг мій на землі,</a:t>
            </a:r>
            <a:br>
              <a:rPr lang="uk-UA" sz="2800" dirty="0"/>
            </a:br>
            <a:r>
              <a:rPr lang="uk-UA" sz="2800" dirty="0"/>
              <a:t>Талісман мені в житті.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 descr="http://cs540107.vk.me/c616426/v616426458/b7e8/0B9n09HFts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r="16339"/>
          <a:stretch/>
        </p:blipFill>
        <p:spPr bwMode="auto">
          <a:xfrm rot="16200000">
            <a:off x="1262941" y="3102067"/>
            <a:ext cx="359378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540107.vk.me/c616426/v616426458/b7fc/Di-L_oQV5b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r="11580"/>
          <a:stretch/>
        </p:blipFill>
        <p:spPr bwMode="auto">
          <a:xfrm rot="16200000">
            <a:off x="5199421" y="621285"/>
            <a:ext cx="2641544" cy="2152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540107.vk.me/c616426/v616426458/b810/AWVS34-2f6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b="21394"/>
          <a:stretch/>
        </p:blipFill>
        <p:spPr bwMode="auto">
          <a:xfrm>
            <a:off x="4644008" y="3007989"/>
            <a:ext cx="2952328" cy="340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2676"/>
              </p:ext>
            </p:extLst>
          </p:nvPr>
        </p:nvGraphicFramePr>
        <p:xfrm>
          <a:off x="1547664" y="451069"/>
          <a:ext cx="6048671" cy="5938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5880"/>
                <a:gridCol w="3352276"/>
                <a:gridCol w="2040515"/>
              </a:tblGrid>
              <a:tr h="7456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 з/п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Матеріал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Вартість (грн.)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Тканина білого кольору 0,5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60133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Тканина зеленого кольору 0,3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60133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Тканина</a:t>
                      </a:r>
                      <a:r>
                        <a:rPr lang="uk-UA" baseline="0" dirty="0" smtClean="0"/>
                        <a:t> чорного кольору 0,3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Канва 0,3</a:t>
                      </a:r>
                      <a:r>
                        <a:rPr lang="uk-UA" baseline="0" dirty="0" smtClean="0"/>
                        <a:t>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60133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Нитки-муліне (чорні, зелені, червоні)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Пакля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Стрічки 0,5*5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Стрічка декоративна</a:t>
                      </a:r>
                      <a:r>
                        <a:rPr lang="uk-UA" baseline="0" dirty="0" smtClean="0"/>
                        <a:t> 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Бісер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Дріт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789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Загальна</a:t>
                      </a:r>
                      <a:r>
                        <a:rPr lang="uk-UA" baseline="0" dirty="0" smtClean="0"/>
                        <a:t> вартість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540107.vk.me/c616426/v616426458/b70f/NbMMOISi2w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4582"/>
            <a:ext cx="1451824" cy="257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540107.vk.me/c616426/v616426458/b719/ScKSJJOezz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23" y="810829"/>
            <a:ext cx="1451824" cy="257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04" y="844580"/>
            <a:ext cx="1451824" cy="257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 descr="http://cs540107.vk.me/c616426/v616426458/b72d/-Sko8nwl3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60" y="830995"/>
            <a:ext cx="1459479" cy="259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540107.vk.me/c616426/v616426458/b737/U8QhZJbie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9" y="3387376"/>
            <a:ext cx="1494116" cy="265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540107.vk.me/c616426/v616426458/b741/2WorldzpL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23" y="3452566"/>
            <a:ext cx="1494116" cy="2651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540107.vk.me/c616426/v616426458/b755/vNYw61BlJP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6738" y="4027764"/>
            <a:ext cx="2665417" cy="1503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540107.vk.me/c616426/v616426458/b769/xyz1wvYS9f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94" y="3454823"/>
            <a:ext cx="1492844" cy="264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411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Етапи роботи над лялькою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41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Готовий виріб</a:t>
            </a:r>
            <a:endParaRPr lang="ru-RU" sz="3600" dirty="0"/>
          </a:p>
        </p:txBody>
      </p:sp>
      <p:pic>
        <p:nvPicPr>
          <p:cNvPr id="2050" name="Picture 2" descr="http://cs540107.vk.me/c616426/v616426458/b773/n7TsCZjNy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0547" y="2133869"/>
            <a:ext cx="4960037" cy="279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540107.vk.me/c616426/v616426458/b77d/qQ3trFILG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4708" y="2120028"/>
            <a:ext cx="4896545" cy="276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103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Захист проекту «Українська національна лялька» </vt:lpstr>
      <vt:lpstr>Презентация PowerPoint</vt:lpstr>
      <vt:lpstr>Моделі-аналоги</vt:lpstr>
      <vt:lpstr>Презентация PowerPoint</vt:lpstr>
      <vt:lpstr>Підготовка до основної частини проекту – виготовлення ляльок різних типів.</vt:lpstr>
      <vt:lpstr>Моя лялька - мотанка Ниточкою змотана, Оберіг мій на землі, Талісман мені в житті. </vt:lpstr>
      <vt:lpstr>Презентация PowerPoint</vt:lpstr>
      <vt:lpstr>Презентация PowerPoint</vt:lpstr>
      <vt:lpstr>Готовий виріб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13</cp:revision>
  <dcterms:created xsi:type="dcterms:W3CDTF">2014-05-04T16:59:18Z</dcterms:created>
  <dcterms:modified xsi:type="dcterms:W3CDTF">2014-06-07T07:26:16Z</dcterms:modified>
</cp:coreProperties>
</file>