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6" r:id="rId1"/>
    <p:sldMasterId id="2147483766" r:id="rId2"/>
  </p:sldMasterIdLst>
  <p:notesMasterIdLst>
    <p:notesMasterId r:id="rId37"/>
  </p:notesMasterIdLst>
  <p:sldIdLst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5" r:id="rId16"/>
    <p:sldId id="270" r:id="rId17"/>
    <p:sldId id="271" r:id="rId18"/>
    <p:sldId id="272" r:id="rId19"/>
    <p:sldId id="273" r:id="rId20"/>
    <p:sldId id="274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91" r:id="rId31"/>
    <p:sldId id="289" r:id="rId32"/>
    <p:sldId id="290" r:id="rId33"/>
    <p:sldId id="288" r:id="rId34"/>
    <p:sldId id="287" r:id="rId35"/>
    <p:sldId id="286" r:id="rId3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9" autoAdjust="0"/>
    <p:restoredTop sz="94660"/>
  </p:normalViewPr>
  <p:slideViewPr>
    <p:cSldViewPr snapToGrid="0">
      <p:cViewPr varScale="1">
        <p:scale>
          <a:sx n="92" d="100"/>
          <a:sy n="92" d="100"/>
        </p:scale>
        <p:origin x="90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viewProps" Target="viewProps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13236D-FA63-4354-9A5B-981F94D1CE90}" type="datetimeFigureOut">
              <a:rPr lang="ru-RU" smtClean="0"/>
              <a:t>12.02.2015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2CD0A1-4E7B-4F3B-BC07-F89283DC16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04269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2CD0A1-4E7B-4F3B-BC07-F89283DC1665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8586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45562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0559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22072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22A87-1D31-40E6-A1B4-07803E0B94B9}" type="datetimeFigureOut">
              <a:rPr lang="ru-RU" smtClean="0"/>
              <a:t>12.02.2015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E9B51BE9-E18B-4646-9428-7F1B993D5F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06011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22A87-1D31-40E6-A1B4-07803E0B94B9}" type="datetimeFigureOut">
              <a:rPr lang="ru-RU" smtClean="0"/>
              <a:t>12.02.2015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51BE9-E18B-4646-9428-7F1B993D5F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41254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22A87-1D31-40E6-A1B4-07803E0B94B9}" type="datetimeFigureOut">
              <a:rPr lang="ru-RU" smtClean="0"/>
              <a:t>12.02.2015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E9B51BE9-E18B-4646-9428-7F1B993D5F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06522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22A87-1D31-40E6-A1B4-07803E0B94B9}" type="datetimeFigureOut">
              <a:rPr lang="ru-RU" smtClean="0"/>
              <a:t>12.02.2015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E9B51BE9-E18B-4646-9428-7F1B993D5F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6569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22A87-1D31-40E6-A1B4-07803E0B94B9}" type="datetimeFigureOut">
              <a:rPr lang="ru-RU" smtClean="0"/>
              <a:t>12.02.2015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E9B51BE9-E18B-4646-9428-7F1B993D5F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09476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22A87-1D31-40E6-A1B4-07803E0B94B9}" type="datetimeFigureOut">
              <a:rPr lang="ru-RU" smtClean="0"/>
              <a:t>12.02.2015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51BE9-E18B-4646-9428-7F1B993D5F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73113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22A87-1D31-40E6-A1B4-07803E0B94B9}" type="datetimeFigureOut">
              <a:rPr lang="ru-RU" smtClean="0"/>
              <a:t>12.02.2015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51BE9-E18B-4646-9428-7F1B993D5F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003863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22A87-1D31-40E6-A1B4-07803E0B94B9}" type="datetimeFigureOut">
              <a:rPr lang="ru-RU" smtClean="0"/>
              <a:t>12.02.2015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51BE9-E18B-4646-9428-7F1B993D5F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29171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01008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22A87-1D31-40E6-A1B4-07803E0B94B9}" type="datetimeFigureOut">
              <a:rPr lang="ru-RU" smtClean="0"/>
              <a:t>12.02.2015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E9B51BE9-E18B-4646-9428-7F1B993D5F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327729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22A87-1D31-40E6-A1B4-07803E0B94B9}" type="datetimeFigureOut">
              <a:rPr lang="ru-RU" smtClean="0"/>
              <a:t>12.02.2015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E9B51BE9-E18B-4646-9428-7F1B993D5F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607270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22A87-1D31-40E6-A1B4-07803E0B94B9}" type="datetimeFigureOut">
              <a:rPr lang="ru-RU" smtClean="0"/>
              <a:t>12.02.2015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E9B51BE9-E18B-4646-9428-7F1B993D5FF5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30736721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22A87-1D31-40E6-A1B4-07803E0B94B9}" type="datetimeFigureOut">
              <a:rPr lang="ru-RU" smtClean="0"/>
              <a:t>12.02.2015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E9B51BE9-E18B-4646-9428-7F1B993D5F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526760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22A87-1D31-40E6-A1B4-07803E0B94B9}" type="datetimeFigureOut">
              <a:rPr lang="ru-RU" smtClean="0"/>
              <a:t>12.02.2015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E9B51BE9-E18B-4646-9428-7F1B993D5FF5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49065780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22A87-1D31-40E6-A1B4-07803E0B94B9}" type="datetimeFigureOut">
              <a:rPr lang="ru-RU" smtClean="0"/>
              <a:t>12.02.2015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E9B51BE9-E18B-4646-9428-7F1B993D5F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236785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22A87-1D31-40E6-A1B4-07803E0B94B9}" type="datetimeFigureOut">
              <a:rPr lang="ru-RU" smtClean="0"/>
              <a:t>12.02.2015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51BE9-E18B-4646-9428-7F1B993D5F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621822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22A87-1D31-40E6-A1B4-07803E0B94B9}" type="datetimeFigureOut">
              <a:rPr lang="ru-RU" smtClean="0"/>
              <a:t>12.02.2015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51BE9-E18B-4646-9428-7F1B993D5F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28770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90533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39732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81542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10996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96905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11862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29545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0590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28599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  <p:sldLayoutId id="2147483773" r:id="rId7"/>
    <p:sldLayoutId id="2147483774" r:id="rId8"/>
    <p:sldLayoutId id="2147483775" r:id="rId9"/>
    <p:sldLayoutId id="2147483776" r:id="rId10"/>
    <p:sldLayoutId id="2147483777" r:id="rId11"/>
    <p:sldLayoutId id="2147483778" r:id="rId12"/>
    <p:sldLayoutId id="2147483779" r:id="rId13"/>
    <p:sldLayoutId id="2147483780" r:id="rId14"/>
    <p:sldLayoutId id="2147483781" r:id="rId15"/>
    <p:sldLayoutId id="2147483782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13" Type="http://schemas.openxmlformats.org/officeDocument/2006/relationships/image" Target="../media/image34.jpg"/><Relationship Id="rId3" Type="http://schemas.openxmlformats.org/officeDocument/2006/relationships/image" Target="../media/image24.jpg"/><Relationship Id="rId7" Type="http://schemas.openxmlformats.org/officeDocument/2006/relationships/image" Target="../media/image28.jpg"/><Relationship Id="rId12" Type="http://schemas.openxmlformats.org/officeDocument/2006/relationships/image" Target="../media/image33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7.jpeg"/><Relationship Id="rId11" Type="http://schemas.openxmlformats.org/officeDocument/2006/relationships/image" Target="../media/image32.jpeg"/><Relationship Id="rId5" Type="http://schemas.openxmlformats.org/officeDocument/2006/relationships/image" Target="../media/image26.jpg"/><Relationship Id="rId10" Type="http://schemas.openxmlformats.org/officeDocument/2006/relationships/image" Target="../media/image31.PNG"/><Relationship Id="rId4" Type="http://schemas.openxmlformats.org/officeDocument/2006/relationships/image" Target="../media/image25.jpg"/><Relationship Id="rId9" Type="http://schemas.openxmlformats.org/officeDocument/2006/relationships/image" Target="../media/image30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30632" y="920327"/>
            <a:ext cx="9073611" cy="4524315"/>
          </a:xfrm>
          <a:prstGeom prst="rect">
            <a:avLst/>
          </a:prstGeom>
          <a:noFill/>
        </p:spPr>
        <p:txBody>
          <a:bodyPr wrap="square" lIns="91440" tIns="45720" rIns="91440" bIns="45720" anchor="ctr">
            <a:spAutoFit/>
          </a:bodyPr>
          <a:lstStyle/>
          <a:p>
            <a:pPr algn="ctr"/>
            <a:r>
              <a:rPr lang="en-US" sz="96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Algerian" panose="04020705040A02060702" pitchFamily="82" charset="0"/>
              </a:rPr>
              <a:t>Why </a:t>
            </a:r>
            <a:r>
              <a:rPr lang="en-US" sz="96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Algerian" panose="04020705040A02060702" pitchFamily="82" charset="0"/>
              </a:rPr>
              <a:t>do people travel?</a:t>
            </a:r>
            <a:endParaRPr lang="ru-RU" sz="96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29719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372742" y="2233044"/>
            <a:ext cx="7879622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72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Н</a:t>
            </a:r>
            <a:r>
              <a:rPr lang="en-US" sz="7200" b="1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Algerian" panose="04020705040A02060702" pitchFamily="82" charset="0"/>
              </a:rPr>
              <a:t>ow</a:t>
            </a:r>
            <a:r>
              <a:rPr lang="en-US" sz="72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Algerian" panose="04020705040A02060702" pitchFamily="82" charset="0"/>
              </a:rPr>
              <a:t> can people </a:t>
            </a:r>
            <a:r>
              <a:rPr lang="en-US" sz="72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Algerian" panose="04020705040A02060702" pitchFamily="82" charset="0"/>
              </a:rPr>
              <a:t>travel</a:t>
            </a:r>
            <a:r>
              <a:rPr lang="ru-RU" sz="72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Algerian" panose="04020705040A02060702" pitchFamily="82" charset="0"/>
              </a:rPr>
              <a:t> ?</a:t>
            </a:r>
            <a:endParaRPr lang="ru-RU" sz="72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9515922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4000" r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431146" y="334971"/>
            <a:ext cx="3730509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lgerian" panose="04020705040A02060702" pitchFamily="82" charset="0"/>
              </a:rPr>
              <a:t>Train</a:t>
            </a:r>
            <a:endParaRPr lang="ru-RU" sz="96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96005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33207" y="736753"/>
            <a:ext cx="2616422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lgerian" panose="04020705040A02060702" pitchFamily="82" charset="0"/>
              </a:rPr>
              <a:t>Car</a:t>
            </a:r>
            <a:endParaRPr lang="ru-RU" sz="9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0419929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83835" y="1041553"/>
            <a:ext cx="2412840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lgerian" panose="04020705040A02060702" pitchFamily="82" charset="0"/>
              </a:rPr>
              <a:t>Bus</a:t>
            </a:r>
            <a:endParaRPr lang="ru-RU" sz="9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6008254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8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86064" y="653626"/>
            <a:ext cx="4110421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lgerian" panose="04020705040A02060702" pitchFamily="82" charset="0"/>
              </a:rPr>
              <a:t>Canoe</a:t>
            </a:r>
          </a:p>
        </p:txBody>
      </p:sp>
    </p:spTree>
    <p:extLst>
      <p:ext uri="{BB962C8B-B14F-4D97-AF65-F5344CB8AC3E}">
        <p14:creationId xmlns:p14="http://schemas.microsoft.com/office/powerpoint/2010/main" val="204310399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213412" y="4726862"/>
            <a:ext cx="2747868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lgerian" panose="04020705040A02060702" pitchFamily="82" charset="0"/>
              </a:rPr>
              <a:t>Ship</a:t>
            </a:r>
          </a:p>
        </p:txBody>
      </p:sp>
    </p:spTree>
    <p:extLst>
      <p:ext uri="{BB962C8B-B14F-4D97-AF65-F5344CB8AC3E}">
        <p14:creationId xmlns:p14="http://schemas.microsoft.com/office/powerpoint/2010/main" val="355220912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98141" y="3479953"/>
            <a:ext cx="4028668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lgerian" panose="04020705040A02060702" pitchFamily="82" charset="0"/>
              </a:rPr>
              <a:t>Plane</a:t>
            </a:r>
          </a:p>
        </p:txBody>
      </p:sp>
    </p:spTree>
    <p:extLst>
      <p:ext uri="{BB962C8B-B14F-4D97-AF65-F5344CB8AC3E}">
        <p14:creationId xmlns:p14="http://schemas.microsoft.com/office/powerpoint/2010/main" val="423122917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787587" y="2219190"/>
            <a:ext cx="3959738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lgerian" panose="04020705040A02060702" pitchFamily="82" charset="0"/>
              </a:rPr>
              <a:t>Horse</a:t>
            </a:r>
            <a:endParaRPr lang="ru-RU" sz="9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762812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5391881"/>
            <a:ext cx="5543505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lgerian" panose="04020705040A02060702" pitchFamily="82" charset="0"/>
              </a:rPr>
              <a:t>Balloon</a:t>
            </a:r>
          </a:p>
        </p:txBody>
      </p:sp>
    </p:spTree>
    <p:extLst>
      <p:ext uri="{BB962C8B-B14F-4D97-AF65-F5344CB8AC3E}">
        <p14:creationId xmlns:p14="http://schemas.microsoft.com/office/powerpoint/2010/main" val="328387407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22177" y="2745662"/>
            <a:ext cx="4766048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lgerian" panose="04020705040A02060702" pitchFamily="82" charset="0"/>
              </a:rPr>
              <a:t>Rocket</a:t>
            </a:r>
          </a:p>
        </p:txBody>
      </p:sp>
    </p:spTree>
    <p:extLst>
      <p:ext uri="{BB962C8B-B14F-4D97-AF65-F5344CB8AC3E}">
        <p14:creationId xmlns:p14="http://schemas.microsoft.com/office/powerpoint/2010/main" val="346062508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48005" y="864905"/>
            <a:ext cx="6054286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/>
            <a:r>
              <a:rPr lang="en-US" sz="66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lgerian" panose="04020705040A02060702" pitchFamily="82" charset="0"/>
              </a:rPr>
              <a:t>To see the sights</a:t>
            </a:r>
            <a:endParaRPr lang="ru-RU" sz="66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92537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7818" y="1138534"/>
            <a:ext cx="11548354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40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Why do some people like </a:t>
            </a:r>
            <a:r>
              <a:rPr lang="en-US" sz="40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travelling</a:t>
            </a:r>
            <a:r>
              <a:rPr lang="ru-RU" sz="40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                ?</a:t>
            </a:r>
            <a:endParaRPr lang="ru-RU" sz="40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9102795" y="1138534"/>
            <a:ext cx="205216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by train</a:t>
            </a:r>
            <a:endParaRPr lang="ru-RU" sz="4000" b="1" i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170" y="2944524"/>
            <a:ext cx="6143625" cy="2714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52327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4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45833E-6 3.7037E-7 L 0.00117 -0.13102 " pathEditMode="relative" rAng="0" ptsTypes="AA">
                                      <p:cBhvr>
                                        <p:cTn id="3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-6551"/>
                                    </p:animMotion>
                                    <p:animRot by="1500000">
                                      <p:cBhvr>
                                        <p:cTn id="3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allAtOnce"/>
      <p:bldP spid="3" grpId="1" build="allAtOnce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200881"/>
            <a:ext cx="1204652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0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Why do some people like </a:t>
            </a:r>
            <a:r>
              <a:rPr lang="en-US" sz="40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travelling</a:t>
            </a:r>
            <a:r>
              <a:rPr lang="ru-RU" sz="40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                  </a:t>
            </a:r>
            <a:r>
              <a:rPr lang="en-US" sz="40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?</a:t>
            </a:r>
            <a:endParaRPr lang="ru-RU" sz="40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854128" y="1200881"/>
            <a:ext cx="240161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by plane</a:t>
            </a:r>
            <a:endParaRPr lang="ru-RU" sz="4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8109" y="2800783"/>
            <a:ext cx="5011882" cy="3132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988722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6.25E-7 -3.7037E-7 L 6.25E-7 -0.07222 " pathEditMode="relative" rAng="0" ptsTypes="AA">
                                      <p:cBhvr>
                                        <p:cTn id="2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3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3518" y="1377526"/>
            <a:ext cx="1219200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0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Why do some people like </a:t>
            </a:r>
            <a:r>
              <a:rPr lang="en-US" sz="40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travelling</a:t>
            </a:r>
            <a:r>
              <a:rPr lang="ru-RU" sz="40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                   </a:t>
            </a:r>
            <a:r>
              <a:rPr lang="en-US" sz="40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?</a:t>
            </a:r>
            <a:endParaRPr lang="ru-RU" sz="40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958608" y="1377526"/>
            <a:ext cx="256672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by camel</a:t>
            </a:r>
            <a:endParaRPr lang="ru-RU" sz="4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0038" y="2546305"/>
            <a:ext cx="3309072" cy="4072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82057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4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95833E-6 3.7037E-6 L -3.95833E-6 -0.07223 " pathEditMode="relative" rAng="0" ptsTypes="AA">
                                      <p:cBhvr>
                                        <p:cTn id="2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3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5496" y="1304790"/>
            <a:ext cx="1111554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Why do some people like </a:t>
            </a:r>
            <a:r>
              <a:rPr lang="en-US" sz="40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travelling</a:t>
            </a:r>
            <a:r>
              <a:rPr lang="ru-RU" sz="40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             </a:t>
            </a:r>
            <a:r>
              <a:rPr lang="en-US" sz="40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?</a:t>
            </a:r>
            <a:endParaRPr lang="ru-RU" sz="40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9344131" y="1304790"/>
            <a:ext cx="1795684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by car</a:t>
            </a:r>
            <a:endParaRPr lang="ru-RU" sz="4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3526" y="3041505"/>
            <a:ext cx="4859482" cy="3037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45386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4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95833E-6 1.85185E-6 L -3.95833E-6 -0.07222 " pathEditMode="relative" rAng="0" ptsTypes="AA">
                                      <p:cBhvr>
                                        <p:cTn id="2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3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468144"/>
            <a:ext cx="1220417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48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Why do some people like </a:t>
            </a:r>
            <a:r>
              <a:rPr lang="en-US" sz="48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travelling</a:t>
            </a:r>
            <a:r>
              <a:rPr lang="ru-RU" sz="48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                    </a:t>
            </a:r>
            <a:r>
              <a:rPr lang="en-US" sz="48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?</a:t>
            </a:r>
            <a:endParaRPr lang="ru-RU" sz="48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914239" y="1468143"/>
            <a:ext cx="286956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by balloon</a:t>
            </a:r>
            <a:endParaRPr lang="ru-RU" sz="4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8825" y="3065318"/>
            <a:ext cx="4095959" cy="3071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64085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4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3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2160" y="1510674"/>
            <a:ext cx="1198116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40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Why do some people like </a:t>
            </a:r>
            <a:r>
              <a:rPr lang="en-US" sz="40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travelling</a:t>
            </a:r>
            <a:r>
              <a:rPr lang="ru-RU" sz="40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                   </a:t>
            </a:r>
            <a:r>
              <a:rPr lang="en-US" sz="40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?</a:t>
            </a:r>
            <a:endParaRPr lang="ru-RU" sz="40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9020953" y="1510674"/>
            <a:ext cx="256672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by rocket</a:t>
            </a:r>
            <a:endParaRPr lang="ru-RU" sz="4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4352" y="2748357"/>
            <a:ext cx="2544821" cy="3704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00666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4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08333E-6 -7.40741E-7 L -2.08333E-6 -0.07222 " pathEditMode="relative" rAng="0" ptsTypes="AA">
                                      <p:cBhvr>
                                        <p:cTn id="2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3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17428" y="1272649"/>
            <a:ext cx="8353255" cy="452431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lgerian" panose="04020705040A02060702" pitchFamily="82" charset="0"/>
              </a:rPr>
              <a:t>What activities do you associate with the holidays?  </a:t>
            </a:r>
            <a:endParaRPr lang="ru-RU" sz="72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8880658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52929" y="546253"/>
            <a:ext cx="17057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swim</a:t>
            </a:r>
            <a:endParaRPr lang="ru-RU" sz="54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929" y="1588236"/>
            <a:ext cx="3073641" cy="21644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1247037" y="546253"/>
            <a:ext cx="252344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sunbath</a:t>
            </a:r>
            <a:endParaRPr lang="ru-RU" sz="54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8652" y="1588236"/>
            <a:ext cx="2851727" cy="21644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2158652" y="546253"/>
            <a:ext cx="357469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take photos</a:t>
            </a:r>
            <a:endParaRPr lang="ru-RU" sz="54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6570" y="1588236"/>
            <a:ext cx="3039148" cy="21644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3890071" y="546253"/>
            <a:ext cx="519700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make sandcastles</a:t>
            </a:r>
            <a:endParaRPr lang="ru-RU" sz="54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4577" y="1588236"/>
            <a:ext cx="3107988" cy="21644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Прямоугольник 9"/>
          <p:cNvSpPr/>
          <p:nvPr/>
        </p:nvSpPr>
        <p:spPr>
          <a:xfrm>
            <a:off x="6565718" y="552179"/>
            <a:ext cx="338554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play games</a:t>
            </a:r>
            <a:endParaRPr lang="ru-RU" sz="54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5718" y="1582310"/>
            <a:ext cx="3385543" cy="21703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Прямоугольник 11"/>
          <p:cNvSpPr/>
          <p:nvPr/>
        </p:nvSpPr>
        <p:spPr>
          <a:xfrm>
            <a:off x="1247037" y="3752637"/>
            <a:ext cx="358258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ride a horse</a:t>
            </a:r>
            <a:endParaRPr lang="ru-RU" sz="54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1147" y="4699816"/>
            <a:ext cx="2474364" cy="21581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Прямоугольник 13"/>
          <p:cNvSpPr/>
          <p:nvPr/>
        </p:nvSpPr>
        <p:spPr>
          <a:xfrm>
            <a:off x="2863797" y="3742304"/>
            <a:ext cx="429316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visit museums</a:t>
            </a:r>
            <a:endParaRPr lang="ru-RU" sz="54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6570" y="4699817"/>
            <a:ext cx="2690622" cy="21685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Прямоугольник 15"/>
          <p:cNvSpPr/>
          <p:nvPr/>
        </p:nvSpPr>
        <p:spPr>
          <a:xfrm>
            <a:off x="4934577" y="3742304"/>
            <a:ext cx="366927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go shopping</a:t>
            </a:r>
            <a:endParaRPr lang="ru-RU" sz="54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4980" y="4699817"/>
            <a:ext cx="1867029" cy="21685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8" name="Прямоугольник 17"/>
          <p:cNvSpPr/>
          <p:nvPr/>
        </p:nvSpPr>
        <p:spPr>
          <a:xfrm>
            <a:off x="6539189" y="3731970"/>
            <a:ext cx="391036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make friends</a:t>
            </a:r>
            <a:endParaRPr lang="ru-RU" sz="54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3216" y="4699817"/>
            <a:ext cx="3658465" cy="21685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" name="Прямоугольник 19"/>
          <p:cNvSpPr/>
          <p:nvPr/>
        </p:nvSpPr>
        <p:spPr>
          <a:xfrm>
            <a:off x="2429452" y="48076"/>
            <a:ext cx="577683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see different places</a:t>
            </a:r>
            <a:endParaRPr lang="ru-RU" sz="54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9909" y="1691949"/>
            <a:ext cx="3094956" cy="19869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2" name="Прямоугольник 21"/>
          <p:cNvSpPr/>
          <p:nvPr/>
        </p:nvSpPr>
        <p:spPr>
          <a:xfrm>
            <a:off x="4470396" y="1582310"/>
            <a:ext cx="159396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relax</a:t>
            </a:r>
            <a:endParaRPr lang="ru-RU" sz="54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0276" y="2497765"/>
            <a:ext cx="3808868" cy="25394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4" name="Прямоугольник 23"/>
          <p:cNvSpPr/>
          <p:nvPr/>
        </p:nvSpPr>
        <p:spPr>
          <a:xfrm>
            <a:off x="3976268" y="2772673"/>
            <a:ext cx="267714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5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have fun</a:t>
            </a:r>
            <a:endParaRPr lang="ru-RU" sz="54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7945" y="4099889"/>
            <a:ext cx="3424499" cy="24245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7279932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3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5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7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7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9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99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21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>
                      <p:stCondLst>
                        <p:cond delay="indefinite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5" fill="hold">
                      <p:stCondLst>
                        <p:cond delay="indefinite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0" fill="hold">
                      <p:stCondLst>
                        <p:cond delay="indefinite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43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5" fill="hold">
                      <p:stCondLst>
                        <p:cond delay="indefinite"/>
                      </p:stCondLst>
                      <p:childTnLst>
                        <p:par>
                          <p:cTn id="246" fill="hold">
                            <p:stCondLst>
                              <p:cond delay="0"/>
                            </p:stCondLst>
                            <p:childTnLst>
                              <p:par>
                                <p:cTn id="24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0" fill="hold">
                      <p:stCondLst>
                        <p:cond delay="indefinite"/>
                      </p:stCondLst>
                      <p:childTnLst>
                        <p:par>
                          <p:cTn id="251" fill="hold">
                            <p:stCondLst>
                              <p:cond delay="0"/>
                            </p:stCondLst>
                            <p:childTnLst>
                              <p:par>
                                <p:cTn id="25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7" fill="hold">
                      <p:stCondLst>
                        <p:cond delay="indefinite"/>
                      </p:stCondLst>
                      <p:childTnLst>
                        <p:par>
                          <p:cTn id="258" fill="hold">
                            <p:stCondLst>
                              <p:cond delay="0"/>
                            </p:stCondLst>
                            <p:childTnLst>
                              <p:par>
                                <p:cTn id="259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6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2" fill="hold">
                      <p:stCondLst>
                        <p:cond delay="indefinite"/>
                      </p:stCondLst>
                      <p:childTnLst>
                        <p:par>
                          <p:cTn id="263" fill="hold">
                            <p:stCondLst>
                              <p:cond delay="0"/>
                            </p:stCondLst>
                            <p:childTnLst>
                              <p:par>
                                <p:cTn id="264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65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4" grpId="0"/>
      <p:bldP spid="4" grpId="1"/>
      <p:bldP spid="6" grpId="0"/>
      <p:bldP spid="6" grpId="1"/>
      <p:bldP spid="8" grpId="0"/>
      <p:bldP spid="8" grpId="1"/>
      <p:bldP spid="10" grpId="0"/>
      <p:bldP spid="10" grpId="1"/>
      <p:bldP spid="12" grpId="0"/>
      <p:bldP spid="12" grpId="1"/>
      <p:bldP spid="14" grpId="0"/>
      <p:bldP spid="14" grpId="1"/>
      <p:bldP spid="16" grpId="0"/>
      <p:bldP spid="16" grpId="1"/>
      <p:bldP spid="18" grpId="0"/>
      <p:bldP spid="18" grpId="1"/>
      <p:bldP spid="20" grpId="0"/>
      <p:bldP spid="20" grpId="1"/>
      <p:bldP spid="22" grpId="0"/>
      <p:bldP spid="22" grpId="1"/>
      <p:bldP spid="24" grpId="0"/>
      <p:bldP spid="24" grpId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66851" y="151398"/>
            <a:ext cx="233589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drink – </a:t>
            </a:r>
            <a:endParaRPr lang="ru-RU" sz="54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602747" y="151398"/>
            <a:ext cx="192232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drank</a:t>
            </a:r>
            <a:endParaRPr lang="ru-RU" sz="4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66851" y="1074728"/>
            <a:ext cx="157286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do – </a:t>
            </a:r>
            <a:endParaRPr lang="ru-RU" sz="54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839717" y="1074728"/>
            <a:ext cx="114646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did</a:t>
            </a:r>
            <a:endParaRPr lang="ru-RU" sz="4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66851" y="1998058"/>
            <a:ext cx="108241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go-</a:t>
            </a:r>
            <a:endParaRPr lang="ru-RU" sz="54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349263" y="1998058"/>
            <a:ext cx="162416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went</a:t>
            </a:r>
            <a:endParaRPr lang="ru-RU" sz="4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66851" y="2921388"/>
            <a:ext cx="191590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buy – </a:t>
            </a:r>
            <a:endParaRPr lang="ru-RU" sz="54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182760" y="2921388"/>
            <a:ext cx="2315057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bought</a:t>
            </a:r>
            <a:endParaRPr lang="ru-RU" sz="4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58061" y="3844718"/>
            <a:ext cx="232948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think – </a:t>
            </a:r>
            <a:endParaRPr lang="ru-RU" sz="54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577100" y="3844718"/>
            <a:ext cx="246093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thought</a:t>
            </a:r>
            <a:endParaRPr lang="ru-RU" sz="4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73965" y="4768048"/>
            <a:ext cx="239424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come – </a:t>
            </a:r>
            <a:endParaRPr lang="ru-RU" sz="54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687545" y="4789187"/>
            <a:ext cx="195919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came</a:t>
            </a:r>
            <a:endParaRPr lang="ru-RU" sz="4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40402" y="5691378"/>
            <a:ext cx="310277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become – </a:t>
            </a:r>
            <a:endParaRPr lang="ru-RU" sz="54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3617925" y="5729564"/>
            <a:ext cx="2760692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became</a:t>
            </a:r>
            <a:endParaRPr lang="ru-RU" sz="4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5785638" y="142550"/>
            <a:ext cx="221547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have – </a:t>
            </a:r>
            <a:endParaRPr lang="ru-RU" sz="54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7952224" y="151398"/>
            <a:ext cx="136768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had</a:t>
            </a:r>
            <a:endParaRPr lang="ru-RU" sz="4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5785638" y="1074728"/>
            <a:ext cx="207941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take – </a:t>
            </a:r>
            <a:endParaRPr lang="ru-RU" sz="54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862615" y="1065880"/>
            <a:ext cx="151515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took</a:t>
            </a:r>
            <a:endParaRPr lang="ru-RU" sz="4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5789157" y="1934415"/>
            <a:ext cx="173650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get – </a:t>
            </a:r>
            <a:endParaRPr lang="ru-RU" sz="54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7522139" y="1989210"/>
            <a:ext cx="117051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got</a:t>
            </a:r>
            <a:endParaRPr lang="ru-RU" sz="4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5785638" y="2921388"/>
            <a:ext cx="135646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see-</a:t>
            </a:r>
            <a:endParaRPr lang="ru-RU" sz="54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7337794" y="2921388"/>
            <a:ext cx="135485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saw</a:t>
            </a:r>
            <a:endParaRPr lang="ru-RU" sz="4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5783557" y="3834344"/>
            <a:ext cx="19768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find – </a:t>
            </a:r>
            <a:endParaRPr lang="ru-RU" sz="54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7688529" y="3898159"/>
            <a:ext cx="189507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found</a:t>
            </a:r>
            <a:endParaRPr lang="ru-RU" sz="4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5783557" y="4698397"/>
            <a:ext cx="17668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eat – </a:t>
            </a:r>
            <a:endParaRPr lang="ru-RU" sz="54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7496331" y="4698397"/>
            <a:ext cx="117051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ate</a:t>
            </a:r>
            <a:endParaRPr lang="ru-RU" sz="4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6317963" y="5628645"/>
            <a:ext cx="240835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make – </a:t>
            </a:r>
            <a:endParaRPr lang="ru-RU" sz="54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9052048" y="5666350"/>
            <a:ext cx="197201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made</a:t>
            </a:r>
            <a:endParaRPr lang="ru-RU" sz="4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2884640" y="1034058"/>
            <a:ext cx="2042547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48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say – </a:t>
            </a:r>
            <a:r>
              <a:rPr lang="en-US" sz="48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endParaRPr lang="ru-RU" sz="48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4619422" y="1034059"/>
            <a:ext cx="1417376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said</a:t>
            </a:r>
            <a:endParaRPr lang="ru-RU" sz="4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583854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8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8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8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8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7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8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8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8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0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8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8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8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8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5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8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7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8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8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8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9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8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3" grpId="1"/>
      <p:bldP spid="4" grpId="0"/>
      <p:bldP spid="5" grpId="0"/>
      <p:bldP spid="5" grpId="1"/>
      <p:bldP spid="6" grpId="0"/>
      <p:bldP spid="7" grpId="0"/>
      <p:bldP spid="7" grpId="1"/>
      <p:bldP spid="8" grpId="0"/>
      <p:bldP spid="9" grpId="0"/>
      <p:bldP spid="9" grpId="1"/>
      <p:bldP spid="10" grpId="0"/>
      <p:bldP spid="11" grpId="0"/>
      <p:bldP spid="11" grpId="1"/>
      <p:bldP spid="12" grpId="0"/>
      <p:bldP spid="13" grpId="0"/>
      <p:bldP spid="13" grpId="1"/>
      <p:bldP spid="14" grpId="0"/>
      <p:bldP spid="15" grpId="0"/>
      <p:bldP spid="15" grpId="1"/>
      <p:bldP spid="16" grpId="0"/>
      <p:bldP spid="17" grpId="0"/>
      <p:bldP spid="17" grpId="1"/>
      <p:bldP spid="18" grpId="0"/>
      <p:bldP spid="19" grpId="0"/>
      <p:bldP spid="19" grpId="1"/>
      <p:bldP spid="20" grpId="0"/>
      <p:bldP spid="21" grpId="0"/>
      <p:bldP spid="21" grpId="1"/>
      <p:bldP spid="22" grpId="0"/>
      <p:bldP spid="23" grpId="0"/>
      <p:bldP spid="23" grpId="1"/>
      <p:bldP spid="24" grpId="0"/>
      <p:bldP spid="25" grpId="0"/>
      <p:bldP spid="25" grpId="1"/>
      <p:bldP spid="26" grpId="0"/>
      <p:bldP spid="27" grpId="0"/>
      <p:bldP spid="27" grpId="1"/>
      <p:bldP spid="28" grpId="0"/>
      <p:bldP spid="29" grpId="0"/>
      <p:bldP spid="29" grpId="1"/>
      <p:bldP spid="30" grpId="0"/>
      <p:bldP spid="31" grpId="0"/>
      <p:bldP spid="31" grpId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dirty="0" smtClean="0"/>
              <a:t>Our teacher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ru-RU" b="1" i="1" dirty="0">
                <a:solidFill>
                  <a:srgbClr val="FF0000"/>
                </a:solidFill>
              </a:rPr>
              <a:t> </a:t>
            </a:r>
            <a:r>
              <a:rPr lang="ru-RU" b="1" i="1" dirty="0" smtClean="0">
                <a:solidFill>
                  <a:srgbClr val="FF0000"/>
                </a:solidFill>
              </a:rPr>
              <a:t>     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ru-RU" dirty="0" smtClean="0">
                <a:solidFill>
                  <a:srgbClr val="FF0000"/>
                </a:solidFill>
              </a:rPr>
              <a:t>   </a:t>
            </a:r>
            <a:r>
              <a:rPr lang="en-US" dirty="0" smtClean="0"/>
              <a:t>us </a:t>
            </a:r>
            <a:r>
              <a:rPr lang="en-US" dirty="0" smtClean="0"/>
              <a:t>on a field trip</a:t>
            </a:r>
            <a:endParaRPr lang="ru-RU" dirty="0" smtClean="0"/>
          </a:p>
          <a:p>
            <a:pPr lvl="0"/>
            <a:r>
              <a:rPr lang="en-US" dirty="0" smtClean="0"/>
              <a:t>We </a:t>
            </a:r>
            <a:r>
              <a:rPr lang="en-US" dirty="0" smtClean="0"/>
              <a:t>                    much </a:t>
            </a:r>
            <a:r>
              <a:rPr lang="en-US" dirty="0" smtClean="0"/>
              <a:t>food</a:t>
            </a:r>
            <a:endParaRPr lang="ru-RU" dirty="0" smtClean="0"/>
          </a:p>
          <a:p>
            <a:pPr lvl="0"/>
            <a:r>
              <a:rPr lang="en-US" dirty="0" smtClean="0"/>
              <a:t>We </a:t>
            </a:r>
            <a:r>
              <a:rPr lang="en-US" dirty="0" smtClean="0"/>
              <a:t>                      </a:t>
            </a:r>
            <a:r>
              <a:rPr lang="en-US" dirty="0" err="1" smtClean="0"/>
              <a:t>we</a:t>
            </a:r>
            <a:r>
              <a:rPr lang="en-US" dirty="0" smtClean="0"/>
              <a:t> </a:t>
            </a:r>
            <a:r>
              <a:rPr lang="en-US" dirty="0" smtClean="0"/>
              <a:t>could do it</a:t>
            </a:r>
            <a:endParaRPr lang="ru-RU" dirty="0" smtClean="0"/>
          </a:p>
          <a:p>
            <a:pPr lvl="0"/>
            <a:r>
              <a:rPr lang="en-US" dirty="0" smtClean="0"/>
              <a:t>We </a:t>
            </a:r>
            <a:r>
              <a:rPr lang="en-US" b="1" i="1" dirty="0">
                <a:solidFill>
                  <a:srgbClr val="FF0000"/>
                </a:solidFill>
              </a:rPr>
              <a:t> </a:t>
            </a:r>
            <a:r>
              <a:rPr lang="en-US" b="1" i="1" dirty="0" smtClean="0">
                <a:solidFill>
                  <a:srgbClr val="FF0000"/>
                </a:solidFill>
              </a:rPr>
              <a:t>      </a:t>
            </a:r>
            <a:r>
              <a:rPr lang="en-US" dirty="0" smtClean="0"/>
              <a:t>  three </a:t>
            </a:r>
            <a:r>
              <a:rPr lang="en-US" dirty="0" smtClean="0"/>
              <a:t>squirrels there</a:t>
            </a:r>
            <a:endParaRPr lang="ru-RU" dirty="0" smtClean="0"/>
          </a:p>
          <a:p>
            <a:pPr lvl="0"/>
            <a:r>
              <a:rPr lang="en-US" dirty="0" smtClean="0"/>
              <a:t>       you</a:t>
            </a:r>
            <a:r>
              <a:rPr lang="en-US" b="1" i="1" dirty="0" smtClean="0">
                <a:solidFill>
                  <a:srgbClr val="FF0000"/>
                </a:solidFill>
              </a:rPr>
              <a:t>        </a:t>
            </a:r>
            <a:r>
              <a:rPr lang="en-US" dirty="0" smtClean="0"/>
              <a:t>any </a:t>
            </a:r>
            <a:r>
              <a:rPr lang="en-US" dirty="0" smtClean="0"/>
              <a:t>big animals?</a:t>
            </a:r>
            <a:endParaRPr lang="ru-RU" dirty="0" smtClean="0"/>
          </a:p>
          <a:p>
            <a:pPr lvl="0"/>
            <a:r>
              <a:rPr lang="en-US" dirty="0" smtClean="0"/>
              <a:t>We</a:t>
            </a:r>
            <a:r>
              <a:rPr lang="en-US" dirty="0" smtClean="0">
                <a:solidFill>
                  <a:srgbClr val="FF0000"/>
                </a:solidFill>
              </a:rPr>
              <a:t>                    </a:t>
            </a:r>
            <a:r>
              <a:rPr lang="en-US" dirty="0" smtClean="0"/>
              <a:t>close </a:t>
            </a:r>
            <a:r>
              <a:rPr lang="en-US" dirty="0" smtClean="0"/>
              <a:t>to the crane</a:t>
            </a:r>
            <a:endParaRPr lang="ru-RU" dirty="0" smtClean="0"/>
          </a:p>
          <a:p>
            <a:pPr lvl="0"/>
            <a:r>
              <a:rPr lang="en-US" dirty="0" smtClean="0"/>
              <a:t>We</a:t>
            </a:r>
            <a:r>
              <a:rPr lang="en-US" b="1" i="1" dirty="0" smtClean="0">
                <a:solidFill>
                  <a:srgbClr val="FF0000"/>
                </a:solidFill>
              </a:rPr>
              <a:t>             </a:t>
            </a:r>
            <a:r>
              <a:rPr lang="en-US" dirty="0" smtClean="0"/>
              <a:t>a </a:t>
            </a:r>
            <a:r>
              <a:rPr lang="en-US" dirty="0" smtClean="0"/>
              <a:t>good clearing in the woods</a:t>
            </a:r>
            <a:endParaRPr lang="ru-RU" dirty="0" smtClean="0"/>
          </a:p>
          <a:p>
            <a:pPr lvl="0"/>
            <a:r>
              <a:rPr lang="en-US" dirty="0" smtClean="0"/>
              <a:t>We</a:t>
            </a:r>
            <a:r>
              <a:rPr lang="en-US" dirty="0" smtClean="0">
                <a:solidFill>
                  <a:srgbClr val="FF0000"/>
                </a:solidFill>
              </a:rPr>
              <a:t>                          </a:t>
            </a:r>
            <a:r>
              <a:rPr lang="en-US" dirty="0" smtClean="0"/>
              <a:t>a </a:t>
            </a:r>
            <a:r>
              <a:rPr lang="en-US" dirty="0" smtClean="0"/>
              <a:t>big fire</a:t>
            </a:r>
            <a:endParaRPr lang="ru-RU" dirty="0" smtClean="0"/>
          </a:p>
          <a:p>
            <a:pPr lvl="0"/>
            <a:r>
              <a:rPr lang="en-US" dirty="0" smtClean="0"/>
              <a:t>       you</a:t>
            </a:r>
            <a:r>
              <a:rPr lang="en-US" i="1" dirty="0" smtClean="0"/>
              <a:t>        </a:t>
            </a:r>
            <a:r>
              <a:rPr lang="en-US" dirty="0" smtClean="0"/>
              <a:t>your </a:t>
            </a:r>
            <a:r>
              <a:rPr lang="en-US" dirty="0" smtClean="0"/>
              <a:t>snacks in the woods?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2" name="TextBox 1"/>
          <p:cNvSpPr txBox="1"/>
          <p:nvPr/>
        </p:nvSpPr>
        <p:spPr>
          <a:xfrm>
            <a:off x="4416135" y="2133600"/>
            <a:ext cx="6832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rgbClr val="FF0000"/>
                </a:solidFill>
              </a:rPr>
              <a:t>took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3423273" y="2528360"/>
            <a:ext cx="13051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rgbClr val="FF0000"/>
                </a:solidFill>
              </a:rPr>
              <a:t>didn’t buy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3397600" y="2966432"/>
            <a:ext cx="14157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rgbClr val="FF0000"/>
                </a:solidFill>
              </a:rPr>
              <a:t>didn’t think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3397600" y="3321631"/>
            <a:ext cx="6222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rgbClr val="FF0000"/>
                </a:solidFill>
              </a:rPr>
              <a:t>saw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3856133" y="3740472"/>
            <a:ext cx="5806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rgbClr val="FF0000"/>
                </a:solidFill>
              </a:rPr>
              <a:t>see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3423273" y="4145180"/>
            <a:ext cx="1249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rgbClr val="FF0000"/>
                </a:solidFill>
              </a:rPr>
              <a:t>didn’t get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3397600" y="4549888"/>
            <a:ext cx="8242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rgbClr val="FF0000"/>
                </a:solidFill>
              </a:rPr>
              <a:t>found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3445124" y="4942636"/>
            <a:ext cx="15311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rgbClr val="FF0000"/>
                </a:solidFill>
              </a:rPr>
              <a:t>didn’t make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2890164" y="3740472"/>
            <a:ext cx="5549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Did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828807" y="5339934"/>
            <a:ext cx="5533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rgbClr val="FF0000"/>
                </a:solidFill>
              </a:rPr>
              <a:t>eat</a:t>
            </a:r>
            <a:endParaRPr lang="ru-RU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2890164" y="5359304"/>
            <a:ext cx="5549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rgbClr val="FF0000"/>
                </a:solidFill>
              </a:rPr>
              <a:t>Did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2164048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2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3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8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4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9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4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9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4" grpId="0"/>
      <p:bldP spid="4" grpId="1"/>
      <p:bldP spid="5" grpId="1"/>
      <p:bldP spid="5" grpId="2"/>
      <p:bldP spid="6" grpId="0"/>
      <p:bldP spid="6" grpId="1"/>
      <p:bldP spid="7" grpId="0"/>
      <p:bldP spid="7" grpId="1"/>
      <p:bldP spid="8" grpId="0"/>
      <p:bldP spid="8" grpId="1"/>
      <p:bldP spid="9" grpId="0"/>
      <p:bldP spid="9" grpId="1"/>
      <p:bldP spid="10" grpId="0"/>
      <p:bldP spid="10" grpId="1"/>
      <p:bldP spid="11" grpId="0"/>
      <p:bldP spid="11" grpId="1"/>
      <p:bldP spid="12" grpId="0"/>
      <p:bldP spid="12" grpId="1"/>
      <p:bldP spid="13" grpId="0"/>
      <p:bldP spid="13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311310" y="3255818"/>
            <a:ext cx="6234400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lgerian" panose="04020705040A02060702" pitchFamily="82" charset="0"/>
              </a:rPr>
              <a:t>To meet people</a:t>
            </a:r>
            <a:endParaRPr lang="ru-RU" sz="60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976026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1"/>
          <p:cNvSpPr>
            <a:spLocks noChangeArrowheads="1"/>
          </p:cNvSpPr>
          <p:nvPr/>
        </p:nvSpPr>
        <p:spPr bwMode="auto">
          <a:xfrm>
            <a:off x="1991544" y="2060848"/>
            <a:ext cx="7992888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reflection blurRad="6350" stA="50000" endA="300" endPos="55000" dir="5400000" sy="-100000" algn="bl" rotWithShape="0"/>
          </a:effectLst>
          <a:scene3d>
            <a:camera prst="isometricOffAxis1Right"/>
            <a:lightRig rig="threePt" dir="t"/>
          </a:scene3d>
          <a:sp3d>
            <a:bevelT w="152400" h="50800" prst="softRound"/>
          </a:sp3d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48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A man travels the world over in search over what he needs , and returns home to find it</a:t>
            </a:r>
            <a:endParaRPr lang="en-US" sz="48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6386" name="Rectangle 2"/>
          <p:cNvSpPr>
            <a:spLocks noChangeArrowheads="1"/>
          </p:cNvSpPr>
          <p:nvPr/>
        </p:nvSpPr>
        <p:spPr bwMode="auto">
          <a:xfrm>
            <a:off x="5735960" y="5373216"/>
            <a:ext cx="4139952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isometricOffAxis1Right"/>
            <a:lightRig rig="threePt" dir="t"/>
          </a:scene3d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(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Moore</a:t>
            </a:r>
            <a:r>
              <a:rPr lang="ru-RU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)</a:t>
            </a:r>
            <a:endParaRPr lang="ru-RU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037614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63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63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"/>
          <p:cNvSpPr>
            <a:spLocks noChangeArrowheads="1"/>
          </p:cNvSpPr>
          <p:nvPr/>
        </p:nvSpPr>
        <p:spPr bwMode="auto">
          <a:xfrm>
            <a:off x="2783632" y="764705"/>
            <a:ext cx="8676456" cy="4401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isometricLeftDown"/>
            <a:lightRig rig="threePt" dir="t"/>
          </a:scene3d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East  or  West </a:t>
            </a:r>
            <a:endParaRPr lang="en-US" sz="140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7410" name="Rectangle 2"/>
          <p:cNvSpPr>
            <a:spLocks noChangeArrowheads="1"/>
          </p:cNvSpPr>
          <p:nvPr/>
        </p:nvSpPr>
        <p:spPr bwMode="auto">
          <a:xfrm>
            <a:off x="407368" y="3617640"/>
            <a:ext cx="8712968" cy="32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reflection blurRad="6350" stA="50000" endA="275" endPos="40000" dist="101600" dir="5400000" sy="-100000" algn="bl" rotWithShape="0"/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 vert="horz" wrap="square" lIns="91440" tIns="45720" rIns="91440" bIns="45720" numCol="1" anchor="ctr" anchorCtr="0" compatLnSpc="1">
            <a:prstTxWarp prst="textCurveDown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Home is best</a:t>
            </a:r>
            <a:endParaRPr lang="en-US" sz="54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987450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7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174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09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1524001" y="620688"/>
          <a:ext cx="9143997" cy="5256584"/>
        </p:xfrm>
        <a:graphic>
          <a:graphicData uri="http://schemas.openxmlformats.org/drawingml/2006/table">
            <a:tbl>
              <a:tblPr/>
              <a:tblGrid>
                <a:gridCol w="1523840"/>
                <a:gridCol w="1523840"/>
                <a:gridCol w="1523840"/>
                <a:gridCol w="1523840"/>
                <a:gridCol w="1523840"/>
                <a:gridCol w="1524797"/>
              </a:tblGrid>
              <a:tr h="131414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32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>
                          <a:latin typeface="Times New Roman"/>
                          <a:ea typeface="Calibri"/>
                          <a:cs typeface="Times New Roman"/>
                        </a:rPr>
                        <a:t>Family</a:t>
                      </a:r>
                      <a:endParaRPr lang="ru-RU" sz="3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>
                          <a:latin typeface="Times New Roman"/>
                          <a:ea typeface="Calibri"/>
                          <a:cs typeface="Times New Roman"/>
                        </a:rPr>
                        <a:t>Friends</a:t>
                      </a:r>
                      <a:endParaRPr lang="ru-RU" sz="3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latin typeface="Times New Roman"/>
                          <a:ea typeface="Calibri"/>
                          <a:cs typeface="Times New Roman"/>
                        </a:rPr>
                        <a:t>Weather</a:t>
                      </a:r>
                      <a:endParaRPr lang="ru-RU" sz="3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 smtClean="0">
                          <a:latin typeface="Times New Roman"/>
                          <a:ea typeface="Calibri"/>
                          <a:cs typeface="Times New Roman"/>
                        </a:rPr>
                        <a:t>TV</a:t>
                      </a:r>
                      <a:endParaRPr lang="ru-RU" sz="3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latin typeface="Times New Roman"/>
                          <a:ea typeface="Calibri"/>
                          <a:cs typeface="Times New Roman"/>
                        </a:rPr>
                        <a:t>Food</a:t>
                      </a:r>
                      <a:endParaRPr lang="ru-RU" sz="3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1414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latin typeface="Times New Roman"/>
                          <a:ea typeface="Calibri"/>
                          <a:cs typeface="Times New Roman"/>
                        </a:rPr>
                        <a:t>Jelena</a:t>
                      </a:r>
                      <a:endParaRPr lang="ru-RU" sz="3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2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3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2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2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3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1414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latin typeface="Times New Roman"/>
                          <a:ea typeface="Calibri"/>
                          <a:cs typeface="Times New Roman"/>
                        </a:rPr>
                        <a:t>Daniel</a:t>
                      </a:r>
                      <a:endParaRPr lang="ru-RU" sz="3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2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2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3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3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2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1414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latin typeface="Times New Roman"/>
                          <a:ea typeface="Calibri"/>
                          <a:cs typeface="Times New Roman"/>
                        </a:rPr>
                        <a:t>Ebru</a:t>
                      </a:r>
                      <a:endParaRPr lang="ru-RU" sz="3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3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2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3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2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3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 flipH="1">
            <a:off x="5015879" y="2132856"/>
            <a:ext cx="688407" cy="9417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n-US" sz="480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X</a:t>
            </a:r>
            <a:endParaRPr lang="ru-RU" sz="4800" dirty="0">
              <a:solidFill>
                <a:srgbClr val="FF0000"/>
              </a:solidFill>
              <a:latin typeface="Calibri"/>
              <a:ea typeface="Calibri"/>
              <a:cs typeface="Times New Roman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9537799" y="2132856"/>
            <a:ext cx="628697" cy="9417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n-US" sz="480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X</a:t>
            </a:r>
            <a:endParaRPr lang="ru-RU" sz="4800" dirty="0">
              <a:solidFill>
                <a:srgbClr val="FF0000"/>
              </a:solidFill>
              <a:latin typeface="Calibri"/>
              <a:ea typeface="Calibri"/>
              <a:cs typeface="Times New Roman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491839" y="3478770"/>
            <a:ext cx="628697" cy="9417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n-US" sz="480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X</a:t>
            </a:r>
            <a:endParaRPr lang="ru-RU" sz="4800" dirty="0">
              <a:solidFill>
                <a:srgbClr val="FF0000"/>
              </a:solidFill>
              <a:latin typeface="Calibri"/>
              <a:ea typeface="Calibri"/>
              <a:cs typeface="Times New Roman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968207" y="3478770"/>
            <a:ext cx="823761" cy="9417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n-US" sz="480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X</a:t>
            </a:r>
            <a:endParaRPr lang="ru-RU" sz="4800" dirty="0">
              <a:solidFill>
                <a:srgbClr val="FF0000"/>
              </a:solidFill>
              <a:latin typeface="Calibri"/>
              <a:ea typeface="Calibri"/>
              <a:cs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581075" y="4806086"/>
            <a:ext cx="628697" cy="9417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n-US" sz="480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X</a:t>
            </a:r>
            <a:endParaRPr lang="ru-RU" sz="4800" dirty="0">
              <a:solidFill>
                <a:srgbClr val="FF0000"/>
              </a:solidFill>
              <a:latin typeface="Calibri"/>
              <a:ea typeface="Calibri"/>
              <a:cs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491839" y="4806086"/>
            <a:ext cx="628697" cy="9417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n-US" sz="480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X</a:t>
            </a:r>
            <a:endParaRPr lang="ru-RU" sz="4800" dirty="0">
              <a:solidFill>
                <a:srgbClr val="FF0000"/>
              </a:solidFill>
              <a:latin typeface="Calibri"/>
              <a:ea typeface="Calibri"/>
              <a:cs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9296252" y="4806086"/>
            <a:ext cx="1111793" cy="9417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n-US" sz="480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X</a:t>
            </a:r>
            <a:endParaRPr lang="ru-RU" sz="4800" dirty="0">
              <a:solidFill>
                <a:srgbClr val="FF0000"/>
              </a:solidFill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30968145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1847528" y="1052736"/>
          <a:ext cx="8532440" cy="4968552"/>
        </p:xfrm>
        <a:graphic>
          <a:graphicData uri="http://schemas.openxmlformats.org/drawingml/2006/table">
            <a:tbl>
              <a:tblPr/>
              <a:tblGrid>
                <a:gridCol w="4266220"/>
                <a:gridCol w="4266220"/>
              </a:tblGrid>
              <a:tr h="248427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5400" dirty="0">
                          <a:solidFill>
                            <a:srgbClr val="333333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She misses</a:t>
                      </a:r>
                      <a:endParaRPr lang="ru-RU" sz="5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5400" dirty="0">
                        <a:solidFill>
                          <a:srgbClr val="333333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8427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5400" dirty="0">
                          <a:solidFill>
                            <a:srgbClr val="333333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In Spain, she likes</a:t>
                      </a:r>
                      <a:endParaRPr lang="ru-RU" sz="5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5400" dirty="0">
                        <a:solidFill>
                          <a:srgbClr val="333333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6312024" y="1340769"/>
            <a:ext cx="43559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/>
              <a:t>Her friends,</a:t>
            </a:r>
            <a:endParaRPr lang="ru-RU" sz="36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6528048" y="1988841"/>
            <a:ext cx="198246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/>
              <a:t>television</a:t>
            </a:r>
            <a:endParaRPr lang="ru-RU" sz="36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6384033" y="3717033"/>
            <a:ext cx="254236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/>
              <a:t>The weather</a:t>
            </a:r>
            <a:endParaRPr lang="ru-RU" sz="3600" dirty="0"/>
          </a:p>
        </p:txBody>
      </p:sp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6384032" y="4509121"/>
            <a:ext cx="3635896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600" dirty="0">
                <a:latin typeface="Calibri" pitchFamily="34" charset="0"/>
                <a:ea typeface="Times New Roman" pitchFamily="18" charset="0"/>
                <a:cs typeface="Times New Roman" pitchFamily="18" charset="0"/>
              </a:rPr>
              <a:t>food – especially seafood</a:t>
            </a:r>
            <a:endParaRPr lang="en-US" sz="36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727549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102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23854" y="773417"/>
            <a:ext cx="7529945" cy="917273"/>
          </a:xfrm>
        </p:spPr>
        <p:txBody>
          <a:bodyPr>
            <a:normAutofit fontScale="90000"/>
          </a:bodyPr>
          <a:lstStyle/>
          <a:p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515396" y="4846181"/>
            <a:ext cx="7056784" cy="671392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sz="32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5)She watches Spain TV all the time </a:t>
            </a:r>
            <a:endParaRPr lang="ru-RU" sz="32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515396" y="773417"/>
            <a:ext cx="705678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1)She doesn’t have any friends in Spain </a:t>
            </a:r>
            <a:endParaRPr lang="ru-RU" sz="32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515396" y="1691600"/>
            <a:ext cx="547797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</a:rPr>
              <a:t>2)She lives near the beach now</a:t>
            </a:r>
            <a:endParaRPr lang="ru-RU" sz="3200" b="1" dirty="0">
              <a:ln w="12700">
                <a:solidFill>
                  <a:schemeClr val="accent5"/>
                </a:solidFill>
                <a:prstDash val="solid"/>
              </a:ln>
              <a:pattFill prst="ltDnDiag">
                <a:fgClr>
                  <a:schemeClr val="accent5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515396" y="2658650"/>
            <a:ext cx="678884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3)The weather was bad in Manchester </a:t>
            </a:r>
            <a:endParaRPr lang="ru-RU" sz="32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515396" y="3720124"/>
            <a:ext cx="483619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</a:rPr>
              <a:t>4)She doesn’t like seafood  </a:t>
            </a:r>
            <a:endParaRPr lang="ru-RU" sz="3200" b="1" dirty="0">
              <a:ln w="12700">
                <a:solidFill>
                  <a:schemeClr val="accent5"/>
                </a:solidFill>
                <a:prstDash val="solid"/>
              </a:ln>
              <a:pattFill prst="ltDnDiag">
                <a:fgClr>
                  <a:schemeClr val="accent5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673174" y="3244335"/>
            <a:ext cx="37061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</a:rPr>
              <a:t>  </a:t>
            </a:r>
            <a:endParaRPr lang="ru-RU" sz="3200" dirty="0">
              <a:solidFill>
                <a:prstClr val="black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8447113" y="650305"/>
            <a:ext cx="46679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>
                <a:ln w="22225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</a:rPr>
              <a:t>F</a:t>
            </a:r>
            <a:endParaRPr lang="ru-RU" sz="4800" b="1" dirty="0">
              <a:ln w="22225">
                <a:solidFill>
                  <a:srgbClr val="C00000"/>
                </a:solidFill>
                <a:prstDash val="solid"/>
              </a:ln>
              <a:solidFill>
                <a:srgbClr val="FF000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7926574" y="4770182"/>
            <a:ext cx="50526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spc="300" dirty="0">
                <a:ln w="11430" cmpd="sng">
                  <a:solidFill>
                    <a:srgbClr val="C0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rgbClr val="5B9BD5">
                      <a:satMod val="220000"/>
                      <a:alpha val="35000"/>
                    </a:srgbClr>
                  </a:glow>
                </a:effectLst>
              </a:rPr>
              <a:t>F</a:t>
            </a:r>
            <a:endParaRPr lang="ru-RU" sz="4800" b="1" spc="300" dirty="0">
              <a:ln w="11430" cmpd="sng">
                <a:solidFill>
                  <a:srgbClr val="C00000"/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glow rad="45500">
                  <a:srgbClr val="5B9BD5">
                    <a:satMod val="220000"/>
                    <a:alpha val="35000"/>
                  </a:srgbClr>
                </a:glow>
              </a:effectLst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491972" y="3591305"/>
            <a:ext cx="61087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b="1" spc="300" dirty="0">
                <a:ln w="11430" cmpd="sng">
                  <a:solidFill>
                    <a:srgbClr val="C0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rgbClr val="5B9BD5">
                      <a:satMod val="220000"/>
                      <a:alpha val="35000"/>
                    </a:srgbClr>
                  </a:glow>
                </a:effectLst>
              </a:rPr>
              <a:t>F</a:t>
            </a:r>
            <a:endParaRPr lang="ru-RU" sz="4800" b="1" spc="300" dirty="0">
              <a:ln w="11430" cmpd="sng">
                <a:solidFill>
                  <a:srgbClr val="C00000"/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glow rad="45500">
                  <a:srgbClr val="5B9BD5">
                    <a:satMod val="220000"/>
                    <a:alpha val="35000"/>
                  </a:srgbClr>
                </a:glow>
              </a:effectLst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7102849" y="1573051"/>
            <a:ext cx="59984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b="1" spc="300" dirty="0">
                <a:ln w="11430" cmpd="sng">
                  <a:solidFill>
                    <a:schemeClr val="accent6">
                      <a:lumMod val="50000"/>
                    </a:schemeClr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glow rad="45500">
                    <a:srgbClr val="5B9BD5">
                      <a:satMod val="220000"/>
                      <a:alpha val="35000"/>
                    </a:srgbClr>
                  </a:glow>
                </a:effectLst>
              </a:rPr>
              <a:t>T</a:t>
            </a:r>
            <a:endParaRPr lang="ru-RU" sz="4800" b="1" spc="300" dirty="0">
              <a:ln w="11430" cmpd="sng">
                <a:solidFill>
                  <a:schemeClr val="accent6">
                    <a:lumMod val="50000"/>
                  </a:schemeClr>
                </a:solidFill>
                <a:prstDash val="solid"/>
                <a:miter lim="800000"/>
              </a:ln>
              <a:solidFill>
                <a:srgbClr val="00B050"/>
              </a:solidFill>
              <a:effectLst>
                <a:glow rad="45500">
                  <a:srgbClr val="5B9BD5">
                    <a:satMod val="220000"/>
                    <a:alpha val="35000"/>
                  </a:srgbClr>
                </a:glow>
              </a:effectLst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8285796" y="2533256"/>
            <a:ext cx="52770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spc="300" dirty="0">
                <a:ln w="11430" cmpd="sng">
                  <a:solidFill>
                    <a:schemeClr val="accent6">
                      <a:lumMod val="50000"/>
                    </a:schemeClr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glow rad="45500">
                    <a:srgbClr val="5B9BD5">
                      <a:satMod val="220000"/>
                      <a:alpha val="35000"/>
                    </a:srgbClr>
                  </a:glow>
                </a:effectLst>
              </a:rPr>
              <a:t>T</a:t>
            </a:r>
            <a:endParaRPr lang="ru-RU" sz="4800" b="1" spc="300" dirty="0">
              <a:ln w="11430" cmpd="sng">
                <a:solidFill>
                  <a:schemeClr val="accent6">
                    <a:lumMod val="50000"/>
                  </a:schemeClr>
                </a:solidFill>
                <a:prstDash val="solid"/>
                <a:miter lim="800000"/>
              </a:ln>
              <a:solidFill>
                <a:srgbClr val="00B050"/>
              </a:solidFill>
              <a:effectLst>
                <a:glow rad="45500">
                  <a:srgbClr val="5B9BD5">
                    <a:satMod val="220000"/>
                    <a:alpha val="35000"/>
                  </a:srgb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1267786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7" dur="8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8" dur="8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8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5000" r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79719" y="1775844"/>
            <a:ext cx="6655372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lgerian" panose="04020705040A02060702" pitchFamily="82" charset="0"/>
              </a:rPr>
              <a:t>To discover new places</a:t>
            </a:r>
            <a:endParaRPr lang="ru-RU" sz="72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694581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602181" y="2745662"/>
            <a:ext cx="5002447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lgerian" panose="04020705040A02060702" pitchFamily="82" charset="0"/>
              </a:rPr>
              <a:t>To learn a language</a:t>
            </a:r>
            <a:endParaRPr lang="ru-RU" sz="6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270257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06582" y="4366644"/>
            <a:ext cx="8243455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lgerian" panose="04020705040A02060702" pitchFamily="82" charset="0"/>
              </a:rPr>
              <a:t>To know the history, culture</a:t>
            </a:r>
            <a:endParaRPr lang="ru-RU" sz="6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861211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67737" y="4713008"/>
            <a:ext cx="11290270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lgerian" panose="04020705040A02060702" pitchFamily="82" charset="0"/>
              </a:rPr>
              <a:t>To know customs traditions</a:t>
            </a:r>
            <a:endParaRPr lang="ru-RU" sz="6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097182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24028" y="4588317"/>
            <a:ext cx="7874271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lgerian" panose="04020705040A02060702" pitchFamily="82" charset="0"/>
              </a:rPr>
              <a:t>To visit new places</a:t>
            </a:r>
            <a:endParaRPr lang="ru-RU" sz="6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795290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099415" y="639771"/>
            <a:ext cx="6625533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lgerian" panose="04020705040A02060702" pitchFamily="82" charset="0"/>
              </a:rPr>
              <a:t>To make friends</a:t>
            </a:r>
            <a:endParaRPr lang="ru-RU" sz="6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73074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theme/theme1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Легкий дым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648</TotalTime>
  <Words>343</Words>
  <Application>Microsoft Office PowerPoint</Application>
  <PresentationFormat>Широкоэкранный</PresentationFormat>
  <Paragraphs>132</Paragraphs>
  <Slides>34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34</vt:i4>
      </vt:variant>
    </vt:vector>
  </HeadingPairs>
  <TitlesOfParts>
    <vt:vector size="44" baseType="lpstr">
      <vt:lpstr>Algerian</vt:lpstr>
      <vt:lpstr>Arial</vt:lpstr>
      <vt:lpstr>Calibri</vt:lpstr>
      <vt:lpstr>Calibri Light</vt:lpstr>
      <vt:lpstr>Century Gothic</vt:lpstr>
      <vt:lpstr>Comic Sans MS</vt:lpstr>
      <vt:lpstr>Times New Roman</vt:lpstr>
      <vt:lpstr>Wingdings 3</vt:lpstr>
      <vt:lpstr>1_Тема Office</vt:lpstr>
      <vt:lpstr>Легкий дым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</vt:lpstr>
    </vt:vector>
  </TitlesOfParts>
  <Company>Reanimator Extreme Edition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Саша Коок</dc:creator>
  <cp:lastModifiedBy>Саша Коок</cp:lastModifiedBy>
  <cp:revision>27</cp:revision>
  <dcterms:created xsi:type="dcterms:W3CDTF">2015-02-10T15:10:19Z</dcterms:created>
  <dcterms:modified xsi:type="dcterms:W3CDTF">2015-02-12T07:43:55Z</dcterms:modified>
</cp:coreProperties>
</file>