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4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997110" y="381000"/>
            <a:ext cx="7080090" cy="175432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Нафта і нафтопродукти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7288" y="0"/>
            <a:ext cx="10363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467600" cy="114300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СКЛАД НАФТИ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На́фта — горюча корисна копалина, складна суміш вуглеводнів різних класів з невеликою кількістю органічних кисневих, сірчистих і азотних сполук, що являє собою густу маслянисту рідину, від темно-бурого до чорного кольору. Нафта має характерний запах, легша за воду, у воді нерозчинна.</a:t>
            </a:r>
            <a:endParaRPr lang="ru-RU" b="1" dirty="0" smtClean="0">
              <a:solidFill>
                <a:srgbClr val="00B0F0"/>
              </a:solidFill>
            </a:endParaRPr>
          </a:p>
          <a:p>
            <a:r>
              <a:rPr lang="uk-UA" b="1" dirty="0" smtClean="0">
                <a:solidFill>
                  <a:srgbClr val="00B0F0"/>
                </a:solidFill>
              </a:rPr>
              <a:t>Елементарний склад, %: вуглець 80-88, водень 11-14.5, сірка 0.01-5, кисень 0.05-0.7, азот 0.01-0.6.</a:t>
            </a:r>
            <a:endParaRPr lang="ru-RU" b="1" dirty="0" smtClean="0">
              <a:solidFill>
                <a:srgbClr val="00B0F0"/>
              </a:solidFill>
            </a:endParaRPr>
          </a:p>
          <a:p>
            <a:r>
              <a:rPr lang="uk-UA" b="1" dirty="0" smtClean="0">
                <a:solidFill>
                  <a:srgbClr val="00B0F0"/>
                </a:solidFill>
              </a:rPr>
              <a:t>Густина — 760—990 кг/м3</a:t>
            </a:r>
            <a:endParaRPr lang="ru-RU" b="1" dirty="0" smtClean="0">
              <a:solidFill>
                <a:srgbClr val="00B0F0"/>
              </a:solidFill>
            </a:endParaRPr>
          </a:p>
          <a:p>
            <a:r>
              <a:rPr lang="uk-UA" b="1" dirty="0" smtClean="0">
                <a:solidFill>
                  <a:srgbClr val="00B0F0"/>
                </a:solidFill>
              </a:rPr>
              <a:t>Теплота згоряння — 43.7-46.2 МДж/кг.</a:t>
            </a:r>
          </a:p>
          <a:p>
            <a:r>
              <a:rPr lang="uk-UA" b="1" dirty="0" smtClean="0">
                <a:solidFill>
                  <a:srgbClr val="00B0F0"/>
                </a:solidFill>
              </a:rPr>
              <a:t>Склад нафти з різних родовищ неоднаковий, але до кожної з них входять три види вуглеводнів алкани(переважно нормальної будови), циклоалкани та арени.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2199" y="609601"/>
            <a:ext cx="44202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1555" y="381000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214290"/>
            <a:ext cx="6210320" cy="92869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ПОХОДЖЕННЯ НАФТИ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467600" cy="5357850"/>
          </a:xfrm>
        </p:spPr>
        <p:txBody>
          <a:bodyPr>
            <a:noAutofit/>
          </a:bodyPr>
          <a:lstStyle/>
          <a:p>
            <a:r>
              <a:rPr lang="uk-UA" sz="1600" b="1" dirty="0" smtClean="0">
                <a:solidFill>
                  <a:srgbClr val="FFFF00"/>
                </a:solidFill>
              </a:rPr>
              <a:t>Проблема походження нафти і формування її родовищ має велике практичне значення, тому що її вирішення дозволить обґрунтовано підходити до пошуку і розвідки нафтових родовищ і оцінювання їх запасів, однак і зараз серед геологів і хіміків є прихильники як гіпотез неорганічного, так і гіпотез органічного походження нафти.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r>
              <a:rPr lang="uk-UA" sz="1600" b="1" dirty="0" smtClean="0">
                <a:solidFill>
                  <a:srgbClr val="FFFF00"/>
                </a:solidFill>
              </a:rPr>
              <a:t>Походження нафти і газу — одне з найскладніших і дискусійних питань в геології. Ця проблема виникла ще у XVI ст. і продовжує залишаться дискусійною дотепер.</a:t>
            </a:r>
          </a:p>
          <a:p>
            <a:r>
              <a:rPr lang="uk-UA" sz="1600" b="1" dirty="0" smtClean="0">
                <a:solidFill>
                  <a:srgbClr val="FFFF00"/>
                </a:solidFill>
              </a:rPr>
              <a:t>За теорією органічного походження нафта утворилася з рештків рослинних та тваринних організмів. У 1888 році вчені Г, Гефер та К. Енглер з риб</a:t>
            </a:r>
            <a:r>
              <a:rPr lang="en-US" sz="1600" b="1" dirty="0" smtClean="0">
                <a:solidFill>
                  <a:srgbClr val="FFFF00"/>
                </a:solidFill>
              </a:rPr>
              <a:t>’</a:t>
            </a:r>
            <a:r>
              <a:rPr lang="uk-UA" sz="1600" b="1" dirty="0" smtClean="0">
                <a:solidFill>
                  <a:srgbClr val="FFFF00"/>
                </a:solidFill>
              </a:rPr>
              <a:t>ячого жиру отримали і насичені вуглеводні, і парафін, і мастильні матеріали, до складу яких входили алкени, нафтени, арени. Пізніше, в 1919 році академіку М. Д. Зелінському вдалося з мулу рослинного походження отримати бензин, гас, мастила, а також метан. Так дослідним шляхом була підтверджена теорія органічного походження нафти.</a:t>
            </a:r>
          </a:p>
          <a:p>
            <a:r>
              <a:rPr lang="uk-UA" sz="1600" b="1" dirty="0" smtClean="0">
                <a:solidFill>
                  <a:srgbClr val="FFFF00"/>
                </a:solidFill>
              </a:rPr>
              <a:t>Але ще у 1866 році французький хімік М. Бертло висловив припущення про те, що нафта утворилася в надрах Землі з мінеральних речовин. В результаті проведених ним експериментів з неорганічних речовин було синтезовано вуглеводні, що також могло доводити аргументацію прихильників теорії  мінерального походження нафти.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endParaRPr lang="ru-RU" sz="16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59" y="-31541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КРАЇНИ- ПРОДУЦЕНТИ НАФТИ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Родовища нафти виявлені на всіх континентах, крім Антарктиди, і на значних площах акваторій. У світі відомо понад 30 тис. родовищ нафти, з них 15-20 % газонафтові. Близько 85 % світового видобутку нафти дають 5 % родовищ. Найбільші запаси нафти в Саудівській Аравії, Кувейті, Ірані, Іраку.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uk-UA" b="1" dirty="0" smtClean="0">
                <a:solidFill>
                  <a:srgbClr val="C00000"/>
                </a:solidFill>
              </a:rPr>
              <a:t>Розвідані запаси нафти у світі на 2004 р. становили 210 </a:t>
            </a:r>
            <a:r>
              <a:rPr lang="uk-UA" b="1" dirty="0" err="1" smtClean="0">
                <a:solidFill>
                  <a:srgbClr val="C00000"/>
                </a:solidFill>
              </a:rPr>
              <a:t>млрд</a:t>
            </a:r>
            <a:r>
              <a:rPr lang="uk-UA" b="1" dirty="0" smtClean="0">
                <a:solidFill>
                  <a:srgbClr val="C00000"/>
                </a:solidFill>
              </a:rPr>
              <a:t> т (1200 мільярдів барелів), нерозвідані — оцінюються в 52-260 </a:t>
            </a:r>
            <a:r>
              <a:rPr lang="uk-UA" b="1" dirty="0" err="1" smtClean="0">
                <a:solidFill>
                  <a:srgbClr val="C00000"/>
                </a:solidFill>
              </a:rPr>
              <a:t>млрд</a:t>
            </a:r>
            <a:r>
              <a:rPr lang="uk-UA" b="1" dirty="0" smtClean="0">
                <a:solidFill>
                  <a:srgbClr val="C00000"/>
                </a:solidFill>
              </a:rPr>
              <a:t> т (300—1500 </a:t>
            </a:r>
            <a:r>
              <a:rPr lang="uk-UA" b="1" dirty="0" err="1" smtClean="0">
                <a:solidFill>
                  <a:srgbClr val="C00000"/>
                </a:solidFill>
              </a:rPr>
              <a:t>млрд</a:t>
            </a:r>
            <a:r>
              <a:rPr lang="uk-UA" b="1" dirty="0" smtClean="0">
                <a:solidFill>
                  <a:srgbClr val="C00000"/>
                </a:solidFill>
              </a:rPr>
              <a:t> барелів). Світові розвідані запаси нафти оцінювалися до початку 1973 р. в 100 </a:t>
            </a:r>
            <a:r>
              <a:rPr lang="uk-UA" b="1" dirty="0" err="1" smtClean="0">
                <a:solidFill>
                  <a:srgbClr val="C00000"/>
                </a:solidFill>
              </a:rPr>
              <a:t>млрд</a:t>
            </a:r>
            <a:r>
              <a:rPr lang="uk-UA" b="1" dirty="0" smtClean="0">
                <a:solidFill>
                  <a:srgbClr val="C00000"/>
                </a:solidFill>
              </a:rPr>
              <a:t> т (570 </a:t>
            </a:r>
            <a:r>
              <a:rPr lang="uk-UA" b="1" dirty="0" err="1" smtClean="0">
                <a:solidFill>
                  <a:srgbClr val="C00000"/>
                </a:solidFill>
              </a:rPr>
              <a:t>млрд</a:t>
            </a:r>
            <a:r>
              <a:rPr lang="uk-UA" b="1" dirty="0" smtClean="0">
                <a:solidFill>
                  <a:srgbClr val="C00000"/>
                </a:solidFill>
              </a:rPr>
              <a:t> барелів), у 1998 р. — 137,5 </a:t>
            </a:r>
            <a:r>
              <a:rPr lang="uk-UA" b="1" dirty="0" err="1" smtClean="0">
                <a:solidFill>
                  <a:srgbClr val="C00000"/>
                </a:solidFill>
              </a:rPr>
              <a:t>млрд</a:t>
            </a:r>
            <a:r>
              <a:rPr lang="uk-UA" b="1" dirty="0" smtClean="0">
                <a:solidFill>
                  <a:srgbClr val="C00000"/>
                </a:solidFill>
              </a:rPr>
              <a:t> т. Таким чином, в минулому розвідані запаси зростали. Сьогодні вони скорочуються.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 За нинішніх темпів споживання розвіданої нафти вистачить приблизно на 40 років, нерозвіданої — ще на 10 — 50 років. За останні 35 років споживання нафти зросло з 20 до 30 </a:t>
            </a:r>
            <a:r>
              <a:rPr lang="uk-UA" b="1" dirty="0" err="1" smtClean="0">
                <a:solidFill>
                  <a:srgbClr val="C00000"/>
                </a:solidFill>
              </a:rPr>
              <a:t>млрд</a:t>
            </a:r>
            <a:r>
              <a:rPr lang="uk-UA" b="1" dirty="0" smtClean="0">
                <a:solidFill>
                  <a:srgbClr val="C00000"/>
                </a:solidFill>
              </a:rPr>
              <a:t> барелів на рік.</a:t>
            </a:r>
          </a:p>
          <a:p>
            <a:r>
              <a:rPr lang="uk-UA" b="1" dirty="0" smtClean="0">
                <a:solidFill>
                  <a:srgbClr val="C00000"/>
                </a:solidFill>
              </a:rPr>
              <a:t>Барель – одиниця вимірювання об</a:t>
            </a:r>
            <a:r>
              <a:rPr lang="en-US" b="1" dirty="0" smtClean="0">
                <a:solidFill>
                  <a:srgbClr val="C00000"/>
                </a:solidFill>
              </a:rPr>
              <a:t>’</a:t>
            </a:r>
            <a:r>
              <a:rPr lang="uk-UA" b="1" dirty="0" err="1" smtClean="0">
                <a:solidFill>
                  <a:srgbClr val="C00000"/>
                </a:solidFill>
              </a:rPr>
              <a:t>єму</a:t>
            </a:r>
            <a:r>
              <a:rPr lang="uk-UA" b="1" dirty="0" smtClean="0">
                <a:solidFill>
                  <a:srgbClr val="C00000"/>
                </a:solidFill>
              </a:rPr>
              <a:t>, дорівнює 158, 988 л.</a:t>
            </a:r>
            <a:endParaRPr lang="ru-RU" b="1" dirty="0" smtClean="0">
              <a:solidFill>
                <a:srgbClr val="C0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01 0.04533  0.011 0.08667  0.028 0.11333  C 0.028 0.11467  0.055 0.15067  0.055 0.14933  C 0.07 0.16933  0.079 0.19733  0.079 0.22667  C 0.079 0.28533  0.044 0.332  0 0.33333  C -0.044 0.332  -0.079 0.28533  -0.079 0.22667  C -0.079 0.19733  -0.07 0.16933  -0.055 0.14933  C -0.055 0.15067  -0.028 0.11467  -0.028 0.11333  C -0.011 0.08667  -0.001 0.04533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1722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НАФТА В УКРАЇНІ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7467600" cy="4525963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На території України поклади нафти є у Передкарпатті, у Дніпровсько-Донецькій областях та на шельфі Чорного і Азовського морів  (за деякими даними тут найбільші — 3 трильйони умовних одиниць газу й нафти, доля нафти — 25-30 %).</a:t>
            </a:r>
            <a:endParaRPr lang="ru-RU" dirty="0" smtClean="0"/>
          </a:p>
          <a:p>
            <a:r>
              <a:rPr lang="uk-UA" dirty="0" smtClean="0"/>
              <a:t> Станом на кінець ХХ ст. початкові потенційні ресурси нафти України оцінювалися в 1,33 </a:t>
            </a:r>
            <a:r>
              <a:rPr lang="uk-UA" dirty="0" err="1" smtClean="0"/>
              <a:t>млрд</a:t>
            </a:r>
            <a:r>
              <a:rPr lang="uk-UA" dirty="0" smtClean="0"/>
              <a:t> т, а газового конденсату — 376,2 </a:t>
            </a:r>
            <a:r>
              <a:rPr lang="uk-UA" dirty="0" err="1" smtClean="0"/>
              <a:t>млн</a:t>
            </a:r>
            <a:r>
              <a:rPr lang="uk-UA" dirty="0" smtClean="0"/>
              <a:t> т. Державним балансом враховано понад 130 родовищ нафти і понад 151 газового конденсату. </a:t>
            </a:r>
            <a:r>
              <a:rPr lang="uk-UA" dirty="0" err="1" smtClean="0"/>
              <a:t>Розвіданість</a:t>
            </a:r>
            <a:r>
              <a:rPr lang="uk-UA" dirty="0" smtClean="0"/>
              <a:t> початкових потенційних ресурсів нафти складає 33,0 %, газового конденсату — 37,0 %, а ступінь виробленості відповідно 21,6 % та 15,9 %.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90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ПАНОРАМА  м. БОРИСЛАВА. НАФТОВІ ВЕЖІ. ПОЧТОВА ЛИСТІВКА  1920-ті РОКИ.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14400"/>
            <a:ext cx="9144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096" y="476672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67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ПЕРЕГОНКА НАФТИ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uk-UA" sz="3300" b="1" dirty="0" smtClean="0">
                <a:solidFill>
                  <a:srgbClr val="FF0000"/>
                </a:solidFill>
              </a:rPr>
              <a:t>Перегонка нафти – це фізичний процес, який заснований на різниці температур кипіння речовин, що входять до її складу.</a:t>
            </a:r>
          </a:p>
          <a:p>
            <a:r>
              <a:rPr lang="uk-UA" sz="3300" b="1" dirty="0" smtClean="0">
                <a:solidFill>
                  <a:srgbClr val="FF0000"/>
                </a:solidFill>
              </a:rPr>
              <a:t> У промислових умовах перегонка нафти здійснюється одноразовим випарюванням з подальшою ректифікацією, при якій відбирають різні фракції :бензинову (до 180 °С), гасову (120-315 °С), дизельну чи </a:t>
            </a:r>
            <a:r>
              <a:rPr lang="uk-UA" sz="3300" b="1" dirty="0" err="1" smtClean="0">
                <a:solidFill>
                  <a:srgbClr val="FF0000"/>
                </a:solidFill>
              </a:rPr>
              <a:t>гасогазойлеву</a:t>
            </a:r>
            <a:r>
              <a:rPr lang="uk-UA" sz="3300" b="1" dirty="0" smtClean="0">
                <a:solidFill>
                  <a:srgbClr val="FF0000"/>
                </a:solidFill>
              </a:rPr>
              <a:t> (180-350 °С) і різні проміжні </a:t>
            </a:r>
            <a:r>
              <a:rPr lang="uk-UA" sz="3300" b="1" dirty="0" err="1" smtClean="0">
                <a:solidFill>
                  <a:srgbClr val="FF0000"/>
                </a:solidFill>
              </a:rPr>
              <a:t>відгони</a:t>
            </a:r>
            <a:r>
              <a:rPr lang="uk-UA" sz="3300" b="1" dirty="0" smtClean="0">
                <a:solidFill>
                  <a:srgbClr val="FF0000"/>
                </a:solidFill>
              </a:rPr>
              <a:t>. До світлих  нафтопродуктів прямого перегону відносять бензин (автомобільний і авіаційний), розчинник у лакофарбовому виробництві, що заміняє скипидар («</a:t>
            </a:r>
            <a:r>
              <a:rPr lang="uk-UA" sz="3300" b="1" dirty="0" err="1" smtClean="0">
                <a:solidFill>
                  <a:srgbClr val="FF0000"/>
                </a:solidFill>
              </a:rPr>
              <a:t>уайт-спірит</a:t>
            </a:r>
            <a:r>
              <a:rPr lang="uk-UA" sz="3300" b="1" dirty="0" smtClean="0">
                <a:solidFill>
                  <a:srgbClr val="FF0000"/>
                </a:solidFill>
              </a:rPr>
              <a:t>»), розчинник для гумової промисловості, екстракційний, петролейний ефір, лігроїн (приладовий), гас (освітлювальний, для технічних цілей). </a:t>
            </a:r>
          </a:p>
          <a:p>
            <a:r>
              <a:rPr lang="uk-UA" sz="3300" b="1" dirty="0" smtClean="0">
                <a:solidFill>
                  <a:srgbClr val="FF0000"/>
                </a:solidFill>
              </a:rPr>
              <a:t>Мазут переробляється перегоном під вакуумом для одержання масляних фракцій. Залишок після перегону мазуту (вище 500°С) називається гудроном, чи </a:t>
            </a:r>
            <a:r>
              <a:rPr lang="uk-UA" sz="3300" b="1" dirty="0" err="1" smtClean="0">
                <a:solidFill>
                  <a:srgbClr val="FF0000"/>
                </a:solidFill>
              </a:rPr>
              <a:t>напівгудроном</a:t>
            </a:r>
            <a:r>
              <a:rPr lang="uk-UA" sz="3300" b="1" dirty="0" smtClean="0">
                <a:solidFill>
                  <a:srgbClr val="FF0000"/>
                </a:solidFill>
              </a:rPr>
              <a:t> у залежності від в'язкості. Використовуються вони для приготування високов'язких мастил, будівельних і дорожніх нафтових </a:t>
            </a:r>
            <a:r>
              <a:rPr lang="uk-UA" sz="3300" b="1" dirty="0" smtClean="0">
                <a:solidFill>
                  <a:srgbClr val="FF0000"/>
                </a:solidFill>
              </a:rPr>
              <a:t>бітумів</a:t>
            </a:r>
            <a:r>
              <a:rPr lang="en-US" sz="3300" b="1" dirty="0">
                <a:solidFill>
                  <a:srgbClr val="FF0000"/>
                </a:solidFill>
              </a:rPr>
              <a:t>.</a:t>
            </a:r>
            <a:endParaRPr lang="ru-RU" sz="3300" b="1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УСТАНОВКА ДЛЯ БЕЗПЕРЕРВНОЇ ПЕРЕГОНКИ НАФТИ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8600" y="1600201"/>
            <a:ext cx="4724400" cy="4267200"/>
          </a:xfrm>
        </p:spPr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1 – ТРУБЧАСТА </a:t>
            </a:r>
          </a:p>
          <a:p>
            <a:pPr>
              <a:buNone/>
            </a:pPr>
            <a:r>
              <a:rPr lang="uk-UA" dirty="0" smtClean="0">
                <a:solidFill>
                  <a:srgbClr val="FF0000"/>
                </a:solidFill>
              </a:rPr>
              <a:t>          ПІЧ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2 – РЕКТИФІКАЦІЙНА                             КОЛОНА</a:t>
            </a:r>
          </a:p>
          <a:p>
            <a:r>
              <a:rPr lang="uk-UA" dirty="0" smtClean="0">
                <a:solidFill>
                  <a:srgbClr val="FF0000"/>
                </a:solidFill>
              </a:rPr>
              <a:t>3 - ХОЛОДИЛЬНИК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3733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Застосування нафтопродуктів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1285860"/>
            <a:ext cx="9144000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Нафта і нафтопродуктиt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</TotalTime>
  <Words>793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Нафта і нафтопродуктиt</vt:lpstr>
      <vt:lpstr>Презентация PowerPoint</vt:lpstr>
      <vt:lpstr>СКЛАД НАФТИ</vt:lpstr>
      <vt:lpstr>ПОХОДЖЕННЯ НАФТИ</vt:lpstr>
      <vt:lpstr>КРАЇНИ- ПРОДУЦЕНТИ НАФТИ</vt:lpstr>
      <vt:lpstr>НАФТА В УКРАЇНІ</vt:lpstr>
      <vt:lpstr>ПАНОРАМА  м. БОРИСЛАВА. НАФТОВІ ВЕЖІ. ПОЧТОВА ЛИСТІВКА  1920-ті РОКИ.</vt:lpstr>
      <vt:lpstr>ПЕРЕГОНКА НАФТИ</vt:lpstr>
      <vt:lpstr>УСТАНОВКА ДЛЯ БЕЗПЕРЕРВНОЇ ПЕРЕГОНКИ НАФТИ</vt:lpstr>
      <vt:lpstr>Застосування нафтопродуктів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Машуля</dc:creator>
  <cp:lastModifiedBy>Машуля</cp:lastModifiedBy>
  <cp:revision>2</cp:revision>
  <dcterms:modified xsi:type="dcterms:W3CDTF">2013-12-04T16:22:26Z</dcterms:modified>
</cp:coreProperties>
</file>