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5" r:id="rId13"/>
    <p:sldId id="257" r:id="rId14"/>
    <p:sldId id="260" r:id="rId15"/>
    <p:sldId id="261" r:id="rId16"/>
    <p:sldId id="264" r:id="rId17"/>
    <p:sldId id="262" r:id="rId18"/>
    <p:sldId id="263" r:id="rId19"/>
    <p:sldId id="26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66" d="100"/>
          <a:sy n="66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393191"/>
          </a:xfrm>
        </p:spPr>
        <p:txBody>
          <a:bodyPr/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Порцеляна і фаянс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58740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Різницю між елітною та хорошою порцеляною помітно неозброєним оком. Елітна порцеляна надзвичайно біла і прозора настільки, що малюнок має просвічуватися на світлі. Також, справжня порцеляна навдивовижу міцна. Для перевірки якості порцеляни радять упіймати блискучою білою поверхнею (наприклад, серединою тарілки) сонячний зайчик, а потім уважно оглянути освітлену промінцем ділянку. Там, як у краплі води на світлі, відіб'ються всі сторонні тіла́. Таким чином, якісна порцелянова маса має бути абсолютно чистою, без найменших дефектів і вкраплень.</a:t>
            </a:r>
          </a:p>
          <a:p>
            <a:r>
              <a:rPr lang="vi-VN" dirty="0"/>
              <a:t>Дорога порцеляна — це порцеляна з абсолютно гладенькою блискучою поверхнею. У родоначальників порцелянового промислу китайців найціннішим вважався посуд ручної роботи з відбитками пальців автора. В Європі ж вироби навіть із мікронними відхиленнями визнають браком. На цінність сервізу вказує також якість декору, дорогі види оздоби (матове золото, рельєфи з золотом тощо) та, зрозуміло, марка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16428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087" y="5902431"/>
            <a:ext cx="537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Напівпрозорість</a:t>
            </a:r>
            <a:r>
              <a:rPr lang="ru-RU" sz="2400" dirty="0"/>
              <a:t> </a:t>
            </a:r>
            <a:r>
              <a:rPr lang="ru-RU" sz="2400" dirty="0" err="1"/>
              <a:t>справжньої</a:t>
            </a:r>
            <a:r>
              <a:rPr lang="ru-RU" sz="2400" dirty="0"/>
              <a:t> </a:t>
            </a:r>
            <a:r>
              <a:rPr lang="ru-RU" sz="2400" dirty="0" err="1"/>
              <a:t>порцеляни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86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en-US" dirty="0"/>
              <a:t>XIII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ювеліри</a:t>
            </a:r>
            <a:r>
              <a:rPr lang="ru-RU" dirty="0"/>
              <a:t> вставляли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в оправу і </a:t>
            </a:r>
            <a:r>
              <a:rPr lang="ru-RU" dirty="0" err="1"/>
              <a:t>нарівні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коштовними</a:t>
            </a:r>
            <a:r>
              <a:rPr lang="ru-RU" dirty="0"/>
              <a:t> предметами </a:t>
            </a:r>
            <a:r>
              <a:rPr lang="ru-RU" dirty="0" err="1"/>
              <a:t>зберігали</a:t>
            </a:r>
            <a:r>
              <a:rPr lang="ru-RU" dirty="0"/>
              <a:t> в </a:t>
            </a:r>
            <a:r>
              <a:rPr lang="ru-RU" dirty="0" err="1"/>
              <a:t>церковних</a:t>
            </a:r>
            <a:r>
              <a:rPr lang="ru-RU" dirty="0"/>
              <a:t>, </a:t>
            </a:r>
            <a:r>
              <a:rPr lang="ru-RU" dirty="0" err="1"/>
              <a:t>монастирських</a:t>
            </a:r>
            <a:r>
              <a:rPr lang="ru-RU" dirty="0"/>
              <a:t> і </a:t>
            </a:r>
            <a:r>
              <a:rPr lang="ru-RU" dirty="0" err="1"/>
              <a:t>дворянських</a:t>
            </a:r>
            <a:r>
              <a:rPr lang="ru-RU" dirty="0"/>
              <a:t> </a:t>
            </a:r>
            <a:r>
              <a:rPr lang="ru-RU" dirty="0" err="1"/>
              <a:t>скарбницях</a:t>
            </a:r>
            <a:r>
              <a:rPr lang="ru-RU" dirty="0"/>
              <a:t>. </a:t>
            </a:r>
            <a:r>
              <a:rPr lang="ru-RU" dirty="0" err="1"/>
              <a:t>Цінуються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твердого фарфору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дворів</a:t>
            </a:r>
            <a:r>
              <a:rPr lang="ru-RU" dirty="0"/>
              <a:t> </a:t>
            </a:r>
            <a:r>
              <a:rPr lang="ru-RU" dirty="0" err="1"/>
              <a:t>шейхів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за законами мусульманства та </a:t>
            </a:r>
            <a:r>
              <a:rPr lang="ru-RU" dirty="0" err="1"/>
              <a:t>іудаїзму</a:t>
            </a:r>
            <a:r>
              <a:rPr lang="ru-RU" dirty="0"/>
              <a:t> посуд з </a:t>
            </a:r>
            <a:r>
              <a:rPr lang="ru-RU" dirty="0" err="1"/>
              <a:t>кісткового</a:t>
            </a:r>
            <a:r>
              <a:rPr lang="ru-RU" dirty="0"/>
              <a:t> фарфору (</a:t>
            </a:r>
            <a:r>
              <a:rPr lang="ru-RU" dirty="0" err="1"/>
              <a:t>тобто</a:t>
            </a:r>
            <a:r>
              <a:rPr lang="ru-RU" dirty="0"/>
              <a:t> з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)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Утилітарне</a:t>
            </a:r>
            <a:r>
              <a:rPr lang="ru-RU" dirty="0"/>
              <a:t> </a:t>
            </a:r>
            <a:r>
              <a:rPr lang="ru-RU" dirty="0" err="1" smtClean="0"/>
              <a:t>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20888"/>
            <a:ext cx="7689177" cy="3705274"/>
          </a:xfrm>
        </p:spPr>
        <p:txBody>
          <a:bodyPr>
            <a:normAutofit/>
          </a:bodyPr>
          <a:lstStyle/>
          <a:p>
            <a:r>
              <a:rPr lang="vi-VN" b="1" dirty="0"/>
              <a:t>Фая́нс</a:t>
            </a:r>
            <a:r>
              <a:rPr lang="vi-VN" dirty="0"/>
              <a:t> (або глиняна кераміка) </a:t>
            </a:r>
            <a:r>
              <a:rPr lang="vi-VN" dirty="0" smtClean="0"/>
              <a:t>— керамічний матеріал, схожий на порцеляну, покритий</a:t>
            </a:r>
            <a:r>
              <a:rPr lang="uk-UA" dirty="0" smtClean="0"/>
              <a:t> </a:t>
            </a:r>
            <a:r>
              <a:rPr lang="vi-VN" dirty="0" smtClean="0"/>
              <a:t>тонкою склоподібною плівкою — поливою. Під цією назвою в кераміці прийнято розуміти глиняні вироби з білої або кольорової маси з пористим (проникним для </a:t>
            </a:r>
            <a:r>
              <a:rPr lang="vi-VN" dirty="0"/>
              <a:t>рідин) черепком, який в зламі має шорсткий землистий вигляд, а ззовні виріб покритий завжди глазур’ю, або </a:t>
            </a:r>
            <a:r>
              <a:rPr lang="vi-VN" dirty="0" smtClean="0"/>
              <a:t>поливою.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Фаянс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948591" cy="324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240280"/>
            <a:ext cx="4644008" cy="3877056"/>
          </a:xfrm>
        </p:spPr>
        <p:txBody>
          <a:bodyPr/>
          <a:lstStyle/>
          <a:p>
            <a:r>
              <a:rPr lang="ru-RU" dirty="0"/>
              <a:t>В основному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фаянсу </a:t>
            </a:r>
            <a:r>
              <a:rPr lang="ru-RU" dirty="0" err="1"/>
              <a:t>виготовляють</a:t>
            </a:r>
            <a:r>
              <a:rPr lang="ru-RU" dirty="0"/>
              <a:t> </a:t>
            </a:r>
            <a:r>
              <a:rPr lang="ru-RU" dirty="0" err="1"/>
              <a:t>облицювальну</a:t>
            </a:r>
            <a:r>
              <a:rPr lang="ru-RU" dirty="0"/>
              <a:t> плитку, посуд,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Назва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в </a:t>
            </a:r>
            <a:r>
              <a:rPr lang="ru-RU" dirty="0" err="1"/>
              <a:t>Італії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Фаєнца</a:t>
            </a:r>
            <a:r>
              <a:rPr lang="ru-RU" dirty="0"/>
              <a:t>,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центр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.</a:t>
            </a:r>
          </a:p>
          <a:p>
            <a:r>
              <a:rPr lang="ru-RU" dirty="0"/>
              <a:t>Фаянс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пористим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черепком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у </a:t>
            </a:r>
            <a:r>
              <a:rPr lang="ru-RU" dirty="0" err="1"/>
              <a:t>порцеляни</a:t>
            </a:r>
            <a:r>
              <a:rPr lang="ru-RU" dirty="0"/>
              <a:t> черепок добре </a:t>
            </a:r>
            <a:r>
              <a:rPr lang="ru-RU" dirty="0" err="1"/>
              <a:t>випалений</a:t>
            </a:r>
            <a:r>
              <a:rPr lang="ru-RU" dirty="0"/>
              <a:t> і </a:t>
            </a:r>
            <a:r>
              <a:rPr lang="ru-RU" dirty="0" err="1"/>
              <a:t>склоподібний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склоподібна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dirty="0" err="1"/>
              <a:t>напівпрозорими</a:t>
            </a:r>
            <a:r>
              <a:rPr lang="ru-RU" dirty="0"/>
              <a:t> при </a:t>
            </a:r>
            <a:r>
              <a:rPr lang="ru-RU" dirty="0" err="1"/>
              <a:t>освітленні</a:t>
            </a:r>
            <a:r>
              <a:rPr lang="ru-RU" dirty="0"/>
              <a:t>. Фаянсу не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напівпрозорість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температура </a:t>
            </a:r>
            <a:r>
              <a:rPr lang="ru-RU" dirty="0" err="1"/>
              <a:t>випалювання</a:t>
            </a:r>
            <a:r>
              <a:rPr lang="ru-RU" dirty="0"/>
              <a:t> фаянсу </a:t>
            </a:r>
            <a:r>
              <a:rPr lang="ru-RU" dirty="0" err="1"/>
              <a:t>менша</a:t>
            </a:r>
            <a:r>
              <a:rPr lang="ru-RU" dirty="0"/>
              <a:t> за температуру </a:t>
            </a:r>
            <a:r>
              <a:rPr lang="ru-RU" dirty="0" err="1"/>
              <a:t>випалювання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. </a:t>
            </a:r>
            <a:r>
              <a:rPr lang="ru-RU" dirty="0" err="1"/>
              <a:t>Вироби</a:t>
            </a:r>
            <a:r>
              <a:rPr lang="ru-RU" dirty="0"/>
              <a:t> з фаянсу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товстішу</a:t>
            </a:r>
            <a:r>
              <a:rPr lang="ru-RU" dirty="0"/>
              <a:t> </a:t>
            </a:r>
            <a:r>
              <a:rPr lang="ru-RU" dirty="0" err="1"/>
              <a:t>стінку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порцеляновою</a:t>
            </a:r>
            <a:r>
              <a:rPr lang="ru-RU" dirty="0"/>
              <a:t>.</a:t>
            </a:r>
          </a:p>
          <a:p>
            <a:r>
              <a:rPr lang="ru-RU" dirty="0"/>
              <a:t>У наш час почав </a:t>
            </a:r>
            <a:r>
              <a:rPr lang="ru-RU" dirty="0" err="1"/>
              <a:t>вживатись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санфаянс</a:t>
            </a:r>
            <a:r>
              <a:rPr lang="ru-RU" dirty="0"/>
              <a:t> (</a:t>
            </a:r>
            <a:r>
              <a:rPr lang="ru-RU" dirty="0" err="1"/>
              <a:t>санітарний</a:t>
            </a:r>
            <a:r>
              <a:rPr lang="ru-RU" dirty="0"/>
              <a:t> фаянс) — для </a:t>
            </a:r>
            <a:r>
              <a:rPr lang="ru-RU" dirty="0" err="1"/>
              <a:t>позначення</a:t>
            </a:r>
            <a:r>
              <a:rPr lang="ru-RU" dirty="0"/>
              <a:t> фаянсу,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санітарно-технічних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— раковин, </a:t>
            </a:r>
            <a:r>
              <a:rPr lang="ru-RU" dirty="0" err="1"/>
              <a:t>унітазів</a:t>
            </a:r>
            <a:r>
              <a:rPr lang="ru-RU" dirty="0"/>
              <a:t>, </a:t>
            </a:r>
            <a:r>
              <a:rPr lang="ru-RU" dirty="0" err="1"/>
              <a:t>пісуарів</a:t>
            </a:r>
            <a:r>
              <a:rPr lang="ru-RU" dirty="0"/>
              <a:t>, </a:t>
            </a:r>
            <a:r>
              <a:rPr lang="ru-RU" dirty="0" err="1"/>
              <a:t>біде</a:t>
            </a:r>
            <a:r>
              <a:rPr lang="ru-RU" dirty="0"/>
              <a:t> і т.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Назва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939" y="19456"/>
            <a:ext cx="3641877" cy="958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241"/>
            <a:ext cx="1821708" cy="556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332656"/>
            <a:ext cx="2592288" cy="1553380"/>
          </a:xfrm>
        </p:spPr>
        <p:txBody>
          <a:bodyPr>
            <a:norm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Фаянс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Стародавнього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Єгипту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372801" cy="4394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5774404"/>
            <a:ext cx="44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Якоба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Бьома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Альберта Анкера, 19 ст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5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фаянс </a:t>
            </a:r>
            <a:r>
              <a:rPr lang="ru-RU" dirty="0" err="1"/>
              <a:t>виник</a:t>
            </a:r>
            <a:r>
              <a:rPr lang="ru-RU" dirty="0"/>
              <a:t> в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Африці</a:t>
            </a:r>
            <a:r>
              <a:rPr lang="ru-RU" dirty="0"/>
              <a:t> у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там </a:t>
            </a:r>
            <a:r>
              <a:rPr lang="ru-RU" dirty="0" err="1"/>
              <a:t>цінували</a:t>
            </a:r>
            <a:r>
              <a:rPr lang="ru-RU" dirty="0"/>
              <a:t> </a:t>
            </a:r>
            <a:r>
              <a:rPr lang="ru-RU" dirty="0" err="1"/>
              <a:t>блакитні</a:t>
            </a:r>
            <a:r>
              <a:rPr lang="ru-RU" dirty="0"/>
              <a:t> і </a:t>
            </a:r>
            <a:r>
              <a:rPr lang="ru-RU" dirty="0" err="1"/>
              <a:t>сині</a:t>
            </a:r>
            <a:r>
              <a:rPr lang="ru-RU" dirty="0"/>
              <a:t> </a:t>
            </a:r>
            <a:r>
              <a:rPr lang="ru-RU" dirty="0" err="1"/>
              <a:t>напівкоштовні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. Попит на них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/>
              <a:t>замінників</a:t>
            </a:r>
            <a:r>
              <a:rPr lang="ru-RU" dirty="0"/>
              <a:t> з </a:t>
            </a:r>
            <a:r>
              <a:rPr lang="ru-RU" dirty="0" err="1"/>
              <a:t>випаленої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, </a:t>
            </a:r>
            <a:r>
              <a:rPr lang="ru-RU" dirty="0" err="1"/>
              <a:t>вкритої</a:t>
            </a:r>
            <a:r>
              <a:rPr lang="ru-RU" dirty="0"/>
              <a:t> </a:t>
            </a:r>
            <a:r>
              <a:rPr lang="ru-RU" dirty="0" err="1"/>
              <a:t>непрозорими</a:t>
            </a:r>
            <a:r>
              <a:rPr lang="ru-RU" dirty="0"/>
              <a:t> </a:t>
            </a:r>
            <a:r>
              <a:rPr lang="ru-RU" dirty="0" err="1"/>
              <a:t>блакитними</a:t>
            </a:r>
            <a:r>
              <a:rPr lang="ru-RU" dirty="0"/>
              <a:t> поливами. З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 ремесло </a:t>
            </a:r>
            <a:r>
              <a:rPr lang="ru-RU" dirty="0" err="1"/>
              <a:t>вироблення</a:t>
            </a:r>
            <a:r>
              <a:rPr lang="ru-RU" dirty="0"/>
              <a:t> фаянсу </a:t>
            </a:r>
            <a:r>
              <a:rPr lang="ru-RU" dirty="0" err="1"/>
              <a:t>поширилося</a:t>
            </a:r>
            <a:r>
              <a:rPr lang="ru-RU" dirty="0"/>
              <a:t> у </a:t>
            </a:r>
            <a:r>
              <a:rPr lang="ru-RU" dirty="0" smtClean="0"/>
              <a:t>Вавилон</a:t>
            </a:r>
            <a:r>
              <a:rPr lang="ru-RU" dirty="0"/>
              <a:t>, Малу і </a:t>
            </a:r>
            <a:r>
              <a:rPr lang="ru-RU" dirty="0" err="1"/>
              <a:t>Передню</a:t>
            </a:r>
            <a:r>
              <a:rPr lang="ru-RU" dirty="0"/>
              <a:t> </a:t>
            </a:r>
            <a:r>
              <a:rPr lang="ru-RU" dirty="0" err="1"/>
              <a:t>Азію</a:t>
            </a:r>
            <a:r>
              <a:rPr lang="ru-RU" dirty="0"/>
              <a:t>, </a:t>
            </a:r>
            <a:r>
              <a:rPr lang="ru-RU" dirty="0" err="1"/>
              <a:t>Персію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Персії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декорування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люстром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відтінків</a:t>
            </a:r>
            <a:r>
              <a:rPr lang="ru-RU" dirty="0"/>
              <a:t>. За легендою,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dirty="0"/>
              <a:t> </a:t>
            </a:r>
            <a:r>
              <a:rPr lang="ru-RU" dirty="0" err="1"/>
              <a:t>забороняв</a:t>
            </a:r>
            <a:r>
              <a:rPr lang="ru-RU" dirty="0"/>
              <a:t> мусульманам </a:t>
            </a:r>
            <a:r>
              <a:rPr lang="ru-RU" dirty="0" err="1"/>
              <a:t>користування</a:t>
            </a:r>
            <a:r>
              <a:rPr lang="ru-RU" dirty="0"/>
              <a:t> золотим </a:t>
            </a:r>
            <a:r>
              <a:rPr lang="ru-RU" dirty="0" err="1"/>
              <a:t>посудом</a:t>
            </a:r>
            <a:r>
              <a:rPr lang="ru-RU" dirty="0"/>
              <a:t>, 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хотілося</a:t>
            </a:r>
            <a:r>
              <a:rPr lang="ru-RU" dirty="0"/>
              <a:t>. Дешевим і </a:t>
            </a:r>
            <a:r>
              <a:rPr lang="ru-RU" dirty="0" err="1"/>
              <a:t>незабороненим</a:t>
            </a:r>
            <a:r>
              <a:rPr lang="ru-RU" dirty="0"/>
              <a:t> </a:t>
            </a:r>
            <a:r>
              <a:rPr lang="ru-RU" dirty="0" err="1"/>
              <a:t>замінникомі</a:t>
            </a:r>
            <a:r>
              <a:rPr lang="ru-RU" dirty="0"/>
              <a:t> став фаянс, </a:t>
            </a:r>
            <a:r>
              <a:rPr lang="ru-RU" dirty="0" err="1"/>
              <a:t>вкритий</a:t>
            </a:r>
            <a:r>
              <a:rPr lang="ru-RU" dirty="0"/>
              <a:t> </a:t>
            </a:r>
            <a:r>
              <a:rPr lang="ru-RU" dirty="0" err="1"/>
              <a:t>золотавим</a:t>
            </a:r>
            <a:r>
              <a:rPr lang="ru-RU" dirty="0"/>
              <a:t> </a:t>
            </a:r>
            <a:r>
              <a:rPr lang="ru-RU" dirty="0" err="1"/>
              <a:t>люстром</a:t>
            </a:r>
            <a:r>
              <a:rPr lang="ru-RU" dirty="0"/>
              <a:t>. </a:t>
            </a:r>
            <a:r>
              <a:rPr lang="ru-RU" dirty="0" err="1"/>
              <a:t>Керамічні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фаянсу </a:t>
            </a:r>
            <a:r>
              <a:rPr lang="ru-RU" dirty="0" err="1"/>
              <a:t>поширилися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 </a:t>
            </a:r>
            <a:r>
              <a:rPr lang="ru-RU" dirty="0" err="1" smtClean="0"/>
              <a:t>мусульманському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/>
              <a:t> </a:t>
            </a:r>
            <a:r>
              <a:rPr lang="ru-RU" dirty="0" err="1" smtClean="0"/>
              <a:t>Індії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/>
              <a:t>мавританської</a:t>
            </a:r>
            <a:r>
              <a:rPr lang="ru-RU" dirty="0"/>
              <a:t> </a:t>
            </a:r>
            <a:r>
              <a:rPr lang="ru-RU" dirty="0" err="1"/>
              <a:t>Іспанії</a:t>
            </a:r>
            <a:r>
              <a:rPr lang="ru-RU" dirty="0"/>
              <a:t>. </a:t>
            </a:r>
            <a:r>
              <a:rPr lang="ru-RU" dirty="0" err="1"/>
              <a:t>Фаянсові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мавританської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копіювали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Фаєнца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  <a:p>
            <a:r>
              <a:rPr lang="ru-RU" dirty="0"/>
              <a:t>В </a:t>
            </a:r>
            <a:r>
              <a:rPr lang="ru-RU" dirty="0" err="1"/>
              <a:t>Україні</a:t>
            </a:r>
            <a:r>
              <a:rPr lang="ru-RU" dirty="0"/>
              <a:t> </a:t>
            </a:r>
            <a:r>
              <a:rPr lang="ru-RU" dirty="0" err="1"/>
              <a:t>уславився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Межигірський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фаянс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виготовляли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 </a:t>
            </a:r>
            <a:r>
              <a:rPr lang="ru-RU" dirty="0" err="1"/>
              <a:t>Києва</a:t>
            </a:r>
            <a:r>
              <a:rPr lang="ru-RU" dirty="0"/>
              <a:t> на </a:t>
            </a:r>
            <a:r>
              <a:rPr lang="ru-RU" dirty="0" err="1"/>
              <a:t>межигірській</a:t>
            </a:r>
            <a:r>
              <a:rPr lang="ru-RU" dirty="0"/>
              <a:t> </a:t>
            </a:r>
            <a:r>
              <a:rPr lang="ru-RU" dirty="0" err="1"/>
              <a:t>мануфактурі</a:t>
            </a:r>
            <a:r>
              <a:rPr lang="ru-RU" dirty="0"/>
              <a:t> у 19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 smtClean="0"/>
              <a:t>виникнення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2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869160"/>
            <a:ext cx="8964488" cy="864096"/>
          </a:xfrm>
        </p:spPr>
        <p:txBody>
          <a:bodyPr>
            <a:noAutofit/>
          </a:bodyPr>
          <a:lstStyle/>
          <a:p>
            <a:r>
              <a:rPr lang="ru-RU" sz="2400" dirty="0" err="1"/>
              <a:t>Фаянсова</a:t>
            </a:r>
            <a:r>
              <a:rPr lang="ru-RU" sz="2400" dirty="0"/>
              <a:t> </a:t>
            </a:r>
            <a:r>
              <a:rPr lang="ru-RU" sz="2400" dirty="0" err="1"/>
              <a:t>таріль</a:t>
            </a:r>
            <a:r>
              <a:rPr lang="ru-RU" sz="2400" dirty="0"/>
              <a:t> з </a:t>
            </a:r>
            <a:r>
              <a:rPr lang="ru-RU" sz="2400" dirty="0" err="1"/>
              <a:t>розписом</a:t>
            </a:r>
            <a:r>
              <a:rPr lang="ru-RU" sz="2400" dirty="0"/>
              <a:t> ( </a:t>
            </a:r>
            <a:r>
              <a:rPr lang="ru-RU" sz="2400" dirty="0" err="1"/>
              <a:t>копія</a:t>
            </a:r>
            <a:r>
              <a:rPr lang="ru-RU" sz="2400" dirty="0"/>
              <a:t> фрески 13 </a:t>
            </a:r>
            <a:r>
              <a:rPr lang="ru-RU" sz="2400" dirty="0" err="1"/>
              <a:t>ст</a:t>
            </a:r>
            <a:r>
              <a:rPr lang="ru-RU" sz="2400" dirty="0"/>
              <a:t> « </a:t>
            </a:r>
            <a:r>
              <a:rPr lang="ru-RU" sz="2400" dirty="0" err="1" smtClean="0"/>
              <a:t>Таємна</a:t>
            </a:r>
            <a:r>
              <a:rPr lang="ru-RU" sz="2400" dirty="0"/>
              <a:t> </a:t>
            </a:r>
            <a:r>
              <a:rPr lang="ru-RU" sz="2400" dirty="0" smtClean="0"/>
              <a:t>вечеря») </a:t>
            </a:r>
            <a:r>
              <a:rPr lang="ru-RU" sz="2400" dirty="0" err="1" smtClean="0"/>
              <a:t>Туреччина</a:t>
            </a:r>
            <a:r>
              <a:rPr lang="ru-RU" sz="2400" dirty="0" smtClean="0"/>
              <a:t>. </a:t>
            </a:r>
            <a:r>
              <a:rPr lang="ru-RU" sz="2400" dirty="0" err="1" smtClean="0"/>
              <a:t>Гюльсехір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3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913989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398488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136931" y="5721569"/>
            <a:ext cx="3630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15060" y="692696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фаянсу,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Люневіль,Лотарінгія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318461" y="1108195"/>
            <a:ext cx="685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44" y="5445224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Ваза 1883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р.,стиль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необароко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29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r>
              <a:rPr lang="vi-VN" b="1" dirty="0"/>
              <a:t>Порцеля́на</a:t>
            </a:r>
            <a:r>
              <a:rPr lang="vi-VN" dirty="0"/>
              <a:t> — один із видів тонкої кераміки — білий матеріал. Слово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«порцеляна»</a:t>
            </a:r>
            <a:r>
              <a:rPr lang="vi-VN" dirty="0"/>
              <a:t> походить від староіталійського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porcellana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dirty="0"/>
              <a:t> — </a:t>
            </a:r>
            <a:r>
              <a:rPr lang="vi-VN" dirty="0"/>
              <a:t>назви молюска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Veneris</a:t>
            </a:r>
            <a:r>
              <a:rPr lang="en-US" dirty="0"/>
              <a:t>. </a:t>
            </a:r>
            <a:r>
              <a:rPr lang="vi-VN" dirty="0"/>
              <a:t>Назву запозичено у зв'язку з напівпрозорим виглядом його мушлі (черепашки), яка подібна до справжньої порцеляни.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7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64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75321" cy="421305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/>
              <a:t>. </a:t>
            </a:r>
            <a:r>
              <a:rPr lang="ru-RU" dirty="0"/>
              <a:t>Як </a:t>
            </a:r>
            <a:r>
              <a:rPr lang="ru-RU" dirty="0" err="1"/>
              <a:t>сировину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глину </a:t>
            </a:r>
            <a:r>
              <a:rPr lang="ru-RU" dirty="0" smtClean="0"/>
              <a:t>—</a:t>
            </a:r>
            <a:r>
              <a:rPr lang="ru-RU" dirty="0" err="1" smtClean="0"/>
              <a:t>каолін</a:t>
            </a:r>
            <a:r>
              <a:rPr lang="ru-RU" dirty="0"/>
              <a:t>, </a:t>
            </a:r>
            <a:r>
              <a:rPr lang="ru-RU" dirty="0" err="1" smtClean="0"/>
              <a:t>кварцевий</a:t>
            </a:r>
            <a:r>
              <a:rPr lang="ru-RU" dirty="0" smtClean="0"/>
              <a:t> </a:t>
            </a:r>
            <a:r>
              <a:rPr lang="ru-RU" dirty="0" err="1"/>
              <a:t>пісок</a:t>
            </a:r>
            <a:r>
              <a:rPr lang="ru-RU" dirty="0"/>
              <a:t> і </a:t>
            </a:r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smtClean="0"/>
              <a:t>шпат (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O·Al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·6SiO</a:t>
            </a:r>
            <a:r>
              <a:rPr lang="en-US" baseline="-25000" dirty="0"/>
              <a:t>2</a:t>
            </a:r>
            <a:r>
              <a:rPr lang="en-US" dirty="0"/>
              <a:t>). </a:t>
            </a:r>
            <a:r>
              <a:rPr lang="ru-RU" dirty="0" err="1"/>
              <a:t>Порцеляну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високотемпературною</a:t>
            </a:r>
            <a:r>
              <a:rPr lang="ru-RU" dirty="0"/>
              <a:t> </a:t>
            </a:r>
            <a:r>
              <a:rPr lang="ru-RU" dirty="0" err="1"/>
              <a:t>термічною</a:t>
            </a:r>
            <a:r>
              <a:rPr lang="ru-RU" dirty="0"/>
              <a:t> </a:t>
            </a:r>
            <a:r>
              <a:rPr lang="ru-RU" dirty="0" err="1"/>
              <a:t>обробкою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.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з’явились</a:t>
            </a:r>
            <a:r>
              <a:rPr lang="ru-RU" dirty="0"/>
              <a:t>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: </a:t>
            </a:r>
            <a:r>
              <a:rPr lang="ru-RU" dirty="0" err="1"/>
              <a:t>цирконієва</a:t>
            </a:r>
            <a:r>
              <a:rPr lang="ru-RU" dirty="0"/>
              <a:t>, </a:t>
            </a:r>
            <a:r>
              <a:rPr lang="ru-RU" dirty="0" err="1"/>
              <a:t>глиноземна</a:t>
            </a:r>
            <a:r>
              <a:rPr lang="ru-RU" dirty="0"/>
              <a:t>, </a:t>
            </a:r>
            <a:r>
              <a:rPr lang="ru-RU" dirty="0" err="1"/>
              <a:t>літієва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" y="2564904"/>
            <a:ext cx="4053021" cy="303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8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996952"/>
            <a:ext cx="5328591" cy="3456384"/>
          </a:xfrm>
        </p:spPr>
        <p:txBody>
          <a:bodyPr/>
          <a:lstStyle/>
          <a:p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пористість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непроникна</a:t>
            </a:r>
            <a:r>
              <a:rPr lang="ru-RU" dirty="0"/>
              <a:t> для газу та води,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 </a:t>
            </a:r>
            <a:r>
              <a:rPr lang="ru-RU" dirty="0" err="1"/>
              <a:t>міцність</a:t>
            </a:r>
            <a:r>
              <a:rPr lang="ru-RU" dirty="0"/>
              <a:t>, </a:t>
            </a:r>
            <a:r>
              <a:rPr lang="ru-RU" dirty="0" err="1"/>
              <a:t>термостійкість</a:t>
            </a:r>
            <a:r>
              <a:rPr lang="ru-RU" dirty="0"/>
              <a:t>, </a:t>
            </a:r>
            <a:r>
              <a:rPr lang="ru-RU" dirty="0" err="1" smtClean="0"/>
              <a:t>електроізоляційні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/>
              <a:t>. На </a:t>
            </a:r>
            <a:r>
              <a:rPr lang="ru-RU" dirty="0" err="1"/>
              <a:t>зламі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склоподібний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спікся</a:t>
            </a:r>
            <a:r>
              <a:rPr lang="ru-RU" dirty="0"/>
              <a:t>. </a:t>
            </a:r>
            <a:r>
              <a:rPr lang="ru-RU" dirty="0" err="1"/>
              <a:t>Цінується</a:t>
            </a:r>
            <a:r>
              <a:rPr lang="ru-RU" dirty="0"/>
              <a:t> </a:t>
            </a:r>
            <a:r>
              <a:rPr lang="ru-RU" dirty="0" err="1"/>
              <a:t>порцеляна</a:t>
            </a:r>
            <a:r>
              <a:rPr lang="ru-RU" dirty="0"/>
              <a:t>, яка </a:t>
            </a:r>
            <a:r>
              <a:rPr lang="ru-RU" dirty="0" err="1"/>
              <a:t>просвічується</a:t>
            </a:r>
            <a:r>
              <a:rPr lang="ru-RU" dirty="0"/>
              <a:t> на </a:t>
            </a:r>
            <a:r>
              <a:rPr lang="ru-RU" dirty="0" err="1"/>
              <a:t>світлі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172931" cy="2622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27783"/>
            <a:ext cx="3320059" cy="50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04865"/>
            <a:ext cx="7745505" cy="1584176"/>
          </a:xfrm>
        </p:spPr>
        <p:txBody>
          <a:bodyPr/>
          <a:lstStyle/>
          <a:p>
            <a:r>
              <a:rPr lang="ru-RU" dirty="0" err="1"/>
              <a:t>Виготовляють</a:t>
            </a:r>
            <a:r>
              <a:rPr lang="ru-RU" dirty="0"/>
              <a:t> посуд, </a:t>
            </a:r>
            <a:r>
              <a:rPr lang="ru-RU" dirty="0" err="1"/>
              <a:t>санітарно-технічні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 </a:t>
            </a:r>
            <a:r>
              <a:rPr lang="ru-RU" dirty="0" err="1"/>
              <a:t>електроізолятори</a:t>
            </a:r>
            <a:r>
              <a:rPr lang="ru-RU" dirty="0"/>
              <a:t>, </a:t>
            </a:r>
            <a:r>
              <a:rPr lang="ru-RU" dirty="0" err="1"/>
              <a:t>предмети</a:t>
            </a:r>
            <a:r>
              <a:rPr lang="ru-RU" dirty="0"/>
              <a:t> 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зубні</a:t>
            </a:r>
            <a:r>
              <a:rPr lang="ru-RU" dirty="0"/>
              <a:t> </a:t>
            </a:r>
            <a:r>
              <a:rPr lang="ru-RU" dirty="0" err="1"/>
              <a:t>протези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Використання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58011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59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5"/>
            <a:ext cx="8280919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в 620 </a:t>
            </a:r>
            <a:r>
              <a:rPr lang="ru-RU" dirty="0" err="1"/>
              <a:t>році</a:t>
            </a:r>
            <a:r>
              <a:rPr lang="ru-RU" dirty="0"/>
              <a:t> у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Китаї</a:t>
            </a:r>
            <a:r>
              <a:rPr lang="ru-RU" dirty="0"/>
              <a:t>. </a:t>
            </a:r>
            <a:r>
              <a:rPr lang="ru-RU" dirty="0" err="1"/>
              <a:t>Порцеляна</a:t>
            </a:r>
            <a:r>
              <a:rPr lang="ru-RU" dirty="0"/>
              <a:t> мала великий попит в </a:t>
            </a:r>
            <a:r>
              <a:rPr lang="ru-RU" dirty="0" err="1"/>
              <a:t>країні</a:t>
            </a:r>
            <a:r>
              <a:rPr lang="ru-RU" dirty="0"/>
              <a:t>, тому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порцелянових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різновидів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Селадон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Санкай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Відомий</a:t>
            </a:r>
            <a:r>
              <a:rPr lang="ru-RU" dirty="0"/>
              <a:t> центр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каоліну</a:t>
            </a:r>
            <a:r>
              <a:rPr lang="ru-RU" dirty="0"/>
              <a:t> - </a:t>
            </a:r>
            <a:r>
              <a:rPr lang="ru-RU" dirty="0" err="1"/>
              <a:t>місто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Дзіньдечжень</a:t>
            </a:r>
            <a:r>
              <a:rPr lang="ru-RU" dirty="0"/>
              <a:t> в 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відомим</a:t>
            </a:r>
            <a:r>
              <a:rPr lang="ru-RU" dirty="0"/>
              <a:t> центром </a:t>
            </a:r>
            <a:r>
              <a:rPr lang="ru-RU" dirty="0" err="1"/>
              <a:t>виробництва</a:t>
            </a:r>
            <a:r>
              <a:rPr lang="ru-RU" dirty="0"/>
              <a:t> </a:t>
            </a:r>
            <a:r>
              <a:rPr lang="ru-RU" dirty="0" err="1"/>
              <a:t>порцеляни</a:t>
            </a:r>
            <a:r>
              <a:rPr lang="ru-RU" dirty="0"/>
              <a:t> з </a:t>
            </a:r>
            <a:r>
              <a:rPr lang="ru-RU" dirty="0" err="1"/>
              <a:t>сивої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. </a:t>
            </a:r>
            <a:r>
              <a:rPr lang="ru-RU" dirty="0" err="1"/>
              <a:t>Уява</a:t>
            </a:r>
            <a:r>
              <a:rPr lang="ru-RU" dirty="0"/>
              <a:t> про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сформована на </a:t>
            </a:r>
            <a:r>
              <a:rPr lang="ru-RU" dirty="0" err="1"/>
              <a:t>виробах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 </a:t>
            </a:r>
            <a:r>
              <a:rPr lang="ru-RU" dirty="0" err="1"/>
              <a:t>Дзіньдечженя</a:t>
            </a:r>
            <a:r>
              <a:rPr lang="ru-RU" dirty="0"/>
              <a:t>.</a:t>
            </a:r>
          </a:p>
          <a:p>
            <a:r>
              <a:rPr lang="ru-RU" dirty="0"/>
              <a:t>Через 500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 </a:t>
            </a:r>
            <a:r>
              <a:rPr lang="ru-RU" dirty="0" err="1"/>
              <a:t>корейці</a:t>
            </a:r>
            <a:r>
              <a:rPr lang="ru-RU" dirty="0"/>
              <a:t> </a:t>
            </a:r>
            <a:r>
              <a:rPr lang="ru-RU" dirty="0" err="1"/>
              <a:t>налагодили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так званого твердого фарфору: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глини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високотемпературному</a:t>
            </a:r>
            <a:r>
              <a:rPr lang="ru-RU" dirty="0"/>
              <a:t> </a:t>
            </a:r>
            <a:r>
              <a:rPr lang="ru-RU" dirty="0" err="1"/>
              <a:t>обпалюванню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через 500 </a:t>
            </a:r>
            <a:r>
              <a:rPr lang="ru-RU" dirty="0" err="1"/>
              <a:t>років</a:t>
            </a:r>
            <a:r>
              <a:rPr lang="ru-RU" dirty="0"/>
              <a:t> секретом </a:t>
            </a:r>
            <a:r>
              <a:rPr lang="ru-RU" dirty="0" err="1"/>
              <a:t>порцеляни</a:t>
            </a:r>
            <a:r>
              <a:rPr lang="ru-RU" dirty="0"/>
              <a:t> (друга </a:t>
            </a:r>
            <a:r>
              <a:rPr lang="ru-RU" dirty="0" err="1"/>
              <a:t>назва</a:t>
            </a:r>
            <a:r>
              <a:rPr lang="ru-RU" dirty="0"/>
              <a:t> фарфору) </a:t>
            </a:r>
            <a:r>
              <a:rPr lang="ru-RU" dirty="0" err="1"/>
              <a:t>заволоділи</a:t>
            </a:r>
            <a:r>
              <a:rPr lang="ru-RU" dirty="0"/>
              <a:t> </a:t>
            </a:r>
            <a:r>
              <a:rPr lang="ru-RU" dirty="0" err="1"/>
              <a:t>японці</a:t>
            </a:r>
            <a:r>
              <a:rPr lang="ru-RU" dirty="0"/>
              <a:t>. Склад </a:t>
            </a:r>
            <a:r>
              <a:rPr lang="ru-RU" dirty="0" err="1"/>
              <a:t>твердої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, </a:t>
            </a:r>
            <a:r>
              <a:rPr lang="ru-RU" dirty="0" err="1"/>
              <a:t>винайденої</a:t>
            </a:r>
            <a:r>
              <a:rPr lang="ru-RU" dirty="0"/>
              <a:t> </a:t>
            </a:r>
            <a:r>
              <a:rPr lang="ru-RU" dirty="0" err="1"/>
              <a:t>китайцями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en-US" dirty="0"/>
              <a:t>VI </a:t>
            </a:r>
            <a:r>
              <a:rPr lang="ru-RU" dirty="0" err="1"/>
              <a:t>столітті</a:t>
            </a:r>
            <a:r>
              <a:rPr lang="ru-RU" dirty="0"/>
              <a:t>, так і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розкритий</a:t>
            </a:r>
            <a:r>
              <a:rPr lang="ru-RU" dirty="0"/>
              <a:t>. </a:t>
            </a:r>
            <a:r>
              <a:rPr lang="ru-RU" dirty="0" err="1"/>
              <a:t>Китайці</a:t>
            </a:r>
            <a:r>
              <a:rPr lang="ru-RU" dirty="0"/>
              <a:t> </a:t>
            </a:r>
            <a:r>
              <a:rPr lang="ru-RU" dirty="0" err="1"/>
              <a:t>століттями</a:t>
            </a:r>
            <a:r>
              <a:rPr lang="ru-RU" dirty="0"/>
              <a:t> берегли </a:t>
            </a:r>
            <a:r>
              <a:rPr lang="ru-RU" dirty="0" err="1"/>
              <a:t>таємницю</a:t>
            </a:r>
            <a:r>
              <a:rPr lang="ru-RU" dirty="0"/>
              <a:t> й </a:t>
            </a:r>
            <a:r>
              <a:rPr lang="ru-RU" dirty="0" err="1"/>
              <a:t>удосконалювали</a:t>
            </a:r>
            <a:r>
              <a:rPr lang="ru-RU" dirty="0"/>
              <a:t> свою </a:t>
            </a:r>
            <a:r>
              <a:rPr lang="ru-RU" dirty="0" err="1"/>
              <a:t>порцеляну</a:t>
            </a:r>
            <a:r>
              <a:rPr lang="ru-RU" dirty="0"/>
              <a:t>. У </a:t>
            </a:r>
            <a:r>
              <a:rPr lang="ru-RU" dirty="0" err="1"/>
              <a:t>Європу</a:t>
            </a:r>
            <a:r>
              <a:rPr lang="ru-RU" dirty="0"/>
              <a:t>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завезли </a:t>
            </a:r>
            <a:r>
              <a:rPr lang="ru-RU" dirty="0" err="1"/>
              <a:t>португальські</a:t>
            </a:r>
            <a:r>
              <a:rPr lang="ru-RU" dirty="0"/>
              <a:t> </a:t>
            </a:r>
            <a:r>
              <a:rPr lang="ru-RU" dirty="0" err="1"/>
              <a:t>мореплавці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39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39"/>
            <a:ext cx="3336195" cy="437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2808312" cy="437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68113" y="5013175"/>
            <a:ext cx="4176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Порцеляна</a:t>
            </a:r>
            <a:r>
              <a:rPr lang="ru-RU" sz="2400" dirty="0"/>
              <a:t> Китаю </a:t>
            </a:r>
            <a:r>
              <a:rPr lang="ru-RU" sz="2400" dirty="0" err="1" smtClean="0"/>
              <a:t>династії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/>
              <a:t>Північна</a:t>
            </a:r>
            <a:r>
              <a:rPr lang="ru-RU" sz="2400" dirty="0"/>
              <a:t> </a:t>
            </a:r>
            <a:r>
              <a:rPr lang="ru-RU" sz="2400" dirty="0" err="1"/>
              <a:t>Цинь,селадон</a:t>
            </a:r>
            <a:r>
              <a:rPr lang="ru-RU" sz="2400" dirty="0"/>
              <a:t> 10 ст</a:t>
            </a:r>
            <a:r>
              <a:rPr lang="ru-RU" sz="2400" dirty="0" smtClean="0"/>
              <a:t>.,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музей </a:t>
            </a:r>
            <a:r>
              <a:rPr lang="ru-RU" sz="2400" dirty="0" err="1"/>
              <a:t>Гіме</a:t>
            </a:r>
            <a:r>
              <a:rPr lang="ru-RU" sz="2400" dirty="0"/>
              <a:t>, Париж.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06" y="5197840"/>
            <a:ext cx="390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Китайська</a:t>
            </a:r>
            <a:r>
              <a:rPr lang="ru-RU" sz="2400" dirty="0"/>
              <a:t> </a:t>
            </a:r>
            <a:r>
              <a:rPr lang="ru-RU" sz="2400" dirty="0" err="1"/>
              <a:t>порцелянова</a:t>
            </a:r>
            <a:r>
              <a:rPr lang="ru-RU" sz="2400" dirty="0"/>
              <a:t> </a:t>
            </a:r>
            <a:r>
              <a:rPr lang="ru-RU" sz="2400" dirty="0" smtClean="0"/>
              <a:t>ваза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 </a:t>
            </a:r>
            <a:r>
              <a:rPr lang="ru-RU" sz="2400" dirty="0" err="1"/>
              <a:t>Династії</a:t>
            </a:r>
            <a:r>
              <a:rPr lang="ru-RU" sz="2400" dirty="0"/>
              <a:t> </a:t>
            </a:r>
            <a:r>
              <a:rPr lang="ru-RU" sz="2400" dirty="0" err="1" smtClean="0"/>
              <a:t>Мін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0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China</a:t>
            </a:r>
            <a:r>
              <a:rPr lang="en-US" dirty="0"/>
              <a:t> — </a:t>
            </a:r>
            <a:r>
              <a:rPr lang="ru-RU" dirty="0" err="1"/>
              <a:t>порцеляна</a:t>
            </a:r>
            <a:r>
              <a:rPr lang="ru-RU" dirty="0"/>
              <a:t> з </a:t>
            </a:r>
            <a:r>
              <a:rPr lang="ru-RU" dirty="0" err="1"/>
              <a:t>білою</a:t>
            </a:r>
            <a:r>
              <a:rPr lang="ru-RU" dirty="0"/>
              <a:t> глиною-</a:t>
            </a:r>
            <a:r>
              <a:rPr lang="ru-RU" dirty="0" err="1"/>
              <a:t>каоліном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«люкс»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Chin</a:t>
            </a:r>
            <a:r>
              <a:rPr lang="en-US" dirty="0"/>
              <a:t>a, </a:t>
            </a:r>
            <a:r>
              <a:rPr lang="ru-RU" dirty="0" err="1"/>
              <a:t>себто</a:t>
            </a:r>
            <a:r>
              <a:rPr lang="ru-RU" dirty="0"/>
              <a:t> </a:t>
            </a:r>
            <a:r>
              <a:rPr lang="ru-RU" dirty="0" err="1"/>
              <a:t>кістяна</a:t>
            </a:r>
            <a:r>
              <a:rPr lang="ru-RU" dirty="0"/>
              <a:t> (</a:t>
            </a:r>
            <a:r>
              <a:rPr lang="ru-RU" dirty="0" err="1"/>
              <a:t>винайдена</a:t>
            </a:r>
            <a:r>
              <a:rPr lang="ru-RU" dirty="0"/>
              <a:t> 1796 року в </a:t>
            </a:r>
            <a:r>
              <a:rPr lang="ru-RU" dirty="0" err="1"/>
              <a:t>Британії</a:t>
            </a:r>
            <a:r>
              <a:rPr lang="ru-RU" dirty="0"/>
              <a:t>). </a:t>
            </a:r>
            <a:r>
              <a:rPr lang="ru-RU" dirty="0" err="1"/>
              <a:t>Каолін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замінено</a:t>
            </a:r>
            <a:r>
              <a:rPr lang="ru-RU" dirty="0"/>
              <a:t> фосфатом </a:t>
            </a:r>
            <a:r>
              <a:rPr lang="ru-RU" dirty="0" err="1"/>
              <a:t>кальцію</a:t>
            </a:r>
            <a:r>
              <a:rPr lang="ru-RU" dirty="0"/>
              <a:t> — </a:t>
            </a:r>
            <a:r>
              <a:rPr lang="ru-RU" dirty="0" err="1"/>
              <a:t>подрібненими</a:t>
            </a:r>
            <a:r>
              <a:rPr lang="ru-RU" dirty="0"/>
              <a:t> </a:t>
            </a:r>
            <a:r>
              <a:rPr lang="ru-RU" dirty="0" err="1"/>
              <a:t>коров'ячими</a:t>
            </a:r>
            <a:r>
              <a:rPr lang="ru-RU" dirty="0"/>
              <a:t> </a:t>
            </a:r>
            <a:r>
              <a:rPr lang="ru-RU" dirty="0" err="1"/>
              <a:t>кістками</a:t>
            </a:r>
            <a:r>
              <a:rPr lang="ru-RU" dirty="0"/>
              <a:t>.</a:t>
            </a:r>
          </a:p>
          <a:p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французькі</a:t>
            </a:r>
            <a:r>
              <a:rPr lang="ru-RU" dirty="0"/>
              <a:t> марки </a:t>
            </a:r>
            <a:r>
              <a:rPr lang="ru-RU" dirty="0" err="1"/>
              <a:t>порцеляни</a:t>
            </a:r>
            <a:r>
              <a:rPr lang="ru-RU" dirty="0"/>
              <a:t> 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севрська</a:t>
            </a:r>
            <a:r>
              <a:rPr lang="ru-RU" dirty="0"/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лімозька</a:t>
            </a:r>
            <a:r>
              <a:rPr lang="ru-RU" dirty="0"/>
              <a:t> — </a:t>
            </a:r>
            <a:r>
              <a:rPr lang="ru-RU" dirty="0" err="1"/>
              <a:t>виробляються</a:t>
            </a:r>
            <a:r>
              <a:rPr lang="ru-RU" dirty="0"/>
              <a:t> з </a:t>
            </a:r>
            <a:r>
              <a:rPr lang="ru-RU" dirty="0" err="1"/>
              <a:t>лімозької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глини</a:t>
            </a:r>
            <a:r>
              <a:rPr lang="ru-RU" dirty="0"/>
              <a:t> без </a:t>
            </a:r>
            <a:r>
              <a:rPr lang="ru-RU" dirty="0" err="1"/>
              <a:t>домішків</a:t>
            </a:r>
            <a:r>
              <a:rPr lang="ru-RU" dirty="0"/>
              <a:t> фосфату </a:t>
            </a:r>
            <a:r>
              <a:rPr lang="ru-RU" dirty="0" err="1"/>
              <a:t>кальцію</a:t>
            </a:r>
            <a:r>
              <a:rPr lang="ru-RU" dirty="0"/>
              <a:t> і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тавра.</a:t>
            </a:r>
          </a:p>
          <a:p>
            <a:r>
              <a:rPr lang="ru-RU" dirty="0" err="1"/>
              <a:t>Фахівці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сперечаються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-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кістковий</a:t>
            </a:r>
            <a:r>
              <a:rPr lang="ru-RU" dirty="0"/>
              <a:t> фарфор. </a:t>
            </a:r>
            <a:r>
              <a:rPr lang="ru-RU" dirty="0" err="1"/>
              <a:t>Об'єктивної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не дав </a:t>
            </a:r>
            <a:r>
              <a:rPr lang="ru-RU" dirty="0" err="1"/>
              <a:t>ніхто</a:t>
            </a:r>
            <a:r>
              <a:rPr lang="ru-RU" dirty="0"/>
              <a:t>.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довговічність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температурного режиму </a:t>
            </a:r>
            <a:r>
              <a:rPr lang="ru-RU" dirty="0" err="1"/>
              <a:t>обпалу</a:t>
            </a:r>
            <a:r>
              <a:rPr lang="ru-RU" dirty="0"/>
              <a:t> і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кераміста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 smtClean="0"/>
              <a:t>технологія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54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624"/>
            <a:ext cx="4197087" cy="4055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0" y="764703"/>
            <a:ext cx="452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Порцеляна</a:t>
            </a:r>
            <a:r>
              <a:rPr lang="ru-RU" sz="2400" dirty="0"/>
              <a:t> Китаю </a:t>
            </a:r>
            <a:r>
              <a:rPr lang="ru-RU" sz="2400" dirty="0" err="1"/>
              <a:t>династії</a:t>
            </a:r>
            <a:r>
              <a:rPr lang="ru-RU" sz="2400" dirty="0"/>
              <a:t> </a:t>
            </a:r>
            <a:r>
              <a:rPr lang="ru-RU" sz="2400" dirty="0" err="1" smtClean="0"/>
              <a:t>Канхі</a:t>
            </a:r>
            <a:endParaRPr lang="ru-RU" sz="2400" dirty="0" smtClean="0"/>
          </a:p>
          <a:p>
            <a:r>
              <a:rPr lang="ru-RU" sz="2400" dirty="0" smtClean="0"/>
              <a:t>( </a:t>
            </a:r>
            <a:r>
              <a:rPr lang="ru-RU" sz="2400" dirty="0"/>
              <a:t>1662-1722), </a:t>
            </a:r>
            <a:r>
              <a:rPr lang="ru-RU" sz="2400" dirty="0" err="1"/>
              <a:t>Брістоль</a:t>
            </a:r>
            <a:r>
              <a:rPr lang="ru-RU" sz="2400" dirty="0"/>
              <a:t>, </a:t>
            </a:r>
            <a:r>
              <a:rPr lang="ru-RU" sz="2400" dirty="0" smtClean="0"/>
              <a:t>музей.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648"/>
            <a:ext cx="4876800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301208"/>
            <a:ext cx="300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Китайська</a:t>
            </a:r>
            <a:r>
              <a:rPr lang="ru-RU" sz="2400" dirty="0"/>
              <a:t> </a:t>
            </a:r>
            <a:r>
              <a:rPr lang="ru-RU" sz="2400" dirty="0" err="1"/>
              <a:t>порцеляна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V="1">
            <a:off x="4536339" y="1180201"/>
            <a:ext cx="25168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004048" y="5532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8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</TotalTime>
  <Words>292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Порцеляна і фаянс</vt:lpstr>
      <vt:lpstr>Презентация PowerPoint</vt:lpstr>
      <vt:lpstr>Презентация PowerPoint</vt:lpstr>
      <vt:lpstr>Презентация PowerPoint</vt:lpstr>
      <vt:lpstr>Використання</vt:lpstr>
      <vt:lpstr>Історія</vt:lpstr>
      <vt:lpstr>Презентация PowerPoint</vt:lpstr>
      <vt:lpstr>Матеріал, технологія</vt:lpstr>
      <vt:lpstr>Презентация PowerPoint</vt:lpstr>
      <vt:lpstr>Якість виготовлення</vt:lpstr>
      <vt:lpstr>Презентация PowerPoint</vt:lpstr>
      <vt:lpstr>Утилітарне значення</vt:lpstr>
      <vt:lpstr>Фаянс</vt:lpstr>
      <vt:lpstr>Презентация PowerPoint</vt:lpstr>
      <vt:lpstr>Назва</vt:lpstr>
      <vt:lpstr>Презентация PowerPoint</vt:lpstr>
      <vt:lpstr>Історія виникнення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Фаянс</dc:title>
  <cp:lastModifiedBy>Dasha</cp:lastModifiedBy>
  <cp:revision>12</cp:revision>
  <dcterms:modified xsi:type="dcterms:W3CDTF">2015-01-27T20:34:35Z</dcterms:modified>
</cp:coreProperties>
</file>