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72" r:id="rId11"/>
    <p:sldId id="273" r:id="rId12"/>
    <p:sldId id="269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D64AB-94E5-4D93-B00E-ED09055513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D34F0-EE08-4EA4-B60E-F6A3A3A97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64AB-94E5-4D93-B00E-ED09055513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34F0-EE08-4EA4-B60E-F6A3A3A97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9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D64AB-94E5-4D93-B00E-ED09055513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34F0-EE08-4EA4-B60E-F6A3A3A97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53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642918"/>
            <a:ext cx="4457704" cy="1470025"/>
          </a:xfrm>
        </p:spPr>
        <p:txBody>
          <a:bodyPr>
            <a:noAutofit/>
          </a:bodyPr>
          <a:lstStyle/>
          <a:p>
            <a:pPr algn="r"/>
            <a:r>
              <a:rPr lang="uk-UA" sz="6000" b="1" i="1" dirty="0" smtClean="0">
                <a:solidFill>
                  <a:schemeClr val="accent2">
                    <a:lumMod val="50000"/>
                  </a:schemeClr>
                </a:solidFill>
              </a:rPr>
              <a:t>Ернест Хемінгуей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500570"/>
            <a:ext cx="32004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i="1" dirty="0" smtClean="0">
                <a:solidFill>
                  <a:schemeClr val="bg1"/>
                </a:solidFill>
              </a:rPr>
              <a:t>Виконали</a:t>
            </a:r>
          </a:p>
          <a:p>
            <a:pPr algn="r"/>
            <a:r>
              <a:rPr lang="uk-UA" i="1" dirty="0" smtClean="0">
                <a:solidFill>
                  <a:schemeClr val="bg1"/>
                </a:solidFill>
              </a:rPr>
              <a:t>Учениці 11-Б класу</a:t>
            </a:r>
          </a:p>
          <a:p>
            <a:pPr algn="r"/>
            <a:r>
              <a:rPr lang="uk-UA" i="1" dirty="0" smtClean="0">
                <a:solidFill>
                  <a:schemeClr val="bg1"/>
                </a:solidFill>
              </a:rPr>
              <a:t>Тихонюк Альона</a:t>
            </a:r>
          </a:p>
          <a:p>
            <a:pPr algn="r"/>
            <a:r>
              <a:rPr lang="uk-UA" i="1" dirty="0" smtClean="0">
                <a:solidFill>
                  <a:schemeClr val="bg1"/>
                </a:solidFill>
              </a:rPr>
              <a:t>Писарцова Марина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i058.radikal.ru/1101/34/1f43078f51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98" y="714357"/>
            <a:ext cx="4192501" cy="542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1472" y="404664"/>
            <a:ext cx="4752528" cy="4176464"/>
          </a:xfrm>
        </p:spPr>
        <p:txBody>
          <a:bodyPr>
            <a:normAutofit lnSpcReduction="10000"/>
          </a:bodyPr>
          <a:lstStyle/>
          <a:p>
            <a:pPr indent="12700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На початку 1930 року </a:t>
            </a:r>
            <a:r>
              <a:rPr lang="ru-RU" sz="2800" i="1" dirty="0" err="1" smtClean="0">
                <a:solidFill>
                  <a:schemeClr val="bg1"/>
                </a:solidFill>
              </a:rPr>
              <a:t>Хемінгуей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повернувся</a:t>
            </a:r>
            <a:r>
              <a:rPr lang="ru-RU" sz="2800" i="1" dirty="0" smtClean="0">
                <a:solidFill>
                  <a:schemeClr val="bg1"/>
                </a:solidFill>
              </a:rPr>
              <a:t> в США </a:t>
            </a:r>
            <a:r>
              <a:rPr lang="ru-RU" sz="2800" i="1" dirty="0" err="1" smtClean="0">
                <a:solidFill>
                  <a:schemeClr val="bg1"/>
                </a:solidFill>
              </a:rPr>
              <a:t>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оселився</a:t>
            </a:r>
            <a:r>
              <a:rPr lang="ru-RU" sz="2800" i="1" dirty="0" smtClean="0">
                <a:solidFill>
                  <a:schemeClr val="bg1"/>
                </a:solidFill>
              </a:rPr>
              <a:t> в </a:t>
            </a:r>
            <a:r>
              <a:rPr lang="ru-RU" sz="2800" i="1" dirty="0" err="1" smtClean="0">
                <a:solidFill>
                  <a:schemeClr val="bg1"/>
                </a:solidFill>
              </a:rPr>
              <a:t>містечку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Кі-Уест</a:t>
            </a:r>
            <a:r>
              <a:rPr lang="ru-RU" sz="2800" i="1" dirty="0" smtClean="0">
                <a:solidFill>
                  <a:schemeClr val="bg1"/>
                </a:solidFill>
              </a:rPr>
              <a:t> , Флорида. </a:t>
            </a:r>
            <a:r>
              <a:rPr lang="ru-RU" sz="2800" i="1" dirty="0" err="1" smtClean="0">
                <a:solidFill>
                  <a:schemeClr val="bg1"/>
                </a:solidFill>
              </a:rPr>
              <a:t>Саме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в </a:t>
            </a:r>
            <a:r>
              <a:rPr lang="ru-RU" sz="2800" i="1" dirty="0" err="1" smtClean="0">
                <a:solidFill>
                  <a:schemeClr val="bg1"/>
                </a:solidFill>
              </a:rPr>
              <a:t>цей</a:t>
            </a:r>
            <a:r>
              <a:rPr lang="ru-RU" sz="2800" i="1" dirty="0" smtClean="0">
                <a:solidFill>
                  <a:schemeClr val="bg1"/>
                </a:solidFill>
              </a:rPr>
              <a:t> час до </a:t>
            </a:r>
            <a:r>
              <a:rPr lang="ru-RU" sz="2800" i="1" dirty="0" err="1" smtClean="0">
                <a:solidFill>
                  <a:schemeClr val="bg1"/>
                </a:solidFill>
              </a:rPr>
              <a:t>нього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прийшла</a:t>
            </a:r>
            <a:r>
              <a:rPr lang="ru-RU" sz="2800" i="1" dirty="0" smtClean="0">
                <a:solidFill>
                  <a:schemeClr val="bg1"/>
                </a:solidFill>
              </a:rPr>
              <a:t> слава великого </a:t>
            </a:r>
            <a:r>
              <a:rPr lang="ru-RU" sz="2800" i="1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sz="2800" i="1" dirty="0" smtClean="0">
                <a:solidFill>
                  <a:schemeClr val="bg1"/>
                </a:solidFill>
              </a:rPr>
              <a:t>. </a:t>
            </a:r>
            <a:endParaRPr lang="ru-RU" sz="2800" dirty="0" smtClean="0">
              <a:solidFill>
                <a:schemeClr val="bg1"/>
              </a:solidFill>
            </a:endParaRPr>
          </a:p>
          <a:p>
            <a:pPr indent="12700">
              <a:buNone/>
            </a:pPr>
            <a:r>
              <a:rPr lang="ru-RU" sz="2800" b="1" i="1" dirty="0" err="1" smtClean="0">
                <a:solidFill>
                  <a:schemeClr val="bg1"/>
                </a:solidFill>
              </a:rPr>
              <a:t>Восени</a:t>
            </a:r>
            <a:r>
              <a:rPr lang="ru-RU" sz="2800" b="1" i="1" dirty="0" smtClean="0">
                <a:solidFill>
                  <a:schemeClr val="bg1"/>
                </a:solidFill>
              </a:rPr>
              <a:t> 1930 </a:t>
            </a:r>
            <a:r>
              <a:rPr lang="ru-RU" sz="2800" i="1" dirty="0" err="1" smtClean="0">
                <a:solidFill>
                  <a:schemeClr val="bg1"/>
                </a:solidFill>
              </a:rPr>
              <a:t>Ернест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потрапив</a:t>
            </a:r>
            <a:r>
              <a:rPr lang="ru-RU" sz="2800" i="1" dirty="0" smtClean="0">
                <a:solidFill>
                  <a:schemeClr val="bg1"/>
                </a:solidFill>
              </a:rPr>
              <a:t> в </a:t>
            </a:r>
            <a:r>
              <a:rPr lang="ru-RU" sz="2800" i="1" dirty="0" err="1" smtClean="0">
                <a:solidFill>
                  <a:schemeClr val="bg1"/>
                </a:solidFill>
              </a:rPr>
              <a:t>серйозну</a:t>
            </a:r>
            <a:r>
              <a:rPr lang="ru-RU" sz="2800" i="1" dirty="0" smtClean="0">
                <a:solidFill>
                  <a:schemeClr val="bg1"/>
                </a:solidFill>
              </a:rPr>
              <a:t> автокатастрофу. </a:t>
            </a:r>
            <a:endParaRPr lang="ru-RU" sz="2800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667"/>
          <a:stretch>
            <a:fillRect/>
          </a:stretch>
        </p:blipFill>
        <p:spPr bwMode="auto">
          <a:xfrm>
            <a:off x="539552" y="404664"/>
            <a:ext cx="4032448" cy="412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540384"/>
            <a:ext cx="8892480" cy="231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У 1932 </a:t>
            </a:r>
            <a:r>
              <a:rPr lang="ru-RU" sz="2800" i="1" dirty="0" err="1" smtClean="0">
                <a:solidFill>
                  <a:schemeClr val="bg1"/>
                </a:solidFill>
              </a:rPr>
              <a:t>році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він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взявся</a:t>
            </a:r>
            <a:r>
              <a:rPr lang="ru-RU" sz="2800" i="1" dirty="0" smtClean="0">
                <a:solidFill>
                  <a:schemeClr val="bg1"/>
                </a:solidFill>
              </a:rPr>
              <a:t> за роман </a:t>
            </a:r>
            <a:r>
              <a:rPr lang="ru-RU" sz="2800" b="1" i="1" dirty="0" smtClean="0">
                <a:solidFill>
                  <a:schemeClr val="bg1"/>
                </a:solidFill>
              </a:rPr>
              <a:t>«Смерть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пополудні</a:t>
            </a:r>
            <a:r>
              <a:rPr lang="ru-RU" sz="2800" b="1" i="1" dirty="0" smtClean="0">
                <a:solidFill>
                  <a:schemeClr val="bg1"/>
                </a:solidFill>
              </a:rPr>
              <a:t>», </a:t>
            </a:r>
            <a:r>
              <a:rPr lang="ru-RU" sz="2800" i="1" dirty="0" smtClean="0">
                <a:solidFill>
                  <a:schemeClr val="bg1"/>
                </a:solidFill>
              </a:rPr>
              <a:t>де </a:t>
            </a:r>
            <a:r>
              <a:rPr lang="ru-RU" sz="2800" i="1" dirty="0" err="1" smtClean="0">
                <a:solidFill>
                  <a:schemeClr val="bg1"/>
                </a:solidFill>
              </a:rPr>
              <a:t>з</a:t>
            </a:r>
            <a:r>
              <a:rPr lang="ru-RU" sz="2800" i="1" dirty="0" smtClean="0">
                <a:solidFill>
                  <a:schemeClr val="bg1"/>
                </a:solidFill>
              </a:rPr>
              <a:t> великою </a:t>
            </a:r>
            <a:r>
              <a:rPr lang="ru-RU" sz="2800" i="1" dirty="0" err="1" smtClean="0">
                <a:solidFill>
                  <a:schemeClr val="bg1"/>
                </a:solidFill>
              </a:rPr>
              <a:t>точністю</a:t>
            </a:r>
            <a:r>
              <a:rPr lang="ru-RU" sz="2800" i="1" dirty="0" smtClean="0">
                <a:solidFill>
                  <a:schemeClr val="bg1"/>
                </a:solidFill>
              </a:rPr>
              <a:t> описав </a:t>
            </a:r>
            <a:r>
              <a:rPr lang="ru-RU" sz="2800" i="1" dirty="0" err="1" smtClean="0">
                <a:solidFill>
                  <a:schemeClr val="bg1"/>
                </a:solidFill>
              </a:rPr>
              <a:t>кориду</a:t>
            </a:r>
            <a:r>
              <a:rPr lang="ru-RU" sz="2800" i="1" dirty="0" smtClean="0">
                <a:solidFill>
                  <a:schemeClr val="bg1"/>
                </a:solidFill>
              </a:rPr>
              <a:t>, представивши </a:t>
            </a:r>
            <a:r>
              <a:rPr lang="ru-RU" sz="2800" i="1" dirty="0" err="1" smtClean="0">
                <a:solidFill>
                  <a:schemeClr val="bg1"/>
                </a:solidFill>
              </a:rPr>
              <a:t>її</a:t>
            </a:r>
            <a:r>
              <a:rPr lang="ru-RU" sz="2800" i="1" dirty="0" smtClean="0">
                <a:solidFill>
                  <a:schemeClr val="bg1"/>
                </a:solidFill>
              </a:rPr>
              <a:t> як ритуал </a:t>
            </a:r>
            <a:r>
              <a:rPr lang="ru-RU" sz="2800" i="1" dirty="0" err="1" smtClean="0">
                <a:solidFill>
                  <a:schemeClr val="bg1"/>
                </a:solidFill>
              </a:rPr>
              <a:t>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випробування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мужності</a:t>
            </a:r>
            <a:r>
              <a:rPr lang="ru-RU" sz="2800" i="1" dirty="0" smtClean="0">
                <a:solidFill>
                  <a:schemeClr val="bg1"/>
                </a:solidFill>
              </a:rPr>
              <a:t>. </a:t>
            </a:r>
            <a:r>
              <a:rPr lang="ru-RU" sz="2800" b="1" i="1" dirty="0" smtClean="0">
                <a:solidFill>
                  <a:schemeClr val="bg1"/>
                </a:solidFill>
              </a:rPr>
              <a:t>У 1933 </a:t>
            </a:r>
            <a:r>
              <a:rPr lang="ru-RU" sz="2800" i="1" dirty="0" err="1" smtClean="0">
                <a:solidFill>
                  <a:schemeClr val="bg1"/>
                </a:solidFill>
              </a:rPr>
              <a:t>році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Хемінгуей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узявся</a:t>
            </a:r>
            <a:r>
              <a:rPr lang="ru-RU" sz="2800" i="1" dirty="0" smtClean="0">
                <a:solidFill>
                  <a:schemeClr val="bg1"/>
                </a:solidFill>
              </a:rPr>
              <a:t> за </a:t>
            </a:r>
            <a:r>
              <a:rPr lang="ru-RU" sz="2800" i="1" dirty="0" err="1" smtClean="0">
                <a:solidFill>
                  <a:schemeClr val="bg1"/>
                </a:solidFill>
              </a:rPr>
              <a:t>збірку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</a:rPr>
              <a:t>оповідань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«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Переможець</a:t>
            </a:r>
            <a:r>
              <a:rPr lang="ru-RU" sz="2800" b="1" i="1" dirty="0" smtClean="0">
                <a:solidFill>
                  <a:schemeClr val="bg1"/>
                </a:solidFill>
              </a:rPr>
              <a:t> не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отримує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нічого</a:t>
            </a:r>
            <a:r>
              <a:rPr lang="ru-RU" sz="2800" b="1" i="1" dirty="0" smtClean="0">
                <a:solidFill>
                  <a:schemeClr val="bg1"/>
                </a:solidFill>
              </a:rPr>
              <a:t>».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4752528" cy="5832648"/>
          </a:xfrm>
        </p:spPr>
        <p:txBody>
          <a:bodyPr>
            <a:normAutofit fontScale="85000" lnSpcReduction="10000"/>
          </a:bodyPr>
          <a:lstStyle/>
          <a:p>
            <a:pPr indent="12700">
              <a:buNone/>
            </a:pPr>
            <a:r>
              <a:rPr lang="ru-RU" i="1" dirty="0" smtClean="0">
                <a:solidFill>
                  <a:schemeClr val="bg1"/>
                </a:solidFill>
              </a:rPr>
              <a:t>У </a:t>
            </a:r>
            <a:r>
              <a:rPr lang="ru-RU" i="1" dirty="0" err="1" smtClean="0">
                <a:solidFill>
                  <a:schemeClr val="bg1"/>
                </a:solidFill>
              </a:rPr>
              <a:t>січні</a:t>
            </a:r>
            <a:r>
              <a:rPr lang="ru-RU" i="1" dirty="0" smtClean="0">
                <a:solidFill>
                  <a:schemeClr val="bg1"/>
                </a:solidFill>
              </a:rPr>
              <a:t> 1934 </a:t>
            </a:r>
            <a:r>
              <a:rPr lang="ru-RU" i="1" dirty="0" err="1" smtClean="0">
                <a:solidFill>
                  <a:schemeClr val="bg1"/>
                </a:solidFill>
              </a:rPr>
              <a:t>Ернест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захворів</a:t>
            </a:r>
            <a:r>
              <a:rPr lang="ru-RU" i="1" dirty="0" smtClean="0">
                <a:solidFill>
                  <a:schemeClr val="bg1"/>
                </a:solidFill>
              </a:rPr>
              <a:t> амебною </a:t>
            </a:r>
            <a:r>
              <a:rPr lang="ru-RU" i="1" dirty="0" err="1" smtClean="0">
                <a:solidFill>
                  <a:schemeClr val="bg1"/>
                </a:solidFill>
              </a:rPr>
              <a:t>дизентерією.Тим</a:t>
            </a:r>
            <a:r>
              <a:rPr lang="ru-RU" i="1" dirty="0" smtClean="0">
                <a:solidFill>
                  <a:schemeClr val="bg1"/>
                </a:solidFill>
              </a:rPr>
              <a:t> не </a:t>
            </a:r>
            <a:r>
              <a:rPr lang="ru-RU" i="1" dirty="0" err="1" smtClean="0">
                <a:solidFill>
                  <a:schemeClr val="bg1"/>
                </a:solidFill>
              </a:rPr>
              <a:t>менш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цей</a:t>
            </a:r>
            <a:r>
              <a:rPr lang="ru-RU" i="1" dirty="0" smtClean="0">
                <a:solidFill>
                  <a:schemeClr val="bg1"/>
                </a:solidFill>
              </a:rPr>
              <a:t> сезон </a:t>
            </a:r>
            <a:r>
              <a:rPr lang="ru-RU" i="1" dirty="0" err="1" smtClean="0">
                <a:solidFill>
                  <a:schemeClr val="bg1"/>
                </a:solidFill>
              </a:rPr>
              <a:t>полювання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закінчився</a:t>
            </a:r>
            <a:r>
              <a:rPr lang="ru-RU" i="1" dirty="0" smtClean="0">
                <a:solidFill>
                  <a:schemeClr val="bg1"/>
                </a:solidFill>
              </a:rPr>
              <a:t> для </a:t>
            </a:r>
            <a:r>
              <a:rPr lang="ru-RU" i="1" dirty="0" err="1" smtClean="0">
                <a:solidFill>
                  <a:schemeClr val="bg1"/>
                </a:solidFill>
              </a:rPr>
              <a:t>Хемінгуея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вдало</a:t>
            </a:r>
            <a:r>
              <a:rPr lang="ru-RU" i="1" dirty="0" smtClean="0">
                <a:solidFill>
                  <a:schemeClr val="bg1"/>
                </a:solidFill>
              </a:rPr>
              <a:t>: </a:t>
            </a:r>
            <a:r>
              <a:rPr lang="ru-RU" i="1" dirty="0" err="1" smtClean="0">
                <a:solidFill>
                  <a:schemeClr val="bg1"/>
                </a:solidFill>
              </a:rPr>
              <a:t>він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тричі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підстрелив</a:t>
            </a:r>
            <a:r>
              <a:rPr lang="ru-RU" i="1" dirty="0" smtClean="0">
                <a:solidFill>
                  <a:schemeClr val="bg1"/>
                </a:solidFill>
              </a:rPr>
              <a:t> лева, </a:t>
            </a:r>
            <a:r>
              <a:rPr lang="ru-RU" i="1" dirty="0" err="1" smtClean="0">
                <a:solidFill>
                  <a:schemeClr val="bg1"/>
                </a:solidFill>
              </a:rPr>
              <a:t>двадцять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сім</a:t>
            </a:r>
            <a:r>
              <a:rPr lang="ru-RU" i="1" dirty="0" smtClean="0">
                <a:solidFill>
                  <a:schemeClr val="bg1"/>
                </a:solidFill>
              </a:rPr>
              <a:t> антилоп, великий буйвол та </a:t>
            </a:r>
            <a:r>
              <a:rPr lang="ru-RU" i="1" dirty="0" err="1" smtClean="0">
                <a:solidFill>
                  <a:schemeClr val="bg1"/>
                </a:solidFill>
              </a:rPr>
              <a:t>ін</a:t>
            </a:r>
            <a:r>
              <a:rPr lang="ru-RU" i="1" dirty="0" smtClean="0">
                <a:solidFill>
                  <a:schemeClr val="bg1"/>
                </a:solidFill>
              </a:rPr>
              <a:t> . </a:t>
            </a:r>
            <a:r>
              <a:rPr lang="ru-RU" i="1" dirty="0" err="1" smtClean="0">
                <a:solidFill>
                  <a:schemeClr val="bg1"/>
                </a:solidFill>
              </a:rPr>
              <a:t>Враження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Танганьїки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зафіксовані</a:t>
            </a:r>
            <a:r>
              <a:rPr lang="ru-RU" i="1" dirty="0" smtClean="0">
                <a:solidFill>
                  <a:schemeClr val="bg1"/>
                </a:solidFill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</a:rPr>
              <a:t>книзі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</a:rPr>
              <a:t>Зелені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пагорби</a:t>
            </a:r>
            <a:r>
              <a:rPr lang="ru-RU" b="1" i="1" dirty="0" smtClean="0">
                <a:solidFill>
                  <a:schemeClr val="bg1"/>
                </a:solidFill>
              </a:rPr>
              <a:t> Африки» (1935). </a:t>
            </a:r>
            <a:r>
              <a:rPr lang="ru-RU" i="1" dirty="0" err="1" smtClean="0">
                <a:solidFill>
                  <a:schemeClr val="bg1"/>
                </a:solidFill>
              </a:rPr>
              <a:t>Твір</a:t>
            </a:r>
            <a:r>
              <a:rPr lang="ru-RU" i="1" dirty="0" smtClean="0">
                <a:solidFill>
                  <a:schemeClr val="bg1"/>
                </a:solidFill>
              </a:rPr>
              <a:t> , по </a:t>
            </a:r>
            <a:r>
              <a:rPr lang="ru-RU" i="1" dirty="0" err="1" smtClean="0">
                <a:solidFill>
                  <a:schemeClr val="bg1"/>
                </a:solidFill>
              </a:rPr>
              <a:t>суті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було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щоденником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Ернеста</a:t>
            </a:r>
            <a:r>
              <a:rPr lang="ru-RU" i="1" dirty="0" smtClean="0">
                <a:solidFill>
                  <a:schemeClr val="bg1"/>
                </a:solidFill>
              </a:rPr>
              <a:t> як </a:t>
            </a:r>
            <a:r>
              <a:rPr lang="ru-RU" i="1" dirty="0" err="1" smtClean="0">
                <a:solidFill>
                  <a:schemeClr val="bg1"/>
                </a:solidFill>
              </a:rPr>
              <a:t>мисливця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мандрівника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://upload.wikimedia.org/wikipedia/commons/4/4e/Ernest_Hemingway_on_safari,_1934.jpg"/>
          <p:cNvPicPr>
            <a:picLocks noChangeAspect="1" noChangeArrowheads="1"/>
          </p:cNvPicPr>
          <p:nvPr/>
        </p:nvPicPr>
        <p:blipFill>
          <a:blip r:embed="rId2" cstate="print"/>
          <a:srcRect l="12613"/>
          <a:stretch>
            <a:fillRect/>
          </a:stretch>
        </p:blipFill>
        <p:spPr bwMode="auto">
          <a:xfrm>
            <a:off x="5220072" y="260647"/>
            <a:ext cx="3744416" cy="3320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8" descr="https://encrypted-tbn1.gstatic.com/images?q=tbn:ANd9GcTE1yY6daj7-cs_FpDbKvozFP1FJ75HM-stWiI2D-f1R_KR4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37046"/>
            <a:ext cx="2652775" cy="4560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548680"/>
            <a:ext cx="4572000" cy="4752528"/>
          </a:xfrm>
        </p:spPr>
        <p:txBody>
          <a:bodyPr>
            <a:normAutofit fontScale="92500"/>
          </a:bodyPr>
          <a:lstStyle/>
          <a:p>
            <a:pPr indent="12700">
              <a:buNone/>
            </a:pPr>
            <a:r>
              <a:rPr lang="ru-RU" i="1" dirty="0" err="1" smtClean="0">
                <a:solidFill>
                  <a:schemeClr val="bg1"/>
                </a:solidFill>
              </a:rPr>
              <a:t>Хемінгуей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організував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збір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пожертвувань</a:t>
            </a:r>
            <a:r>
              <a:rPr lang="ru-RU" i="1" dirty="0" smtClean="0">
                <a:solidFill>
                  <a:schemeClr val="bg1"/>
                </a:solidFill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</a:rPr>
              <a:t>користь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республіканців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що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воювали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проти</a:t>
            </a:r>
            <a:r>
              <a:rPr lang="ru-RU" i="1" dirty="0" smtClean="0">
                <a:solidFill>
                  <a:schemeClr val="bg1"/>
                </a:solidFill>
              </a:rPr>
              <a:t> генерала Франко. </a:t>
            </a:r>
            <a:r>
              <a:rPr lang="ru-RU" i="1" dirty="0" err="1" smtClean="0">
                <a:solidFill>
                  <a:schemeClr val="bg1"/>
                </a:solidFill>
              </a:rPr>
              <a:t>Враження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війни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знайшли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відбиття</a:t>
            </a:r>
            <a:r>
              <a:rPr lang="ru-RU" i="1" dirty="0" smtClean="0">
                <a:solidFill>
                  <a:schemeClr val="bg1"/>
                </a:solidFill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</a:rPr>
              <a:t>іншому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відомому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романі</a:t>
            </a:r>
            <a:r>
              <a:rPr lang="ru-RU" i="1" dirty="0" smtClean="0">
                <a:solidFill>
                  <a:schemeClr val="bg1"/>
                </a:solidFill>
              </a:rPr>
              <a:t> — </a:t>
            </a:r>
            <a:r>
              <a:rPr lang="ru-RU" b="1" i="1" dirty="0" smtClean="0">
                <a:solidFill>
                  <a:schemeClr val="bg1"/>
                </a:solidFill>
              </a:rPr>
              <a:t>«По кому </a:t>
            </a:r>
            <a:r>
              <a:rPr lang="ru-RU" b="1" i="1" dirty="0" err="1" smtClean="0">
                <a:solidFill>
                  <a:schemeClr val="bg1"/>
                </a:solidFill>
              </a:rPr>
              <a:t>подзвін</a:t>
            </a:r>
            <a:r>
              <a:rPr lang="ru-RU" b="1" i="1" dirty="0" smtClean="0">
                <a:solidFill>
                  <a:schemeClr val="bg1"/>
                </a:solidFill>
              </a:rPr>
              <a:t>»</a:t>
            </a:r>
            <a:r>
              <a:rPr lang="ru-RU" i="1" dirty="0" smtClean="0">
                <a:solidFill>
                  <a:schemeClr val="bg1"/>
                </a:solidFill>
              </a:rPr>
              <a:t>,1940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24" y="692696"/>
            <a:ext cx="4201268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544522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Цей роман </a:t>
            </a:r>
            <a:r>
              <a:rPr lang="ru-RU" sz="3200" i="1" dirty="0" err="1" smtClean="0">
                <a:solidFill>
                  <a:schemeClr val="bg1"/>
                </a:solidFill>
              </a:rPr>
              <a:t>багато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критиків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уважають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найкращою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роботою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sz="3200" i="1" dirty="0" smtClean="0">
                <a:solidFill>
                  <a:schemeClr val="bg1"/>
                </a:solidFill>
              </a:rPr>
              <a:t>. </a:t>
            </a:r>
            <a:endParaRPr lang="ru-RU" sz="3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653136"/>
            <a:ext cx="8712968" cy="1944216"/>
          </a:xfrm>
        </p:spPr>
        <p:txBody>
          <a:bodyPr>
            <a:normAutofit fontScale="92500" lnSpcReduction="20000"/>
          </a:bodyPr>
          <a:lstStyle/>
          <a:p>
            <a:pPr indent="12700">
              <a:buNone/>
            </a:pPr>
            <a:r>
              <a:rPr lang="ru-RU" i="1" dirty="0" smtClean="0">
                <a:solidFill>
                  <a:schemeClr val="bg1"/>
                </a:solidFill>
              </a:rPr>
              <a:t>1953 року </a:t>
            </a:r>
            <a:r>
              <a:rPr lang="ru-RU" i="1" dirty="0" err="1" smtClean="0">
                <a:solidFill>
                  <a:schemeClr val="bg1"/>
                </a:solidFill>
              </a:rPr>
              <a:t>Ернест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Хемінгуей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отримав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Пулітцерівську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премію</a:t>
            </a:r>
            <a:r>
              <a:rPr lang="ru-RU" b="1" i="1" dirty="0" smtClean="0">
                <a:solidFill>
                  <a:schemeClr val="bg1"/>
                </a:solidFill>
              </a:rPr>
              <a:t> за </a:t>
            </a:r>
            <a:r>
              <a:rPr lang="ru-RU" b="1" i="1" dirty="0" err="1" smtClean="0">
                <a:solidFill>
                  <a:schemeClr val="bg1"/>
                </a:solidFill>
              </a:rPr>
              <a:t>повість</a:t>
            </a:r>
            <a:r>
              <a:rPr lang="ru-RU" b="1" i="1" dirty="0" smtClean="0">
                <a:solidFill>
                  <a:schemeClr val="bg1"/>
                </a:solidFill>
              </a:rPr>
              <a:t> «</a:t>
            </a:r>
            <a:r>
              <a:rPr lang="ru-RU" b="1" i="1" dirty="0" err="1" smtClean="0">
                <a:solidFill>
                  <a:schemeClr val="bg1"/>
                </a:solidFill>
              </a:rPr>
              <a:t>Старий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 море</a:t>
            </a:r>
            <a:r>
              <a:rPr lang="ru-RU" b="1" i="1" dirty="0" smtClean="0">
                <a:solidFill>
                  <a:schemeClr val="bg1"/>
                </a:solidFill>
              </a:rPr>
              <a:t>». </a:t>
            </a:r>
            <a:r>
              <a:rPr lang="ru-RU" i="1" dirty="0" smtClean="0">
                <a:solidFill>
                  <a:schemeClr val="bg1"/>
                </a:solidFill>
              </a:rPr>
              <a:t>Цей </a:t>
            </a:r>
            <a:r>
              <a:rPr lang="ru-RU" i="1" dirty="0" err="1" smtClean="0">
                <a:solidFill>
                  <a:schemeClr val="bg1"/>
                </a:solidFill>
              </a:rPr>
              <a:t>твір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вплинув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також</a:t>
            </a:r>
            <a:r>
              <a:rPr lang="ru-RU" i="1" dirty="0" smtClean="0">
                <a:solidFill>
                  <a:schemeClr val="bg1"/>
                </a:solidFill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</a:rPr>
              <a:t>присудження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Хемінгуею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Нобелівської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премії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літератури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1954 </a:t>
            </a:r>
            <a:r>
              <a:rPr lang="ru-RU" b="1" i="1" dirty="0" smtClean="0">
                <a:solidFill>
                  <a:schemeClr val="bg1"/>
                </a:solidFill>
              </a:rPr>
              <a:t>року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984776" cy="3934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404664"/>
            <a:ext cx="5256584" cy="6120680"/>
          </a:xfrm>
        </p:spPr>
        <p:txBody>
          <a:bodyPr>
            <a:normAutofit fontScale="92500" lnSpcReduction="20000"/>
          </a:bodyPr>
          <a:lstStyle/>
          <a:p>
            <a:pPr indent="12700">
              <a:buNone/>
            </a:pPr>
            <a:r>
              <a:rPr lang="ru-RU" i="1" dirty="0" smtClean="0">
                <a:solidFill>
                  <a:schemeClr val="bg1"/>
                </a:solidFill>
              </a:rPr>
              <a:t>1960-го року </a:t>
            </a:r>
            <a:r>
              <a:rPr lang="ru-RU" i="1" dirty="0" err="1" smtClean="0">
                <a:solidFill>
                  <a:schemeClr val="bg1"/>
                </a:solidFill>
              </a:rPr>
              <a:t>письменник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повернувся</a:t>
            </a:r>
            <a:r>
              <a:rPr lang="ru-RU" i="1" dirty="0" smtClean="0">
                <a:solidFill>
                  <a:schemeClr val="bg1"/>
                </a:solidFill>
              </a:rPr>
              <a:t> до США, Айдахо. </a:t>
            </a:r>
            <a:r>
              <a:rPr lang="ru-RU" b="1" i="1" dirty="0" smtClean="0">
                <a:solidFill>
                  <a:schemeClr val="bg1"/>
                </a:solidFill>
              </a:rPr>
              <a:t>1960-го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він</a:t>
            </a:r>
            <a:r>
              <a:rPr lang="ru-RU" i="1" dirty="0" smtClean="0">
                <a:solidFill>
                  <a:schemeClr val="bg1"/>
                </a:solidFill>
              </a:rPr>
              <a:t> лежав у </a:t>
            </a:r>
            <a:r>
              <a:rPr lang="ru-RU" i="1" dirty="0" err="1" smtClean="0">
                <a:solidFill>
                  <a:schemeClr val="bg1"/>
                </a:solidFill>
              </a:rPr>
              <a:t>клініці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Майо</a:t>
            </a:r>
            <a:r>
              <a:rPr lang="ru-RU" i="1" dirty="0" smtClean="0">
                <a:solidFill>
                  <a:schemeClr val="bg1"/>
                </a:solidFill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</a:rPr>
              <a:t>Рочестері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діагнозом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депресії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та </a:t>
            </a:r>
            <a:r>
              <a:rPr lang="ru-RU" b="1" i="1" dirty="0" err="1" smtClean="0">
                <a:solidFill>
                  <a:schemeClr val="bg1"/>
                </a:solidFill>
              </a:rPr>
              <a:t>серйозного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розумового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розладу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Після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повернення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лікарні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Хемінгуей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вкоротив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собі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віку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вистріливши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собі</a:t>
            </a:r>
            <a:r>
              <a:rPr lang="ru-RU" i="1" dirty="0" smtClean="0">
                <a:solidFill>
                  <a:schemeClr val="bg1"/>
                </a:solidFill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</a:rPr>
              <a:t>лоба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мисливської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рушниці</a:t>
            </a:r>
            <a:r>
              <a:rPr lang="ru-RU" i="1" dirty="0" smtClean="0">
                <a:solidFill>
                  <a:schemeClr val="bg1"/>
                </a:solidFill>
              </a:rPr>
              <a:t>, яку </a:t>
            </a:r>
            <a:r>
              <a:rPr lang="ru-RU" i="1" dirty="0" err="1" smtClean="0">
                <a:solidFill>
                  <a:schemeClr val="bg1"/>
                </a:solidFill>
              </a:rPr>
              <a:t>подарував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йому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його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дідусь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Це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відбулось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2 </a:t>
            </a:r>
            <a:r>
              <a:rPr lang="ru-RU" b="1" i="1" dirty="0" err="1" smtClean="0">
                <a:solidFill>
                  <a:schemeClr val="bg1"/>
                </a:solidFill>
              </a:rPr>
              <a:t>липня</a:t>
            </a:r>
            <a:r>
              <a:rPr lang="ru-RU" b="1" i="1" dirty="0" smtClean="0">
                <a:solidFill>
                  <a:schemeClr val="bg1"/>
                </a:solidFill>
              </a:rPr>
              <a:t> 1961 </a:t>
            </a:r>
            <a:r>
              <a:rPr lang="ru-RU" i="1" dirty="0" smtClean="0">
                <a:solidFill>
                  <a:schemeClr val="bg1"/>
                </a:solidFill>
              </a:rPr>
              <a:t>в </a:t>
            </a:r>
            <a:r>
              <a:rPr lang="ru-RU" i="1" dirty="0" err="1" smtClean="0">
                <a:solidFill>
                  <a:schemeClr val="bg1"/>
                </a:solidFill>
              </a:rPr>
              <a:t>його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власному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будинку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Кетчемі</a:t>
            </a:r>
            <a:r>
              <a:rPr lang="ru-RU" i="1" dirty="0" smtClean="0">
                <a:solidFill>
                  <a:schemeClr val="bg1"/>
                </a:solidFill>
              </a:rPr>
              <a:t>, штат Айдахо, США.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326770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361459"/>
          </a:xfrm>
        </p:spPr>
        <p:txBody>
          <a:bodyPr>
            <a:normAutofit/>
          </a:bodyPr>
          <a:lstStyle/>
          <a:p>
            <a:pPr indent="1270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</a:rPr>
              <a:t>Всі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хороші</a:t>
            </a:r>
            <a:r>
              <a:rPr lang="ru-RU" b="1" i="1" dirty="0" smtClean="0">
                <a:solidFill>
                  <a:schemeClr val="bg1"/>
                </a:solidFill>
              </a:rPr>
              <a:t> книги </a:t>
            </a:r>
            <a:r>
              <a:rPr lang="ru-RU" b="1" i="1" dirty="0" err="1" smtClean="0">
                <a:solidFill>
                  <a:schemeClr val="bg1"/>
                </a:solidFill>
              </a:rPr>
              <a:t>схожі</a:t>
            </a:r>
            <a:r>
              <a:rPr lang="ru-RU" b="1" i="1" dirty="0" smtClean="0">
                <a:solidFill>
                  <a:schemeClr val="bg1"/>
                </a:solidFill>
              </a:rPr>
              <a:t> в одному: коли </a:t>
            </a:r>
            <a:r>
              <a:rPr lang="ru-RU" b="1" i="1" dirty="0" err="1" smtClean="0">
                <a:solidFill>
                  <a:schemeClr val="bg1"/>
                </a:solidFill>
              </a:rPr>
              <a:t>ви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дочитаєте</a:t>
            </a:r>
            <a:r>
              <a:rPr lang="ru-RU" b="1" i="1" dirty="0" smtClean="0">
                <a:solidFill>
                  <a:schemeClr val="bg1"/>
                </a:solidFill>
              </a:rPr>
              <a:t> до </a:t>
            </a:r>
            <a:r>
              <a:rPr lang="ru-RU" b="1" i="1" dirty="0" err="1" smtClean="0">
                <a:solidFill>
                  <a:schemeClr val="bg1"/>
                </a:solidFill>
              </a:rPr>
              <a:t>кінця</a:t>
            </a:r>
            <a:r>
              <a:rPr lang="ru-RU" b="1" i="1" dirty="0" smtClean="0">
                <a:solidFill>
                  <a:schemeClr val="bg1"/>
                </a:solidFill>
              </a:rPr>
              <a:t>, вам </a:t>
            </a:r>
            <a:r>
              <a:rPr lang="ru-RU" b="1" i="1" dirty="0" err="1" smtClean="0">
                <a:solidFill>
                  <a:schemeClr val="bg1"/>
                </a:solidFill>
              </a:rPr>
              <a:t>здається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що</a:t>
            </a:r>
            <a:r>
              <a:rPr lang="ru-RU" b="1" i="1" dirty="0" smtClean="0">
                <a:solidFill>
                  <a:schemeClr val="bg1"/>
                </a:solidFill>
              </a:rPr>
              <a:t> все </a:t>
            </a:r>
            <a:r>
              <a:rPr lang="ru-RU" b="1" i="1" dirty="0" err="1" smtClean="0">
                <a:solidFill>
                  <a:schemeClr val="bg1"/>
                </a:solidFill>
              </a:rPr>
              <a:t>це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сталося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</a:t>
            </a:r>
            <a:r>
              <a:rPr lang="ru-RU" b="1" i="1" dirty="0" smtClean="0">
                <a:solidFill>
                  <a:schemeClr val="bg1"/>
                </a:solidFill>
              </a:rPr>
              <a:t> вами, </a:t>
            </a:r>
            <a:r>
              <a:rPr lang="ru-RU" b="1" i="1" dirty="0" err="1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 так </a:t>
            </a:r>
            <a:r>
              <a:rPr lang="ru-RU" b="1" i="1" dirty="0" err="1" smtClean="0">
                <a:solidFill>
                  <a:schemeClr val="bg1"/>
                </a:solidFill>
              </a:rPr>
              <a:t>воно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назавжди</a:t>
            </a:r>
            <a:r>
              <a:rPr lang="ru-RU" b="1" i="1" dirty="0" smtClean="0">
                <a:solidFill>
                  <a:schemeClr val="bg1"/>
                </a:solidFill>
              </a:rPr>
              <a:t> при вас </a:t>
            </a:r>
            <a:r>
              <a:rPr lang="ru-RU" b="1" i="1" dirty="0" err="1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залишиться</a:t>
            </a:r>
            <a:r>
              <a:rPr lang="ru-RU" b="1" i="1" dirty="0" smtClean="0">
                <a:solidFill>
                  <a:schemeClr val="bg1"/>
                </a:solidFill>
              </a:rPr>
              <a:t>»</a:t>
            </a:r>
          </a:p>
          <a:p>
            <a:pPr indent="12700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 indent="1270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</a:rPr>
              <a:t>Жодна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життєва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перемога</a:t>
            </a:r>
            <a:r>
              <a:rPr lang="ru-RU" b="1" i="1" dirty="0" smtClean="0">
                <a:solidFill>
                  <a:schemeClr val="bg1"/>
                </a:solidFill>
              </a:rPr>
              <a:t> не </a:t>
            </a:r>
            <a:r>
              <a:rPr lang="ru-RU" b="1" i="1" dirty="0" err="1" smtClean="0">
                <a:solidFill>
                  <a:schemeClr val="bg1"/>
                </a:solidFill>
              </a:rPr>
              <a:t>переважить</a:t>
            </a:r>
            <a:r>
              <a:rPr lang="ru-RU" b="1" i="1" dirty="0" smtClean="0">
                <a:solidFill>
                  <a:schemeClr val="bg1"/>
                </a:solidFill>
              </a:rPr>
              <a:t> собою </a:t>
            </a:r>
            <a:r>
              <a:rPr lang="ru-RU" b="1" i="1" dirty="0" err="1" smtClean="0">
                <a:solidFill>
                  <a:schemeClr val="bg1"/>
                </a:solidFill>
              </a:rPr>
              <a:t>поразку</a:t>
            </a:r>
            <a:r>
              <a:rPr lang="ru-RU" b="1" i="1" dirty="0" smtClean="0">
                <a:solidFill>
                  <a:schemeClr val="bg1"/>
                </a:solidFill>
              </a:rPr>
              <a:t> в </a:t>
            </a:r>
            <a:r>
              <a:rPr lang="ru-RU" b="1" i="1" dirty="0" err="1" smtClean="0">
                <a:solidFill>
                  <a:schemeClr val="bg1"/>
                </a:solidFill>
              </a:rPr>
              <a:t>коханні</a:t>
            </a:r>
            <a:r>
              <a:rPr lang="ru-RU" b="1" i="1" dirty="0" smtClean="0">
                <a:solidFill>
                  <a:schemeClr val="bg1"/>
                </a:solidFill>
              </a:rPr>
              <a:t>»</a:t>
            </a:r>
          </a:p>
          <a:p>
            <a:pPr indent="12700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 indent="12700" algn="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— Е. </a:t>
            </a:r>
            <a:r>
              <a:rPr lang="ru-RU" b="1" i="1" dirty="0" err="1" smtClean="0">
                <a:solidFill>
                  <a:schemeClr val="bg1"/>
                </a:solidFill>
              </a:rPr>
              <a:t>Хемінгуей</a:t>
            </a:r>
            <a:endParaRPr lang="ru-RU" b="1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57224" y="214290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Дитинство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upload.wikimedia.org/wikipedia/commons/c/c3/ErnestHemingwayBabyPicture.gif"/>
          <p:cNvPicPr>
            <a:picLocks noChangeAspect="1" noChangeArrowheads="1"/>
          </p:cNvPicPr>
          <p:nvPr/>
        </p:nvPicPr>
        <p:blipFill>
          <a:blip r:embed="rId2" cstate="print"/>
          <a:srcRect t="564"/>
          <a:stretch>
            <a:fillRect/>
          </a:stretch>
        </p:blipFill>
        <p:spPr bwMode="auto">
          <a:xfrm>
            <a:off x="251520" y="908719"/>
            <a:ext cx="3312368" cy="5528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79912" y="1412776"/>
            <a:ext cx="51125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Ернест Хемінгуей народився </a:t>
            </a:r>
            <a:r>
              <a:rPr lang="ru-RU" sz="2400" b="1" i="1" dirty="0" smtClean="0">
                <a:solidFill>
                  <a:schemeClr val="bg1"/>
                </a:solidFill>
              </a:rPr>
              <a:t>21 липня 1899 </a:t>
            </a:r>
            <a:r>
              <a:rPr lang="ru-RU" sz="2400" i="1" dirty="0" smtClean="0">
                <a:solidFill>
                  <a:schemeClr val="bg1"/>
                </a:solidFill>
              </a:rPr>
              <a:t>в </a:t>
            </a:r>
            <a:r>
              <a:rPr lang="ru-RU" sz="2400" b="1" i="1" dirty="0" smtClean="0">
                <a:solidFill>
                  <a:schemeClr val="bg1"/>
                </a:solidFill>
              </a:rPr>
              <a:t>Оук-Парку</a:t>
            </a:r>
            <a:r>
              <a:rPr lang="ru-RU" sz="2400" i="1" dirty="0" smtClean="0">
                <a:solidFill>
                  <a:schemeClr val="bg1"/>
                </a:solidFill>
              </a:rPr>
              <a:t>, що у передмісті Чикаго, </a:t>
            </a:r>
            <a:r>
              <a:rPr lang="ru-RU" sz="2400" b="1" i="1" dirty="0" smtClean="0">
                <a:solidFill>
                  <a:schemeClr val="bg1"/>
                </a:solidFill>
              </a:rPr>
              <a:t>штат </a:t>
            </a:r>
            <a:r>
              <a:rPr lang="ru-RU" sz="2400" b="1" i="1" dirty="0" err="1" smtClean="0">
                <a:solidFill>
                  <a:schemeClr val="bg1"/>
                </a:solidFill>
              </a:rPr>
              <a:t>Іллінойс</a:t>
            </a:r>
            <a:r>
              <a:rPr lang="ru-RU" sz="2400" b="1" i="1" dirty="0" smtClean="0">
                <a:solidFill>
                  <a:schemeClr val="bg1"/>
                </a:solidFill>
              </a:rPr>
              <a:t>, США</a:t>
            </a:r>
            <a:r>
              <a:rPr lang="ru-RU" sz="2400" i="1" dirty="0" smtClean="0">
                <a:solidFill>
                  <a:schemeClr val="bg1"/>
                </a:solidFill>
              </a:rPr>
              <a:t>. </a:t>
            </a:r>
            <a:r>
              <a:rPr lang="ru-RU" sz="2400" i="1" dirty="0" err="1" smtClean="0">
                <a:solidFill>
                  <a:schemeClr val="bg1"/>
                </a:solidFill>
              </a:rPr>
              <a:t>Ернест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був другою дитиною в сім'ї (першою була донька Марселина, яка народилася 1898 року). Його назвали на честь </a:t>
            </a:r>
            <a:r>
              <a:rPr lang="ru-RU" sz="2400" i="1" dirty="0" err="1" smtClean="0">
                <a:solidFill>
                  <a:schemeClr val="bg1"/>
                </a:solidFill>
              </a:rPr>
              <a:t>діда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Ернеста</a:t>
            </a:r>
            <a:r>
              <a:rPr lang="ru-RU" sz="2400" i="1" dirty="0" smtClean="0">
                <a:solidFill>
                  <a:schemeClr val="bg1"/>
                </a:solidFill>
              </a:rPr>
              <a:t>. </a:t>
            </a:r>
            <a:r>
              <a:rPr lang="ru-RU" sz="2400" i="1" dirty="0" smtClean="0">
                <a:solidFill>
                  <a:schemeClr val="bg1"/>
                </a:solidFill>
              </a:rPr>
              <a:t>Проте, власне ім'я Хемінгуею не подобалося, і він пов'язував його з наївним, навіть дурнуватим, героєм комедійної п'єси Оскара Вайльда «Як важливо бути серйозним».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айл:Hemingway birthp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00042"/>
            <a:ext cx="4576754" cy="4516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http://img1.liveinternet.ru/images/attach/c/0/36/55/36055199_0_1d5ea_6c185af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54" y="500042"/>
            <a:ext cx="3303010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7752" y="5214950"/>
            <a:ext cx="33009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</a:rPr>
              <a:t>Будинок Хемінгуеїв </a:t>
            </a:r>
            <a:endParaRPr lang="ru-RU" sz="28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в </a:t>
            </a:r>
            <a:r>
              <a:rPr lang="ru-RU" sz="2800" i="1" dirty="0">
                <a:solidFill>
                  <a:schemeClr val="bg1"/>
                </a:solidFill>
              </a:rPr>
              <a:t>Оук-Парку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214950"/>
            <a:ext cx="311014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Е. Хемінгуей </a:t>
            </a:r>
          </a:p>
          <a:p>
            <a:pPr algn="ctr"/>
            <a:r>
              <a:rPr lang="uk-UA" sz="2800" i="1" dirty="0">
                <a:solidFill>
                  <a:schemeClr val="bg1"/>
                </a:solidFill>
              </a:rPr>
              <a:t> </a:t>
            </a:r>
            <a:r>
              <a:rPr lang="uk-UA" sz="2800" i="1" dirty="0" smtClean="0">
                <a:solidFill>
                  <a:schemeClr val="bg1"/>
                </a:solidFill>
              </a:rPr>
              <a:t>у півторарічному </a:t>
            </a:r>
          </a:p>
          <a:p>
            <a:pPr algn="ctr"/>
            <a:r>
              <a:rPr lang="uk-UA" sz="2800" i="1" dirty="0" smtClean="0">
                <a:solidFill>
                  <a:schemeClr val="bg1"/>
                </a:solidFill>
              </a:rPr>
              <a:t>віці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6093296"/>
            <a:ext cx="319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</a:rPr>
              <a:t>Родина Хемінгуеїв. 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api.ning.com/files/g2VI7LNG*YhfDsCXPU4B02fUGkJerhnTK2StR-CnvZo_/HemingwayFamily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481078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8" name="Picture 2" descr="http://img0.liveinternet.ru/images/attach/c/6/93/4/93004494_ernesthemingway01.jpg"/>
          <p:cNvPicPr>
            <a:picLocks noChangeAspect="1" noChangeArrowheads="1"/>
          </p:cNvPicPr>
          <p:nvPr/>
        </p:nvPicPr>
        <p:blipFill>
          <a:blip r:embed="rId3" cstate="print"/>
          <a:srcRect b="7024"/>
          <a:stretch>
            <a:fillRect/>
          </a:stretch>
        </p:blipFill>
        <p:spPr bwMode="auto">
          <a:xfrm>
            <a:off x="2987824" y="1624292"/>
            <a:ext cx="5920178" cy="4162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52736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Перше оповідання Ернеста Хемінгуея з'явилося в шкільному журналі в </a:t>
            </a:r>
            <a:r>
              <a:rPr lang="ru-RU" sz="2800" b="1" i="1" dirty="0" smtClean="0">
                <a:solidFill>
                  <a:schemeClr val="bg1"/>
                </a:solidFill>
              </a:rPr>
              <a:t>1916 році</a:t>
            </a:r>
            <a:r>
              <a:rPr lang="ru-RU" sz="2800" i="1" dirty="0" smtClean="0">
                <a:solidFill>
                  <a:schemeClr val="bg1"/>
                </a:solidFill>
              </a:rPr>
              <a:t>. Воно вийшло під назвою </a:t>
            </a:r>
            <a:r>
              <a:rPr lang="ru-RU" sz="2800" b="1" i="1" dirty="0" smtClean="0">
                <a:solidFill>
                  <a:schemeClr val="bg1"/>
                </a:solidFill>
              </a:rPr>
              <a:t>«Скрижаль»</a:t>
            </a:r>
            <a:r>
              <a:rPr lang="ru-RU" sz="2800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Після випуску із середнього навчального закладу він вирішив не вступати до </a:t>
            </a:r>
            <a:r>
              <a:rPr lang="ru-RU" sz="2800" i="1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sz="2800" i="1" dirty="0" smtClean="0">
                <a:solidFill>
                  <a:schemeClr val="bg1"/>
                </a:solidFill>
              </a:rPr>
              <a:t>, а переїхав у Канзас, де влаштувався працювати у місцевій газеті </a:t>
            </a:r>
            <a:r>
              <a:rPr lang="en-US" sz="2800" i="1" dirty="0" smtClean="0">
                <a:solidFill>
                  <a:schemeClr val="bg1"/>
                </a:solidFill>
              </a:rPr>
              <a:t>Star.</a:t>
            </a:r>
            <a:r>
              <a:rPr lang="uk-UA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Він вів хроніку подій. </a:t>
            </a:r>
            <a:endParaRPr lang="ru-RU" sz="2800" dirty="0"/>
          </a:p>
        </p:txBody>
      </p:sp>
      <p:pic>
        <p:nvPicPr>
          <p:cNvPr id="24578" name="Picture 2" descr="http://s014.radikal.ru/i327/1101/9b/e0232497029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96752"/>
            <a:ext cx="3456384" cy="4397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14290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Юність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214422"/>
            <a:ext cx="6012160" cy="5022890"/>
          </a:xfrm>
        </p:spPr>
        <p:txBody>
          <a:bodyPr>
            <a:noAutofit/>
          </a:bodyPr>
          <a:lstStyle/>
          <a:p>
            <a:pPr indent="12700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8 </a:t>
            </a:r>
            <a:r>
              <a:rPr lang="ru-RU" sz="2800" b="1" i="1" dirty="0" smtClean="0">
                <a:solidFill>
                  <a:schemeClr val="bg1"/>
                </a:solidFill>
              </a:rPr>
              <a:t>липня 1918</a:t>
            </a:r>
            <a:r>
              <a:rPr lang="ru-RU" sz="2800" i="1" dirty="0" smtClean="0">
                <a:solidFill>
                  <a:schemeClr val="bg1"/>
                </a:solidFill>
              </a:rPr>
              <a:t> він був поранений на австро-італійському фронті, під Фоссальто-ді-П'яве. У військовому шпиталі Ернест закохався у медсестру </a:t>
            </a:r>
            <a:r>
              <a:rPr lang="ru-RU" sz="2800" b="1" i="1" dirty="0" smtClean="0">
                <a:solidFill>
                  <a:schemeClr val="bg1"/>
                </a:solidFill>
              </a:rPr>
              <a:t>Аґнес фон Куровські</a:t>
            </a:r>
            <a:r>
              <a:rPr lang="ru-RU" sz="2800" i="1" dirty="0" smtClean="0">
                <a:solidFill>
                  <a:schemeClr val="bg1"/>
                </a:solidFill>
              </a:rPr>
              <a:t>, що не відповіла йому взаємністю. </a:t>
            </a:r>
            <a:endParaRPr lang="ru-RU" sz="2800" i="1" dirty="0" smtClean="0">
              <a:solidFill>
                <a:schemeClr val="bg1"/>
              </a:solidFill>
            </a:endParaRPr>
          </a:p>
          <a:p>
            <a:pPr indent="12700">
              <a:buNone/>
            </a:pPr>
            <a:r>
              <a:rPr lang="ru-RU" sz="2800" i="1" dirty="0" err="1" smtClean="0">
                <a:solidFill>
                  <a:schemeClr val="bg1"/>
                </a:solidFill>
              </a:rPr>
              <a:t>Після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війни Ернест почав працювати журналістом у Чикаґо й повернувся до своїх літературних експериментів. Тоді ж він перший раз (із чотирьох) одружився.</a:t>
            </a:r>
          </a:p>
          <a:p>
            <a:pPr>
              <a:buNone/>
            </a:pPr>
            <a:endParaRPr lang="ru-RU" sz="2100" i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285728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Перша світова</a:t>
            </a:r>
            <a:r>
              <a:rPr kumimoji="0" lang="uk-UA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війна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http://www.chayka.org/sites/default/files/hemingway_Spanish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084990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p.vk.me/c319723/v319723734/868/jgtgmFhlF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447" y="1000108"/>
            <a:ext cx="5475008" cy="3653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4" name="Picture 4" descr="http://cs319723.vk.me/v319723734/87f/zu9yGZqgLr4.jpg"/>
          <p:cNvPicPr>
            <a:picLocks noChangeAspect="1" noChangeArrowheads="1"/>
          </p:cNvPicPr>
          <p:nvPr/>
        </p:nvPicPr>
        <p:blipFill>
          <a:blip r:embed="rId3" cstate="print"/>
          <a:srcRect l="9036" t="2483" r="6626" b="3145"/>
          <a:stretch>
            <a:fillRect/>
          </a:stretch>
        </p:blipFill>
        <p:spPr bwMode="auto">
          <a:xfrm>
            <a:off x="142844" y="214290"/>
            <a:ext cx="2778562" cy="3770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786322"/>
            <a:ext cx="6143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Аґнес фон Куровські – </a:t>
            </a:r>
          </a:p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перше кохання Ернеста Хемінгуея </a:t>
            </a:r>
            <a:endParaRPr lang="ru-RU" sz="3200" dirty="0"/>
          </a:p>
        </p:txBody>
      </p:sp>
      <p:pic>
        <p:nvPicPr>
          <p:cNvPr id="9" name="Picture 6" descr="https://lh5.googleusercontent.com/-ZEmMXQnzRN8/T0kaB-ro5WI/AAAAAAAAA-s/yD2B0jazZ58/s800/img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48680"/>
            <a:ext cx="3389148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868144" cy="3456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i="1" dirty="0" smtClean="0">
                <a:solidFill>
                  <a:schemeClr val="bg1"/>
                </a:solidFill>
              </a:rPr>
              <a:t>	У Парижі, </a:t>
            </a:r>
            <a:r>
              <a:rPr lang="ru-RU" sz="2200" i="1" dirty="0" err="1" smtClean="0">
                <a:solidFill>
                  <a:schemeClr val="bg1"/>
                </a:solidFill>
              </a:rPr>
              <a:t>куди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його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відрядила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smtClean="0">
                <a:solidFill>
                  <a:schemeClr val="bg1"/>
                </a:solidFill>
              </a:rPr>
              <a:t>газета </a:t>
            </a:r>
            <a:r>
              <a:rPr lang="en-US" sz="2200" i="1" dirty="0" smtClean="0">
                <a:solidFill>
                  <a:schemeClr val="bg1"/>
                </a:solidFill>
              </a:rPr>
              <a:t>Toronto Star, </a:t>
            </a:r>
            <a:r>
              <a:rPr lang="ru-RU" sz="2200" i="1" dirty="0" smtClean="0">
                <a:solidFill>
                  <a:schemeClr val="bg1"/>
                </a:solidFill>
              </a:rPr>
              <a:t>Хемінгуей познайомився з такими літературними корифеями, як Ф. С. Фітцджеральд, Гертруда Стайн і Езра Паунд, що оцінили праці юнака. У Парижі в </a:t>
            </a:r>
            <a:r>
              <a:rPr lang="ru-RU" sz="2200" b="1" i="1" dirty="0" smtClean="0">
                <a:solidFill>
                  <a:schemeClr val="bg1"/>
                </a:solidFill>
              </a:rPr>
              <a:t>20-ті роки </a:t>
            </a:r>
            <a:r>
              <a:rPr lang="ru-RU" sz="2200" i="1" dirty="0" smtClean="0">
                <a:solidFill>
                  <a:schemeClr val="bg1"/>
                </a:solidFill>
              </a:rPr>
              <a:t>Ернест Хемінгуей бачився з Джойсом. Хемінгуей описав ці події в </a:t>
            </a:r>
            <a:r>
              <a:rPr lang="ru-RU" sz="2200" i="1" dirty="0" err="1" smtClean="0">
                <a:solidFill>
                  <a:schemeClr val="bg1"/>
                </a:solidFill>
              </a:rPr>
              <a:t>своїх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smtClean="0">
                <a:solidFill>
                  <a:schemeClr val="bg1"/>
                </a:solidFill>
              </a:rPr>
              <a:t>мемуарах</a:t>
            </a:r>
            <a:r>
              <a:rPr lang="ru-RU" sz="2200" i="1" dirty="0" smtClean="0">
                <a:solidFill>
                  <a:schemeClr val="bg1"/>
                </a:solidFill>
              </a:rPr>
              <a:t> «</a:t>
            </a:r>
            <a:r>
              <a:rPr lang="ru-RU" sz="2200" i="1" dirty="0" smtClean="0">
                <a:solidFill>
                  <a:schemeClr val="bg1"/>
                </a:solidFill>
              </a:rPr>
              <a:t>Свято», </a:t>
            </a:r>
            <a:r>
              <a:rPr lang="ru-RU" sz="2200" i="1" dirty="0" smtClean="0">
                <a:solidFill>
                  <a:schemeClr val="bg1"/>
                </a:solidFill>
              </a:rPr>
              <a:t>що завжди з тобою</a:t>
            </a:r>
            <a:r>
              <a:rPr lang="en-US" sz="2200" i="1" dirty="0" smtClean="0">
                <a:solidFill>
                  <a:schemeClr val="bg1"/>
                </a:solidFill>
              </a:rPr>
              <a:t>. </a:t>
            </a:r>
            <a:endParaRPr lang="ru-RU" sz="2200" i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214290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Післявоєнні роки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653136"/>
            <a:ext cx="86781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i="1" dirty="0" smtClean="0">
                <a:solidFill>
                  <a:schemeClr val="bg1"/>
                </a:solidFill>
              </a:rPr>
              <a:t>Вже у </a:t>
            </a:r>
            <a:r>
              <a:rPr lang="ru-RU" sz="2200" b="1" i="1" dirty="0" smtClean="0">
                <a:solidFill>
                  <a:schemeClr val="bg1"/>
                </a:solidFill>
              </a:rPr>
              <a:t>1925 році </a:t>
            </a:r>
            <a:r>
              <a:rPr lang="ru-RU" sz="2200" i="1" dirty="0" smtClean="0">
                <a:solidFill>
                  <a:schemeClr val="bg1"/>
                </a:solidFill>
              </a:rPr>
              <a:t>була опублікована книга Хемінгуея — </a:t>
            </a:r>
            <a:r>
              <a:rPr lang="ru-RU" sz="2200" b="1" i="1" dirty="0" smtClean="0">
                <a:solidFill>
                  <a:schemeClr val="bg1"/>
                </a:solidFill>
              </a:rPr>
              <a:t>«У </a:t>
            </a:r>
            <a:r>
              <a:rPr lang="ru-RU" sz="2200" b="1" i="1" dirty="0" err="1" smtClean="0">
                <a:solidFill>
                  <a:schemeClr val="bg1"/>
                </a:solidFill>
              </a:rPr>
              <a:t>наші</a:t>
            </a:r>
            <a:r>
              <a:rPr lang="ru-RU" sz="2200" b="1" i="1" dirty="0" smtClean="0">
                <a:solidFill>
                  <a:schemeClr val="bg1"/>
                </a:solidFill>
              </a:rPr>
              <a:t> </a:t>
            </a:r>
            <a:r>
              <a:rPr lang="ru-RU" sz="2200" b="1" i="1" dirty="0" err="1" smtClean="0">
                <a:solidFill>
                  <a:schemeClr val="bg1"/>
                </a:solidFill>
              </a:rPr>
              <a:t>часи</a:t>
            </a:r>
            <a:r>
              <a:rPr lang="ru-RU" sz="2200" b="1" i="1" dirty="0" smtClean="0">
                <a:solidFill>
                  <a:schemeClr val="bg1"/>
                </a:solidFill>
              </a:rPr>
              <a:t>»</a:t>
            </a:r>
            <a:r>
              <a:rPr lang="en-US" sz="2200" i="1" dirty="0" smtClean="0">
                <a:solidFill>
                  <a:schemeClr val="bg1"/>
                </a:solidFill>
              </a:rPr>
              <a:t>. </a:t>
            </a:r>
            <a:r>
              <a:rPr lang="ru-RU" sz="2200" i="1" dirty="0" smtClean="0">
                <a:solidFill>
                  <a:schemeClr val="bg1"/>
                </a:solidFill>
              </a:rPr>
              <a:t>Перший, по-справжньому письменницький успіх прийшов до Хемінгуея </a:t>
            </a:r>
            <a:r>
              <a:rPr lang="ru-RU" sz="2200" b="1" i="1" dirty="0" smtClean="0">
                <a:solidFill>
                  <a:schemeClr val="bg1"/>
                </a:solidFill>
              </a:rPr>
              <a:t>1926 року </a:t>
            </a:r>
            <a:r>
              <a:rPr lang="ru-RU" sz="2200" i="1" dirty="0" smtClean="0">
                <a:solidFill>
                  <a:schemeClr val="bg1"/>
                </a:solidFill>
              </a:rPr>
              <a:t>після виходу в світ </a:t>
            </a:r>
            <a:r>
              <a:rPr lang="ru-RU" sz="2200" b="1" i="1" dirty="0" smtClean="0">
                <a:solidFill>
                  <a:schemeClr val="bg1"/>
                </a:solidFill>
              </a:rPr>
              <a:t>«І сонце сходить»</a:t>
            </a:r>
            <a:r>
              <a:rPr lang="ru-RU" sz="2200" i="1" dirty="0" smtClean="0">
                <a:solidFill>
                  <a:schemeClr val="bg1"/>
                </a:solidFill>
              </a:rPr>
              <a:t> або </a:t>
            </a:r>
            <a:r>
              <a:rPr lang="ru-RU" sz="2200" b="1" i="1" dirty="0" smtClean="0">
                <a:solidFill>
                  <a:schemeClr val="bg1"/>
                </a:solidFill>
              </a:rPr>
              <a:t>«Фієста» </a:t>
            </a:r>
            <a:r>
              <a:rPr lang="uk-UA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smtClean="0">
                <a:solidFill>
                  <a:schemeClr val="bg1"/>
                </a:solidFill>
              </a:rPr>
              <a:t>песимістичного, але водночас блискучого роману про «втрачене </a:t>
            </a:r>
            <a:r>
              <a:rPr lang="ru-RU" sz="2200" i="1" dirty="0" err="1" smtClean="0">
                <a:solidFill>
                  <a:schemeClr val="bg1"/>
                </a:solidFill>
              </a:rPr>
              <a:t>покоління</a:t>
            </a:r>
            <a:r>
              <a:rPr lang="ru-RU" sz="2200" i="1" dirty="0" smtClean="0">
                <a:solidFill>
                  <a:schemeClr val="bg1"/>
                </a:solidFill>
              </a:rPr>
              <a:t>» </a:t>
            </a:r>
            <a:r>
              <a:rPr lang="ru-RU" sz="2200" i="1" dirty="0" err="1" smtClean="0">
                <a:solidFill>
                  <a:schemeClr val="bg1"/>
                </a:solidFill>
              </a:rPr>
              <a:t>французьких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smtClean="0">
                <a:solidFill>
                  <a:schemeClr val="bg1"/>
                </a:solidFill>
              </a:rPr>
              <a:t>та іспанських репатріантів 1920-х років. </a:t>
            </a:r>
            <a:endParaRPr lang="ru-RU" sz="2200" i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upload.wikimedia.org/wikipedia/commons/b/bb/Ernest_Hemingway_1923_passport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2664296" cy="3407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571744"/>
            <a:ext cx="4500562" cy="4097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i="1" dirty="0" smtClean="0">
                <a:solidFill>
                  <a:schemeClr val="bg1"/>
                </a:solidFill>
              </a:rPr>
              <a:t>	До найвідоміших з них належать </a:t>
            </a:r>
            <a:r>
              <a:rPr lang="ru-RU" sz="2200" b="1" i="1" dirty="0" smtClean="0">
                <a:solidFill>
                  <a:schemeClr val="bg1"/>
                </a:solidFill>
              </a:rPr>
              <a:t>«Вбивці»,</a:t>
            </a:r>
            <a:r>
              <a:rPr lang="ru-RU" sz="2200" i="1" dirty="0" smtClean="0">
                <a:solidFill>
                  <a:schemeClr val="bg1"/>
                </a:solidFill>
              </a:rPr>
              <a:t> </a:t>
            </a:r>
            <a:r>
              <a:rPr lang="ru-RU" sz="2200" b="1" i="1" dirty="0" smtClean="0">
                <a:solidFill>
                  <a:schemeClr val="bg1"/>
                </a:solidFill>
              </a:rPr>
              <a:t>«Коротке щасливе життя Френсіса Макомбера»</a:t>
            </a:r>
            <a:r>
              <a:rPr lang="ru-RU" sz="2200" i="1" dirty="0" smtClean="0">
                <a:solidFill>
                  <a:schemeClr val="bg1"/>
                </a:solidFill>
              </a:rPr>
              <a:t> </a:t>
            </a:r>
            <a:r>
              <a:rPr lang="ru-RU" sz="2200" i="1" dirty="0" err="1" smtClean="0">
                <a:solidFill>
                  <a:schemeClr val="bg1"/>
                </a:solidFill>
              </a:rPr>
              <a:t>і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b="1" i="1" dirty="0" smtClean="0">
                <a:solidFill>
                  <a:schemeClr val="bg1"/>
                </a:solidFill>
              </a:rPr>
              <a:t>«</a:t>
            </a:r>
            <a:r>
              <a:rPr lang="ru-RU" sz="2200" b="1" i="1" dirty="0" smtClean="0">
                <a:solidFill>
                  <a:schemeClr val="bg1"/>
                </a:solidFill>
              </a:rPr>
              <a:t>Сніги Кіліманджаро»</a:t>
            </a:r>
            <a:r>
              <a:rPr lang="ru-RU" sz="2200" i="1" dirty="0" smtClean="0">
                <a:solidFill>
                  <a:schemeClr val="bg1"/>
                </a:solidFill>
              </a:rPr>
              <a:t>. І все ж більшість читачів запам'ятала Хемінгуея за його романом</a:t>
            </a:r>
            <a:r>
              <a:rPr lang="ru-RU" sz="2200" b="1" i="1" dirty="0" smtClean="0">
                <a:solidFill>
                  <a:schemeClr val="bg1"/>
                </a:solidFill>
              </a:rPr>
              <a:t> «Прощавай, зброє!»</a:t>
            </a:r>
            <a:r>
              <a:rPr lang="ru-RU" sz="2200" i="1" dirty="0" smtClean="0">
                <a:solidFill>
                  <a:schemeClr val="bg1"/>
                </a:solidFill>
              </a:rPr>
              <a:t> </a:t>
            </a:r>
            <a:r>
              <a:rPr lang="en-US" sz="2200" i="1" dirty="0" smtClean="0">
                <a:solidFill>
                  <a:schemeClr val="bg1"/>
                </a:solidFill>
              </a:rPr>
              <a:t>1929</a:t>
            </a:r>
            <a:r>
              <a:rPr lang="en-US" sz="2200" i="1" dirty="0" smtClean="0">
                <a:solidFill>
                  <a:schemeClr val="bg1"/>
                </a:solidFill>
              </a:rPr>
              <a:t> </a:t>
            </a:r>
            <a:r>
              <a:rPr lang="ru-RU" sz="2200" i="1" dirty="0" smtClean="0">
                <a:solidFill>
                  <a:schemeClr val="bg1"/>
                </a:solidFill>
              </a:rPr>
              <a:t>року</a:t>
            </a:r>
            <a:r>
              <a:rPr lang="en-US" sz="2200" i="1" dirty="0" smtClean="0">
                <a:solidFill>
                  <a:schemeClr val="bg1"/>
                </a:solidFill>
              </a:rPr>
              <a:t>— </a:t>
            </a:r>
            <a:r>
              <a:rPr lang="ru-RU" sz="2200" i="1" dirty="0" smtClean="0">
                <a:solidFill>
                  <a:schemeClr val="bg1"/>
                </a:solidFill>
              </a:rPr>
              <a:t>оповідання про історію нещасливого кохання, що розвивалось на тлі баталій Першої світової війни.</a:t>
            </a:r>
            <a:endParaRPr lang="ru-RU" sz="22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8286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err="1" smtClean="0">
                <a:solidFill>
                  <a:schemeClr val="bg1"/>
                </a:solidFill>
              </a:rPr>
              <a:t>Його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о</a:t>
            </a:r>
            <a:r>
              <a:rPr lang="ru-RU" sz="2200" i="1" dirty="0" err="1" smtClean="0">
                <a:solidFill>
                  <a:schemeClr val="bg1"/>
                </a:solidFill>
              </a:rPr>
              <a:t>сновним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місцем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smtClean="0">
                <a:solidFill>
                  <a:schemeClr val="bg1"/>
                </a:solidFill>
              </a:rPr>
              <a:t>проживання був Париж, </a:t>
            </a:r>
            <a:r>
              <a:rPr lang="ru-RU" sz="2200" i="1" dirty="0" err="1" smtClean="0">
                <a:solidFill>
                  <a:schemeClr val="bg1"/>
                </a:solidFill>
              </a:rPr>
              <a:t>однак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smtClean="0">
                <a:solidFill>
                  <a:schemeClr val="bg1"/>
                </a:solidFill>
              </a:rPr>
              <a:t>він дуже багато подорожував, оскільки захоплювався гірськими лижами, полюванням і рибальством. </a:t>
            </a:r>
            <a:r>
              <a:rPr lang="ru-RU" sz="2200" b="1" i="1" dirty="0" smtClean="0">
                <a:solidFill>
                  <a:schemeClr val="bg1"/>
                </a:solidFill>
              </a:rPr>
              <a:t>1927 року </a:t>
            </a:r>
            <a:r>
              <a:rPr lang="ru-RU" sz="2200" i="1" dirty="0" smtClean="0">
                <a:solidFill>
                  <a:schemeClr val="bg1"/>
                </a:solidFill>
              </a:rPr>
              <a:t>вийшов </a:t>
            </a:r>
            <a:r>
              <a:rPr lang="ru-RU" sz="2200" i="1" dirty="0" err="1" smtClean="0">
                <a:solidFill>
                  <a:schemeClr val="bg1"/>
                </a:solidFill>
              </a:rPr>
              <a:t>збірник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i="1" dirty="0" err="1" smtClean="0">
                <a:solidFill>
                  <a:schemeClr val="bg1"/>
                </a:solidFill>
              </a:rPr>
              <a:t>оповідань</a:t>
            </a:r>
            <a:r>
              <a:rPr lang="ru-RU" sz="2200" i="1" dirty="0" smtClean="0">
                <a:solidFill>
                  <a:schemeClr val="bg1"/>
                </a:solidFill>
              </a:rPr>
              <a:t> </a:t>
            </a:r>
            <a:r>
              <a:rPr lang="ru-RU" sz="2200" b="1" i="1" dirty="0" smtClean="0">
                <a:solidFill>
                  <a:schemeClr val="bg1"/>
                </a:solidFill>
              </a:rPr>
              <a:t>«</a:t>
            </a:r>
            <a:r>
              <a:rPr lang="ru-RU" sz="2200" b="1" i="1" dirty="0" smtClean="0">
                <a:solidFill>
                  <a:schemeClr val="bg1"/>
                </a:solidFill>
              </a:rPr>
              <a:t>Чоловіки без жінок»</a:t>
            </a:r>
            <a:r>
              <a:rPr lang="en-US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smtClean="0">
                <a:solidFill>
                  <a:schemeClr val="bg1"/>
                </a:solidFill>
              </a:rPr>
              <a:t>а </a:t>
            </a:r>
            <a:r>
              <a:rPr lang="ru-RU" sz="2200" b="1" i="1" dirty="0" smtClean="0">
                <a:solidFill>
                  <a:schemeClr val="bg1"/>
                </a:solidFill>
              </a:rPr>
              <a:t>1933 року</a:t>
            </a:r>
            <a:r>
              <a:rPr lang="ru-RU" sz="2200" i="1" dirty="0" smtClean="0">
                <a:solidFill>
                  <a:schemeClr val="bg1"/>
                </a:solidFill>
              </a:rPr>
              <a:t> — </a:t>
            </a:r>
            <a:r>
              <a:rPr lang="ru-RU" sz="2200" b="1" i="1" dirty="0" smtClean="0">
                <a:solidFill>
                  <a:schemeClr val="bg1"/>
                </a:solidFill>
              </a:rPr>
              <a:t>«Переможець не отримує нічого»</a:t>
            </a:r>
            <a:r>
              <a:rPr lang="uk-UA" sz="2200" i="1" dirty="0" smtClean="0">
                <a:solidFill>
                  <a:schemeClr val="bg1"/>
                </a:solidFill>
              </a:rPr>
              <a:t>, </a:t>
            </a:r>
            <a:r>
              <a:rPr lang="ru-RU" sz="2200" i="1" dirty="0" smtClean="0">
                <a:solidFill>
                  <a:schemeClr val="bg1"/>
                </a:solidFill>
              </a:rPr>
              <a:t>які остаточно затвердили Хемінгуея в очах читачів як виняткового автора коротких оповідань. </a:t>
            </a:r>
            <a:endParaRPr lang="ru-RU" sz="2200" dirty="0"/>
          </a:p>
        </p:txBody>
      </p:sp>
      <p:pic>
        <p:nvPicPr>
          <p:cNvPr id="6" name="Picture 6" descr="http://www.thegreatescapetrail.com/wp-content/uploads/2013/07/EH01306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665555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0116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Anna_Akhmatova_Derevyanko_Koshina_Skulimovskaya</Template>
  <TotalTime>244</TotalTime>
  <Words>406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TS102011633</vt:lpstr>
      <vt:lpstr>Ернест Хемінгуей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Ернест Хемінгуей</dc:title>
  <dc:creator>XP GAME 2010</dc:creator>
  <cp:lastModifiedBy>Алёна</cp:lastModifiedBy>
  <cp:revision>24</cp:revision>
  <dcterms:created xsi:type="dcterms:W3CDTF">2014-02-23T12:14:30Z</dcterms:created>
  <dcterms:modified xsi:type="dcterms:W3CDTF">2014-02-24T20:32:26Z</dcterms:modified>
</cp:coreProperties>
</file>