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3"/>
  </p:notesMasterIdLst>
  <p:handoutMasterIdLst>
    <p:handoutMasterId r:id="rId24"/>
  </p:handoutMasterIdLst>
  <p:sldIdLst>
    <p:sldId id="257" r:id="rId3"/>
    <p:sldId id="258" r:id="rId4"/>
    <p:sldId id="261" r:id="rId5"/>
    <p:sldId id="264" r:id="rId6"/>
    <p:sldId id="260" r:id="rId7"/>
    <p:sldId id="274" r:id="rId8"/>
    <p:sldId id="270" r:id="rId9"/>
    <p:sldId id="271" r:id="rId10"/>
    <p:sldId id="272" r:id="rId11"/>
    <p:sldId id="273" r:id="rId12"/>
    <p:sldId id="275" r:id="rId13"/>
    <p:sldId id="262" r:id="rId14"/>
    <p:sldId id="277" r:id="rId15"/>
    <p:sldId id="276" r:id="rId16"/>
    <p:sldId id="265" r:id="rId17"/>
    <p:sldId id="266" r:id="rId18"/>
    <p:sldId id="267" r:id="rId19"/>
    <p:sldId id="268" r:id="rId20"/>
    <p:sldId id="278" r:id="rId21"/>
    <p:sldId id="26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122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D5444-F62C-42C3-A75A-D9DBA807730F}" type="datetimeFigureOut">
              <a:rPr lang="uk-UA" smtClean="0"/>
              <a:t>05.02.2014</a:t>
            </a:fld>
            <a:endParaRPr lang="uk-UA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A4F617-7A30-41D4-AB86-5D833C98E18B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946248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CAA1FA-7B6A-47D2-8D61-F225D71B51FF}" type="datetimeFigureOut">
              <a:rPr lang="uk-UA" smtClean="0"/>
              <a:t>05.02.2014</a:t>
            </a:fld>
            <a:endParaRPr lang="uk-UA" dirty="0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 dirty="0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dirty="0" smtClean="0"/>
              <a:t>Зразок тексту</a:t>
            </a:r>
          </a:p>
          <a:p>
            <a:pPr lvl="1"/>
            <a:r>
              <a:rPr lang="uk-UA" dirty="0" smtClean="0"/>
              <a:t>Другий рівень</a:t>
            </a:r>
          </a:p>
          <a:p>
            <a:pPr lvl="2"/>
            <a:r>
              <a:rPr lang="uk-UA" dirty="0" smtClean="0"/>
              <a:t>Третій </a:t>
            </a:r>
            <a:r>
              <a:rPr lang="uk-UA" noProof="0" dirty="0" smtClean="0"/>
              <a:t>рівень</a:t>
            </a:r>
          </a:p>
          <a:p>
            <a:pPr lvl="3"/>
            <a:r>
              <a:rPr lang="uk-UA" dirty="0" smtClean="0"/>
              <a:t>Четвертий рівень</a:t>
            </a:r>
          </a:p>
          <a:p>
            <a:pPr lvl="4"/>
            <a:r>
              <a:rPr lang="uk-UA" dirty="0" smtClean="0"/>
              <a:t>П'ятий рівень</a:t>
            </a:r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9A179D-2D27-49E2-B022-8EDDA2EFE682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74603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ілінія 11"/>
          <p:cNvSpPr>
            <a:spLocks noChangeArrowheads="1"/>
          </p:cNvSpPr>
          <p:nvPr/>
        </p:nvSpPr>
        <p:spPr bwMode="white">
          <a:xfrm>
            <a:off x="8429022" y="0"/>
            <a:ext cx="3762978" cy="6858000"/>
          </a:xfrm>
          <a:custGeom>
            <a:avLst/>
            <a:gdLst>
              <a:gd name="connsiteX0" fmla="*/ 0 w 3762978"/>
              <a:gd name="connsiteY0" fmla="*/ 0 h 6858000"/>
              <a:gd name="connsiteX1" fmla="*/ 3762978 w 3762978"/>
              <a:gd name="connsiteY1" fmla="*/ 0 h 6858000"/>
              <a:gd name="connsiteX2" fmla="*/ 3762978 w 3762978"/>
              <a:gd name="connsiteY2" fmla="*/ 6858000 h 6858000"/>
              <a:gd name="connsiteX3" fmla="*/ 338667 w 3762978"/>
              <a:gd name="connsiteY3" fmla="*/ 6858000 h 6858000"/>
              <a:gd name="connsiteX4" fmla="*/ 1189567 w 3762978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2978" h="6858000">
                <a:moveTo>
                  <a:pt x="0" y="0"/>
                </a:moveTo>
                <a:lnTo>
                  <a:pt x="3762978" y="0"/>
                </a:lnTo>
                <a:lnTo>
                  <a:pt x="3762978" y="6858000"/>
                </a:lnTo>
                <a:lnTo>
                  <a:pt x="338667" y="6858000"/>
                </a:lnTo>
                <a:lnTo>
                  <a:pt x="1189567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uk-UA" sz="1800" dirty="0"/>
          </a:p>
        </p:txBody>
      </p:sp>
      <p:sp>
        <p:nvSpPr>
          <p:cNvPr id="7" name="Полілінія 6"/>
          <p:cNvSpPr>
            <a:spLocks/>
          </p:cNvSpPr>
          <p:nvPr/>
        </p:nvSpPr>
        <p:spPr bwMode="auto">
          <a:xfrm>
            <a:off x="8145385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uk-UA" sz="1800" dirty="0"/>
          </a:p>
        </p:txBody>
      </p:sp>
      <p:sp>
        <p:nvSpPr>
          <p:cNvPr id="8" name="Полілінія 7"/>
          <p:cNvSpPr>
            <a:spLocks/>
          </p:cNvSpPr>
          <p:nvPr/>
        </p:nvSpPr>
        <p:spPr bwMode="auto">
          <a:xfrm>
            <a:off x="7950653" y="0"/>
            <a:ext cx="1528232" cy="68580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uk-UA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0" y="1873584"/>
            <a:ext cx="6400800" cy="256032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295400" y="4572000"/>
            <a:ext cx="6400800" cy="1600200"/>
          </a:xfrm>
        </p:spPr>
        <p:txBody>
          <a:bodyPr/>
          <a:lstStyle>
            <a:lvl1pPr marL="0" indent="0" algn="l">
              <a:spcBef>
                <a:spcPts val="120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1258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4724400" y="1828801"/>
            <a:ext cx="6172200" cy="4343400"/>
          </a:xfrm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uk-UA" dirty="0"/>
          </a:p>
        </p:txBody>
      </p:sp>
      <p:sp>
        <p:nvSpPr>
          <p:cNvPr id="4" name="Підзаголовок 3"/>
          <p:cNvSpPr>
            <a:spLocks noGrp="1"/>
          </p:cNvSpPr>
          <p:nvPr>
            <p:ph type="body" sz="half" idx="2"/>
          </p:nvPr>
        </p:nvSpPr>
        <p:spPr>
          <a:xfrm>
            <a:off x="1295400" y="1828800"/>
            <a:ext cx="3017520" cy="4343400"/>
          </a:xfrm>
        </p:spPr>
        <p:txBody>
          <a:bodyPr anchor="ctr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uk-UA" smtClean="0"/>
              <a:t>05.02.2014</a:t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675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Два рисунки з підпис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кутник 8"/>
          <p:cNvSpPr/>
          <p:nvPr/>
        </p:nvSpPr>
        <p:spPr>
          <a:xfrm>
            <a:off x="1295400" y="5257800"/>
            <a:ext cx="4572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4" name="Підзаголовок 3"/>
          <p:cNvSpPr>
            <a:spLocks noGrp="1"/>
          </p:cNvSpPr>
          <p:nvPr>
            <p:ph type="body" sz="half" idx="2"/>
          </p:nvPr>
        </p:nvSpPr>
        <p:spPr>
          <a:xfrm>
            <a:off x="1371273" y="5333098"/>
            <a:ext cx="4420252" cy="839102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uk-UA" smtClean="0"/>
              <a:t>05.02.2014</a:t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uk-UA" smtClean="0"/>
              <a:t>‹#›</a:t>
            </a:fld>
            <a:endParaRPr lang="uk-UA" dirty="0"/>
          </a:p>
        </p:txBody>
      </p:sp>
      <p:sp>
        <p:nvSpPr>
          <p:cNvPr id="10" name="Прямокутник 9"/>
          <p:cNvSpPr/>
          <p:nvPr/>
        </p:nvSpPr>
        <p:spPr>
          <a:xfrm>
            <a:off x="6324599" y="5257800"/>
            <a:ext cx="4572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1" name="Прямокутник 10"/>
          <p:cNvSpPr/>
          <p:nvPr/>
        </p:nvSpPr>
        <p:spPr>
          <a:xfrm>
            <a:off x="1295400" y="5257800"/>
            <a:ext cx="4572000" cy="548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800" dirty="0"/>
          </a:p>
        </p:txBody>
      </p:sp>
      <p:sp>
        <p:nvSpPr>
          <p:cNvPr id="12" name="Прямокутник 11"/>
          <p:cNvSpPr/>
          <p:nvPr/>
        </p:nvSpPr>
        <p:spPr>
          <a:xfrm>
            <a:off x="6324599" y="5257800"/>
            <a:ext cx="4572000" cy="548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800" dirty="0"/>
          </a:p>
        </p:txBody>
      </p:sp>
      <p:sp>
        <p:nvSpPr>
          <p:cNvPr id="13" name="Підзаголовок 3"/>
          <p:cNvSpPr>
            <a:spLocks noGrp="1"/>
          </p:cNvSpPr>
          <p:nvPr>
            <p:ph type="body" sz="half" idx="14"/>
          </p:nvPr>
        </p:nvSpPr>
        <p:spPr>
          <a:xfrm>
            <a:off x="6412954" y="5333098"/>
            <a:ext cx="4420252" cy="839102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295400" y="1828801"/>
            <a:ext cx="4572000" cy="3428999"/>
          </a:xfrm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uk-UA" dirty="0"/>
          </a:p>
        </p:txBody>
      </p:sp>
      <p:sp>
        <p:nvSpPr>
          <p:cNvPr id="8" name="Місце для зображення 2"/>
          <p:cNvSpPr>
            <a:spLocks noGrp="1"/>
          </p:cNvSpPr>
          <p:nvPr>
            <p:ph type="pic" idx="13"/>
          </p:nvPr>
        </p:nvSpPr>
        <p:spPr>
          <a:xfrm>
            <a:off x="6324600" y="1828801"/>
            <a:ext cx="4572000" cy="3428999"/>
          </a:xfrm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94401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uk-UA" smtClean="0"/>
              <a:t>05.02.2014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9294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 bwMode="white">
          <a:xfrm rot="5400000">
            <a:off x="7562850" y="2228850"/>
            <a:ext cx="6858000" cy="2400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" name="Прямокутник 7"/>
          <p:cNvSpPr/>
          <p:nvPr/>
        </p:nvSpPr>
        <p:spPr>
          <a:xfrm rot="5400000">
            <a:off x="6331230" y="3387909"/>
            <a:ext cx="6858000" cy="821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" name="Прямокутник 8"/>
          <p:cNvSpPr/>
          <p:nvPr/>
        </p:nvSpPr>
        <p:spPr>
          <a:xfrm rot="5400000">
            <a:off x="6251613" y="3387909"/>
            <a:ext cx="6858000" cy="821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9871318" y="685800"/>
            <a:ext cx="1033272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1295400" y="685800"/>
            <a:ext cx="7976754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uk-UA" smtClean="0"/>
              <a:t>05.02.2014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0411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uk-UA" smtClean="0"/>
              <a:t>05.02.2014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9618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ий слайд із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кутник 5"/>
          <p:cNvSpPr>
            <a:spLocks noChangeArrowheads="1"/>
          </p:cNvSpPr>
          <p:nvPr/>
        </p:nvSpPr>
        <p:spPr bwMode="white">
          <a:xfrm>
            <a:off x="6540503" y="0"/>
            <a:ext cx="5651496" cy="6858000"/>
          </a:xfrm>
          <a:custGeom>
            <a:avLst/>
            <a:gdLst/>
            <a:ahLst/>
            <a:cxnLst/>
            <a:rect l="l" t="t" r="r" b="b"/>
            <a:pathLst>
              <a:path w="4238622" h="6858000">
                <a:moveTo>
                  <a:pt x="0" y="0"/>
                </a:moveTo>
                <a:lnTo>
                  <a:pt x="4086222" y="0"/>
                </a:lnTo>
                <a:lnTo>
                  <a:pt x="4237035" y="0"/>
                </a:lnTo>
                <a:lnTo>
                  <a:pt x="4238622" y="0"/>
                </a:lnTo>
                <a:lnTo>
                  <a:pt x="4238622" y="6858000"/>
                </a:lnTo>
                <a:lnTo>
                  <a:pt x="4237035" y="6858000"/>
                </a:lnTo>
                <a:lnTo>
                  <a:pt x="4086222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sz="1800" dirty="0"/>
          </a:p>
        </p:txBody>
      </p:sp>
      <p:sp>
        <p:nvSpPr>
          <p:cNvPr id="11" name="Полілінія 6"/>
          <p:cNvSpPr>
            <a:spLocks/>
          </p:cNvSpPr>
          <p:nvPr/>
        </p:nvSpPr>
        <p:spPr bwMode="auto">
          <a:xfrm>
            <a:off x="6256868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uk-UA" sz="1800" dirty="0"/>
          </a:p>
        </p:txBody>
      </p:sp>
      <p:sp>
        <p:nvSpPr>
          <p:cNvPr id="12" name="Полілінія 7"/>
          <p:cNvSpPr>
            <a:spLocks/>
          </p:cNvSpPr>
          <p:nvPr/>
        </p:nvSpPr>
        <p:spPr bwMode="auto">
          <a:xfrm>
            <a:off x="6062136" y="0"/>
            <a:ext cx="1528232" cy="68580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uk-UA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1" y="1873584"/>
            <a:ext cx="5120640" cy="256032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295401" y="4572000"/>
            <a:ext cx="5120640" cy="160020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 dirty="0"/>
          </a:p>
        </p:txBody>
      </p:sp>
      <p:sp>
        <p:nvSpPr>
          <p:cNvPr id="15" name="Місце для зображення 14"/>
          <p:cNvSpPr>
            <a:spLocks noGrp="1"/>
          </p:cNvSpPr>
          <p:nvPr>
            <p:ph type="pic" sz="quarter" idx="10"/>
          </p:nvPr>
        </p:nvSpPr>
        <p:spPr>
          <a:xfrm>
            <a:off x="6743703" y="0"/>
            <a:ext cx="5448297" cy="6858000"/>
          </a:xfrm>
          <a:custGeom>
            <a:avLst/>
            <a:gdLst>
              <a:gd name="connsiteX0" fmla="*/ 0 w 5448297"/>
              <a:gd name="connsiteY0" fmla="*/ 0 h 6858000"/>
              <a:gd name="connsiteX1" fmla="*/ 5448297 w 5448297"/>
              <a:gd name="connsiteY1" fmla="*/ 0 h 6858000"/>
              <a:gd name="connsiteX2" fmla="*/ 5448297 w 5448297"/>
              <a:gd name="connsiteY2" fmla="*/ 6858000 h 6858000"/>
              <a:gd name="connsiteX3" fmla="*/ 338667 w 5448297"/>
              <a:gd name="connsiteY3" fmla="*/ 6858000 h 6858000"/>
              <a:gd name="connsiteX4" fmla="*/ 1185333 w 5448297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8297" h="6858000">
                <a:moveTo>
                  <a:pt x="0" y="0"/>
                </a:moveTo>
                <a:lnTo>
                  <a:pt x="5448297" y="0"/>
                </a:lnTo>
                <a:lnTo>
                  <a:pt x="5448297" y="6858000"/>
                </a:lnTo>
                <a:lnTo>
                  <a:pt x="338667" y="6858000"/>
                </a:lnTo>
                <a:lnTo>
                  <a:pt x="1185333" y="433705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tIns="36576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Вставка рисунка</a:t>
            </a:r>
            <a:endParaRPr lang="uk-UA" dirty="0"/>
          </a:p>
        </p:txBody>
      </p:sp>
      <p:sp>
        <p:nvSpPr>
          <p:cNvPr id="16" name="Пояснювальний текст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14400">
              <a:buNone/>
            </a:pPr>
            <a:r>
              <a:rPr lang="uk-UA" sz="1200" b="1" i="1" dirty="0" smtClean="0">
                <a:latin typeface="Arial"/>
                <a:ea typeface="+mn-ea"/>
                <a:cs typeface="Arial"/>
              </a:rPr>
              <a:t>ПРИМІТКА.</a:t>
            </a:r>
          </a:p>
          <a:p>
            <a:pPr algn="l" defTabSz="914400">
              <a:buNone/>
            </a:pPr>
            <a:r>
              <a:rPr lang="uk-UA" sz="1200" b="0" i="1" dirty="0" smtClean="0">
                <a:latin typeface="Arial"/>
                <a:ea typeface="+mn-ea"/>
                <a:cs typeface="Arial"/>
              </a:rPr>
              <a:t>Щоб змінити зображення на цьому слайді, виділіть і видаліть наявний рисунок. Далі клацніть у покажчику місця заповнення піктограму «Рисунки» та </a:t>
            </a:r>
            <a:r>
              <a:rPr lang="uk-UA" sz="1200" b="0" i="1" dirty="0" err="1" smtClean="0">
                <a:latin typeface="Arial"/>
                <a:ea typeface="+mn-ea"/>
                <a:cs typeface="Arial"/>
              </a:rPr>
              <a:t>вставте</a:t>
            </a:r>
            <a:r>
              <a:rPr lang="uk-UA" sz="1200" b="0" i="1" dirty="0" smtClean="0">
                <a:latin typeface="Arial"/>
                <a:ea typeface="+mn-ea"/>
                <a:cs typeface="Arial"/>
              </a:rPr>
              <a:t> власне зображення.</a:t>
            </a:r>
            <a:endParaRPr lang="uk-UA" sz="1200" b="0" i="1" dirty="0"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281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5"/>
          <p:cNvSpPr>
            <a:spLocks noChangeArrowheads="1"/>
          </p:cNvSpPr>
          <p:nvPr/>
        </p:nvSpPr>
        <p:spPr bwMode="white">
          <a:xfrm>
            <a:off x="9622368" y="0"/>
            <a:ext cx="2569632" cy="6858000"/>
          </a:xfrm>
          <a:custGeom>
            <a:avLst/>
            <a:gdLst/>
            <a:ahLst/>
            <a:cxnLst/>
            <a:rect l="l" t="t" r="r" b="b"/>
            <a:pathLst>
              <a:path w="1927224" h="6858000">
                <a:moveTo>
                  <a:pt x="0" y="0"/>
                </a:moveTo>
                <a:lnTo>
                  <a:pt x="1927224" y="0"/>
                </a:lnTo>
                <a:lnTo>
                  <a:pt x="192722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sz="1800" dirty="0"/>
          </a:p>
        </p:txBody>
      </p:sp>
      <p:sp>
        <p:nvSpPr>
          <p:cNvPr id="8" name="Полілінія 6"/>
          <p:cNvSpPr>
            <a:spLocks/>
          </p:cNvSpPr>
          <p:nvPr/>
        </p:nvSpPr>
        <p:spPr bwMode="auto">
          <a:xfrm>
            <a:off x="9237132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uk-UA" sz="1800" dirty="0"/>
          </a:p>
        </p:txBody>
      </p:sp>
      <p:sp>
        <p:nvSpPr>
          <p:cNvPr id="9" name="Полілінія 7"/>
          <p:cNvSpPr>
            <a:spLocks/>
          </p:cNvSpPr>
          <p:nvPr/>
        </p:nvSpPr>
        <p:spPr bwMode="auto">
          <a:xfrm>
            <a:off x="9173633" y="0"/>
            <a:ext cx="1460499" cy="68580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uk-UA" sz="1800" dirty="0"/>
          </a:p>
        </p:txBody>
      </p:sp>
      <p:sp>
        <p:nvSpPr>
          <p:cNvPr id="10" name="Полілінія 7"/>
          <p:cNvSpPr>
            <a:spLocks/>
          </p:cNvSpPr>
          <p:nvPr/>
        </p:nvSpPr>
        <p:spPr bwMode="auto">
          <a:xfrm>
            <a:off x="9173633" y="0"/>
            <a:ext cx="1460499" cy="68580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uk-UA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398" y="2914650"/>
            <a:ext cx="8046720" cy="1557338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body" idx="1"/>
          </p:nvPr>
        </p:nvSpPr>
        <p:spPr>
          <a:xfrm>
            <a:off x="1295398" y="4589463"/>
            <a:ext cx="8046718" cy="1011237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1964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324600" y="1828799"/>
            <a:ext cx="4572000" cy="43434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dirty="0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uk-UA" smtClean="0"/>
              <a:t>05.02.2014</a:t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4820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body" idx="1"/>
          </p:nvPr>
        </p:nvSpPr>
        <p:spPr/>
        <p:txBody>
          <a:bodyPr anchor="ctr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1295400" y="2705100"/>
            <a:ext cx="4572000" cy="3467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dirty="0"/>
          </a:p>
        </p:txBody>
      </p:sp>
      <p:sp>
        <p:nvSpPr>
          <p:cNvPr id="5" name="Підзаголовок 4"/>
          <p:cNvSpPr>
            <a:spLocks noGrp="1"/>
          </p:cNvSpPr>
          <p:nvPr>
            <p:ph type="body" sz="quarter" idx="3"/>
          </p:nvPr>
        </p:nvSpPr>
        <p:spPr>
          <a:xfrm>
            <a:off x="6324600" y="1828800"/>
            <a:ext cx="4572000" cy="847725"/>
          </a:xfrm>
        </p:spPr>
        <p:txBody>
          <a:bodyPr anchor="ctr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324600" y="2705100"/>
            <a:ext cx="4572000" cy="3467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dirty="0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uk-UA" smtClean="0"/>
              <a:t>05.02.2014</a:t>
            </a:fld>
            <a:endParaRPr lang="uk-UA" dirty="0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0236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uk-UA" smtClean="0"/>
              <a:t>05.02.2014</a:t>
            </a:fld>
            <a:endParaRPr lang="uk-UA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9733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uk-UA" smtClean="0"/>
              <a:t>05.02.2014</a:t>
            </a:fld>
            <a:endParaRPr lang="uk-UA" dirty="0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8363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728209" y="1828800"/>
            <a:ext cx="6126480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dirty="0"/>
          </a:p>
        </p:txBody>
      </p:sp>
      <p:sp>
        <p:nvSpPr>
          <p:cNvPr id="4" name="Підзаголовок 3"/>
          <p:cNvSpPr>
            <a:spLocks noGrp="1"/>
          </p:cNvSpPr>
          <p:nvPr>
            <p:ph type="body" sz="half" idx="2"/>
          </p:nvPr>
        </p:nvSpPr>
        <p:spPr>
          <a:xfrm>
            <a:off x="1295400" y="1828800"/>
            <a:ext cx="3017520" cy="4343400"/>
          </a:xfrm>
        </p:spPr>
        <p:txBody>
          <a:bodyPr anchor="ctr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uk-UA" smtClean="0"/>
              <a:t>05.02.2014</a:t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476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 userDrawn="1"/>
        </p:nvSpPr>
        <p:spPr bwMode="white">
          <a:xfrm>
            <a:off x="0" y="0"/>
            <a:ext cx="12192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" name="Прямокутник 7"/>
          <p:cNvSpPr/>
          <p:nvPr userDrawn="1"/>
        </p:nvSpPr>
        <p:spPr>
          <a:xfrm>
            <a:off x="0" y="1371600"/>
            <a:ext cx="12192000" cy="821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" name="Прямокутник 8"/>
          <p:cNvSpPr/>
          <p:nvPr userDrawn="1"/>
        </p:nvSpPr>
        <p:spPr>
          <a:xfrm>
            <a:off x="0" y="1443006"/>
            <a:ext cx="12192000" cy="821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uk-UA" dirty="0" smtClean="0"/>
              <a:t>Зразок заголовка</a:t>
            </a: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9601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dirty="0" smtClean="0"/>
              <a:t>Зразок тексту</a:t>
            </a:r>
          </a:p>
          <a:p>
            <a:pPr lvl="1"/>
            <a:r>
              <a:rPr lang="uk-UA" dirty="0" smtClean="0"/>
              <a:t>Другий рівень</a:t>
            </a:r>
          </a:p>
          <a:p>
            <a:pPr lvl="2"/>
            <a:r>
              <a:rPr lang="uk-UA" dirty="0" smtClean="0"/>
              <a:t>Третій </a:t>
            </a:r>
            <a:r>
              <a:rPr lang="uk-UA" noProof="0" dirty="0" smtClean="0"/>
              <a:t>рівень</a:t>
            </a:r>
          </a:p>
          <a:p>
            <a:pPr lvl="3"/>
            <a:r>
              <a:rPr lang="uk-UA" dirty="0" smtClean="0"/>
              <a:t>Четвертий рівень</a:t>
            </a:r>
          </a:p>
          <a:p>
            <a:pPr lvl="4"/>
            <a:r>
              <a:rPr lang="uk-UA" dirty="0" smtClean="0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7791449" y="6374999"/>
            <a:ext cx="148070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79A3335-6331-4872-A8B7-ECD55539F4D0}" type="datetimeFigureOut">
              <a:rPr lang="uk-UA" smtClean="0"/>
              <a:pPr/>
              <a:t>05.02.2014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1295399" y="6374999"/>
            <a:ext cx="62432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9525000" y="6374999"/>
            <a:ext cx="1371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7F8E3F6-DE14-48B2-B2BC-6FABA9630FB8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947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1" r:id="rId11"/>
    <p:sldLayoutId id="2147483658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7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609599" y="1029502"/>
            <a:ext cx="7035800" cy="1562100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uk-UA" sz="6600" i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/>
                <a:ea typeface="+mj-ea"/>
                <a:cs typeface="+mj-cs"/>
              </a:rPr>
              <a:t>      </a:t>
            </a:r>
            <a:r>
              <a:rPr lang="uk-UA" sz="6600" i="0" dirty="0" smtClean="0">
                <a:ln w="0"/>
                <a:solidFill>
                  <a:schemeClr val="accent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Book Antiqua"/>
                <a:ea typeface="+mj-ea"/>
                <a:cs typeface="+mj-cs"/>
              </a:rPr>
              <a:t>Моя </a:t>
            </a:r>
            <a:r>
              <a:rPr lang="uk-UA" sz="6600" i="0" dirty="0" err="1" smtClean="0">
                <a:ln w="0"/>
                <a:solidFill>
                  <a:schemeClr val="accent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Book Antiqua"/>
                <a:ea typeface="+mj-ea"/>
                <a:cs typeface="+mj-cs"/>
              </a:rPr>
              <a:t>Украина</a:t>
            </a:r>
            <a:endParaRPr lang="uk-UA" sz="6600" i="0" dirty="0">
              <a:ln w="0"/>
              <a:solidFill>
                <a:schemeClr val="accent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Book Antiqua"/>
              <a:ea typeface="+mj-ea"/>
              <a:cs typeface="+mj-cs"/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800100" y="3302000"/>
            <a:ext cx="5308599" cy="1675598"/>
          </a:xfrm>
        </p:spPr>
        <p:txBody>
          <a:bodyPr/>
          <a:lstStyle/>
          <a:p>
            <a:r>
              <a:rPr lang="ru-RU" b="1" i="1" dirty="0"/>
              <a:t>Тебе, Украина моя, и первый мой вздох, и дыхание последний тебе. </a:t>
            </a:r>
            <a:r>
              <a:rPr lang="ru-RU" b="1" i="1" dirty="0"/>
              <a:t/>
            </a:r>
            <a:br>
              <a:rPr lang="ru-RU" b="1" i="1" dirty="0"/>
            </a:br>
            <a:r>
              <a:rPr lang="ru-RU" b="1" i="1" dirty="0"/>
              <a:t>В. </a:t>
            </a:r>
            <a:r>
              <a:rPr lang="ru-RU" b="1" i="1" dirty="0" err="1"/>
              <a:t>Эллан</a:t>
            </a:r>
            <a:endParaRPr lang="uk-UA" sz="2400" b="1" i="1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4" r="25174"/>
          <a:stretch>
            <a:fillRect/>
          </a:stretch>
        </p:blipFill>
        <p:spPr/>
      </p:pic>
      <p:pic>
        <p:nvPicPr>
          <p:cNvPr id="7" name="taisiya_povaliy_-_ukra_no_moya_lyubov_zaycev_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1" y="60054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59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900" y="153534"/>
            <a:ext cx="9601200" cy="1036850"/>
          </a:xfrm>
        </p:spPr>
        <p:txBody>
          <a:bodyPr>
            <a:normAutofit/>
          </a:bodyPr>
          <a:lstStyle/>
          <a:p>
            <a:r>
              <a:rPr lang="ru-RU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Древний город Херсонес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82700" y="5219700"/>
            <a:ext cx="9550400" cy="15367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Основанный </a:t>
            </a:r>
            <a:r>
              <a:rPr lang="ru-RU" dirty="0"/>
              <a:t>древними греками на </a:t>
            </a:r>
            <a:r>
              <a:rPr lang="ru-RU" dirty="0" err="1"/>
              <a:t>Гераклейском</a:t>
            </a:r>
            <a:r>
              <a:rPr lang="ru-RU" dirty="0"/>
              <a:t> полуострове на юго-западном побережье </a:t>
            </a:r>
            <a:r>
              <a:rPr lang="ru-RU" dirty="0" err="1" smtClean="0"/>
              <a:t>Крыма.Херсонес</a:t>
            </a:r>
            <a:r>
              <a:rPr lang="ru-RU" dirty="0" smtClean="0"/>
              <a:t> </a:t>
            </a:r>
            <a:r>
              <a:rPr lang="ru-RU" dirty="0"/>
              <a:t>являлся крупным политическим, экономическим и культурным центром Северного Причерноморья,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1714529"/>
            <a:ext cx="5918200" cy="33511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00" y="1789936"/>
            <a:ext cx="4803556" cy="320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47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800" y="153534"/>
            <a:ext cx="9601200" cy="1036850"/>
          </a:xfrm>
        </p:spPr>
        <p:txBody>
          <a:bodyPr>
            <a:normAutofit/>
          </a:bodyPr>
          <a:lstStyle/>
          <a:p>
            <a:r>
              <a:rPr lang="ru-RU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Музей Писанка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62700" y="2695575"/>
            <a:ext cx="5346700" cy="40100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0" y="3074236"/>
            <a:ext cx="4706352" cy="352976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04800" y="1670645"/>
            <a:ext cx="11887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М</a:t>
            </a:r>
            <a:r>
              <a:rPr lang="ru-RU" dirty="0" smtClean="0"/>
              <a:t>узей </a:t>
            </a:r>
            <a:r>
              <a:rPr lang="ru-RU" dirty="0"/>
              <a:t>декоративных пасхальных яиц в городе Коломыя </a:t>
            </a:r>
            <a:r>
              <a:rPr lang="ru-RU" dirty="0" err="1"/>
              <a:t>Ивано-Франковской</a:t>
            </a:r>
            <a:r>
              <a:rPr lang="ru-RU" dirty="0"/>
              <a:t> области. В коллекции музея более 6000 яиц из разных регионов Украины и стран мира. Среди экспонатов музея и яйца с автографами известных политических деятелей Украины.</a:t>
            </a:r>
          </a:p>
        </p:txBody>
      </p:sp>
    </p:spTree>
    <p:extLst>
      <p:ext uri="{BB962C8B-B14F-4D97-AF65-F5344CB8AC3E}">
        <p14:creationId xmlns:p14="http://schemas.microsoft.com/office/powerpoint/2010/main" val="10835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232833" y="1638300"/>
            <a:ext cx="6388100" cy="1689100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/>
              <a:t>Вблизи Карпатского биосферного заповедника, на берегу реки Тиса, на границе между Украиной и Румынией раскинулось село </a:t>
            </a:r>
            <a:r>
              <a:rPr lang="ru-RU" dirty="0" err="1"/>
              <a:t>Дилове</a:t>
            </a:r>
            <a:r>
              <a:rPr lang="ru-RU" dirty="0"/>
              <a:t>, </a:t>
            </a:r>
            <a:r>
              <a:rPr lang="ru-RU" dirty="0" err="1"/>
              <a:t>Раховского</a:t>
            </a:r>
            <a:r>
              <a:rPr lang="ru-RU" dirty="0"/>
              <a:t> района в котором находиться Географический Центр Европы.</a:t>
            </a:r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2533" y="2520950"/>
            <a:ext cx="5198533" cy="38989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71163" y="363835"/>
            <a:ext cx="108718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Географический центр Европы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983" y="3520285"/>
            <a:ext cx="4495800" cy="299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67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0398" y="0"/>
            <a:ext cx="10833102" cy="1066800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Львов – сердце украинской культуры</a:t>
            </a:r>
            <a:endParaRPr lang="ru-RU" sz="4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4856163"/>
            <a:ext cx="7861300" cy="2001837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Исторический центр Львова внесён в список Всемирного наследия ЮНЕСКО. В городе находится наибольшее количество памятников архитектуры на </a:t>
            </a:r>
            <a:r>
              <a:rPr lang="ru-RU" dirty="0" smtClean="0"/>
              <a:t>Украине. </a:t>
            </a:r>
            <a:r>
              <a:rPr lang="ru-RU" dirty="0"/>
              <a:t>В 2009 году Львову присвоено звание Культурной столицы </a:t>
            </a:r>
            <a:r>
              <a:rPr lang="ru-RU" dirty="0" smtClean="0"/>
              <a:t>Украины.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1300" y="3649663"/>
            <a:ext cx="4165600" cy="3124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2345" y="1233684"/>
            <a:ext cx="4634980" cy="34798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0" y="1371992"/>
            <a:ext cx="4987925" cy="320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99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1302" y="-39098"/>
            <a:ext cx="8046720" cy="1030288"/>
          </a:xfrm>
        </p:spPr>
        <p:txBody>
          <a:bodyPr>
            <a:normAutofit fontScale="90000"/>
          </a:bodyPr>
          <a:lstStyle/>
          <a:p>
            <a:r>
              <a:rPr lang="ru-RU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Автономная республика Крым</a:t>
            </a:r>
            <a:endParaRPr lang="ru-RU" sz="4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88718" y="1417041"/>
            <a:ext cx="8602982" cy="1364416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/>
              <a:t>Крым – это уникальное место, которое сочетает в себе огромное количество достопримечательностей, великолепный климат, </a:t>
            </a:r>
            <a:r>
              <a:rPr lang="ru-RU" dirty="0" smtClean="0"/>
              <a:t>и </a:t>
            </a:r>
            <a:r>
              <a:rPr lang="ru-RU" dirty="0"/>
              <a:t>природу практически всех континентов – здесь есть как пустынные участки, так и густо поросшие зеленью и деревьями, как горные массивы, так и степные.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68" y="3298818"/>
            <a:ext cx="4338146" cy="31076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8822" y="3298818"/>
            <a:ext cx="4978400" cy="33046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3866" y="2872967"/>
            <a:ext cx="5571805" cy="373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4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000" y="153534"/>
            <a:ext cx="9601200" cy="1036850"/>
          </a:xfrm>
        </p:spPr>
        <p:txBody>
          <a:bodyPr>
            <a:normAutofit/>
          </a:bodyPr>
          <a:lstStyle/>
          <a:p>
            <a:r>
              <a:rPr lang="uk-UA" sz="44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Украинские</a:t>
            </a:r>
            <a:r>
              <a:rPr lang="uk-UA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uk-UA" sz="44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обычаи</a:t>
            </a:r>
            <a:r>
              <a:rPr lang="uk-UA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и </a:t>
            </a:r>
            <a:r>
              <a:rPr lang="uk-UA" sz="44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традиц</a:t>
            </a:r>
            <a:r>
              <a:rPr lang="ru-RU" sz="44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ии</a:t>
            </a:r>
            <a:endParaRPr lang="uk-UA" sz="4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096000" y="20021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Украинская вышивка берет свое начало с эпохи позднего неолита – начала бронзового века, от племен трипольской культуры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4800" y="55073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err="1"/>
              <a:t>Вышиванка</a:t>
            </a:r>
            <a:r>
              <a:rPr lang="ru-RU" dirty="0"/>
              <a:t>  — разговорное название традиционной украинской вышитой рубашки. Много вариаций дизайна вышитой сорочки было создано в XІ веку.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" y="1697335"/>
            <a:ext cx="2962275" cy="381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9368" y="2925465"/>
            <a:ext cx="4839882" cy="37399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900" y="2043244"/>
            <a:ext cx="2705100" cy="345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2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2880" y="337235"/>
            <a:ext cx="5127320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Обереги для дома</a:t>
            </a:r>
            <a:endParaRPr lang="ru-RU" sz="4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99100" y="337235"/>
            <a:ext cx="6578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Волшебный </a:t>
            </a:r>
            <a:r>
              <a:rPr lang="ru-RU" dirty="0"/>
              <a:t>предмет, назначение которого - защита своего носителя или увеличения эффективности его волшебных возможностей. Считается, что обереги могут принести удачу, предупредить об опасности, улучшить состояние здоровья С давних пор начали пользоваться небывалой популярностью обереги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5723" t="154" r="4611" b="5624"/>
          <a:stretch/>
        </p:blipFill>
        <p:spPr>
          <a:xfrm>
            <a:off x="8521700" y="3691310"/>
            <a:ext cx="3416300" cy="2692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30131" y="3041758"/>
            <a:ext cx="3799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Домовик-символ хранителя дома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062919" y="6245453"/>
            <a:ext cx="1912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Куклы-</a:t>
            </a:r>
            <a:r>
              <a:rPr lang="ru-RU" dirty="0" err="1" smtClean="0"/>
              <a:t>мотанки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4076" t="6966" r="2284"/>
          <a:stretch/>
        </p:blipFill>
        <p:spPr>
          <a:xfrm>
            <a:off x="4127500" y="2471243"/>
            <a:ext cx="4076700" cy="35327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15719" t="43" r="15784" b="991"/>
          <a:stretch/>
        </p:blipFill>
        <p:spPr>
          <a:xfrm>
            <a:off x="127000" y="1473200"/>
            <a:ext cx="3683000" cy="491051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7000" y="6430119"/>
            <a:ext cx="3724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Лапти-место обитания домового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534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128134"/>
            <a:ext cx="9601200" cy="1036850"/>
          </a:xfrm>
        </p:spPr>
        <p:txBody>
          <a:bodyPr>
            <a:normAutofit/>
          </a:bodyPr>
          <a:lstStyle/>
          <a:p>
            <a:r>
              <a:rPr lang="uk-UA" sz="44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Украинские</a:t>
            </a:r>
            <a:r>
              <a:rPr lang="uk-UA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uk-UA" sz="44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праздники</a:t>
            </a:r>
            <a:endParaRPr lang="uk-UA" sz="4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" name="Підзаголовок 3"/>
          <p:cNvSpPr>
            <a:spLocks noGrp="1"/>
          </p:cNvSpPr>
          <p:nvPr>
            <p:ph type="body" sz="half" idx="2"/>
          </p:nvPr>
        </p:nvSpPr>
        <p:spPr>
          <a:xfrm>
            <a:off x="728662" y="1793826"/>
            <a:ext cx="3695700" cy="1498600"/>
          </a:xfrm>
        </p:spPr>
        <p:txBody>
          <a:bodyPr/>
          <a:lstStyle/>
          <a:p>
            <a:pPr algn="ctr"/>
            <a:r>
              <a:rPr lang="ru-RU" dirty="0"/>
              <a:t>Одним из основных украинских обычаев является празднование </a:t>
            </a:r>
            <a:r>
              <a:rPr lang="ru-RU" b="1" dirty="0"/>
              <a:t>Рождества</a:t>
            </a:r>
            <a:endParaRPr lang="uk-UA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295900" y="59760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В предрождественский день — 6 января — отмечается </a:t>
            </a:r>
            <a:r>
              <a:rPr lang="ru-RU" dirty="0" err="1"/>
              <a:t>Святвечер</a:t>
            </a:r>
            <a:r>
              <a:rPr lang="ru-RU" dirty="0"/>
              <a:t>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474" y="2264771"/>
            <a:ext cx="3908425" cy="29380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1925" y="1828800"/>
            <a:ext cx="2952750" cy="381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" y="3292426"/>
            <a:ext cx="4162425" cy="332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4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6900" y="229734"/>
            <a:ext cx="9601200" cy="1036850"/>
          </a:xfrm>
        </p:spPr>
        <p:txBody>
          <a:bodyPr>
            <a:normAutofit/>
          </a:bodyPr>
          <a:lstStyle/>
          <a:p>
            <a:r>
              <a:rPr lang="uk-UA" sz="4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М</a:t>
            </a:r>
            <a:r>
              <a:rPr lang="uk-UA" sz="44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асленица</a:t>
            </a:r>
            <a:endParaRPr lang="uk-UA" sz="4400" dirty="0"/>
          </a:p>
        </p:txBody>
      </p:sp>
      <p:sp>
        <p:nvSpPr>
          <p:cNvPr id="4" name="Підзаголовок 3"/>
          <p:cNvSpPr>
            <a:spLocks noGrp="1"/>
          </p:cNvSpPr>
          <p:nvPr>
            <p:ph type="body" sz="half" idx="2"/>
          </p:nvPr>
        </p:nvSpPr>
        <p:spPr>
          <a:xfrm>
            <a:off x="5803900" y="1536700"/>
            <a:ext cx="6248400" cy="2006600"/>
          </a:xfrm>
        </p:spPr>
        <p:txBody>
          <a:bodyPr/>
          <a:lstStyle/>
          <a:p>
            <a:pPr algn="ctr"/>
            <a:r>
              <a:rPr lang="ru-RU" dirty="0"/>
              <a:t>Еще один популярный украинский обычай — неделя </a:t>
            </a:r>
            <a:r>
              <a:rPr lang="ru-RU" b="1" dirty="0"/>
              <a:t>Масленицы. </a:t>
            </a:r>
            <a:r>
              <a:rPr lang="ru-RU" dirty="0"/>
              <a:t>Этот праздник существовал на Руси ещё в дохристианские времена. Обычай предполагает проводы зимы и встречу весны.</a:t>
            </a: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4300" y="54958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В древней Руси блин считали символом солнца, так как он, подобно солнцу, тоже жёлтый, круглый и горячий, и верили, что съедая блин, люди получают частичку его тепла и силы.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3373845"/>
            <a:ext cx="4826000" cy="32334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1759743"/>
            <a:ext cx="4756150" cy="356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2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6900" y="191634"/>
            <a:ext cx="9601200" cy="1036850"/>
          </a:xfrm>
        </p:spPr>
        <p:txBody>
          <a:bodyPr>
            <a:normAutofit/>
          </a:bodyPr>
          <a:lstStyle/>
          <a:p>
            <a:r>
              <a:rPr lang="ru-RU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Ивана Купала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66700" y="1346200"/>
            <a:ext cx="4762500" cy="1765300"/>
          </a:xfrm>
        </p:spPr>
        <p:txBody>
          <a:bodyPr/>
          <a:lstStyle/>
          <a:p>
            <a:pPr algn="ctr"/>
            <a:r>
              <a:rPr lang="ru-RU" dirty="0"/>
              <a:t>Ивана Купала, так же Иванов день, — является одним из народных обрядовых обычаев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96000" y="54946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В эту ночь просыпается «нечисть», слышен говор животных, распускается папоротник, он возгорается дивным огнем, сразу гаснет и осыпается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108" y="2962516"/>
            <a:ext cx="4933392" cy="36287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906" y="1725352"/>
            <a:ext cx="4802187" cy="361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82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4025" y="1930400"/>
            <a:ext cx="7518400" cy="4343400"/>
          </a:xfrm>
        </p:spPr>
        <p:txBody>
          <a:bodyPr/>
          <a:lstStyle/>
          <a:p>
            <a:pPr marL="0" indent="0" algn="ctr">
              <a:buClr>
                <a:srgbClr val="595959"/>
              </a:buClr>
              <a:buNone/>
            </a:pPr>
            <a:r>
              <a:rPr lang="ru-RU" dirty="0" smtClean="0">
                <a:solidFill>
                  <a:srgbClr val="595959"/>
                </a:solidFill>
              </a:rPr>
              <a:t>Киев - столица </a:t>
            </a:r>
            <a:r>
              <a:rPr lang="ru-RU" dirty="0">
                <a:solidFill>
                  <a:srgbClr val="595959"/>
                </a:solidFill>
              </a:rPr>
              <a:t>и самый крупный город Украины, город-герой. Расположен на реке Днепр; является центром Киевской агломерации</a:t>
            </a:r>
            <a:endParaRPr lang="uk-UA" sz="2400" b="0" i="0" dirty="0">
              <a:solidFill>
                <a:srgbClr val="595959"/>
              </a:solidFill>
              <a:latin typeface="Book Antiqua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25" y="3219450"/>
            <a:ext cx="2390775" cy="31877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1727200"/>
            <a:ext cx="4038600" cy="4927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9600" y="3568700"/>
            <a:ext cx="4699000" cy="297338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45707" y="362545"/>
            <a:ext cx="82557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i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ook Antiqua"/>
                <a:ea typeface="+mj-ea"/>
                <a:cs typeface="+mj-cs"/>
              </a:rPr>
              <a:t>Киев-столица</a:t>
            </a:r>
            <a:r>
              <a:rPr lang="uk-UA" sz="5400" b="1" i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ook Antiqua"/>
                <a:ea typeface="+mj-ea"/>
                <a:cs typeface="+mj-cs"/>
              </a:rPr>
              <a:t> </a:t>
            </a:r>
            <a:r>
              <a:rPr lang="uk-UA" sz="5400" b="1" i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ook Antiqua"/>
                <a:ea typeface="+mj-ea"/>
                <a:cs typeface="+mj-cs"/>
              </a:rPr>
              <a:t>Украины</a:t>
            </a:r>
            <a:endParaRPr lang="ru-RU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987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379805" y="2967336"/>
            <a:ext cx="943239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spc="50" dirty="0" smtClean="0">
                <a:ln w="9525" cmpd="sng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Спасибо за внимание!</a:t>
            </a:r>
            <a:endParaRPr lang="ru-RU" sz="6600" b="1" spc="50" dirty="0">
              <a:ln w="9525" cmpd="sng">
                <a:solidFill>
                  <a:schemeClr val="tx1">
                    <a:lumMod val="50000"/>
                  </a:schemeClr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84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378200" y="5198370"/>
            <a:ext cx="8813800" cy="15748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Сердце столицы, самая площадь Киева - это Майдан Независимости. Место знаменито многими событиями, такими как борьба за независимость Украины 1990-1991 годах, Оранжевая революция 2004 года.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1779343"/>
            <a:ext cx="4749800" cy="31348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t="6811"/>
          <a:stretch/>
        </p:blipFill>
        <p:spPr>
          <a:xfrm>
            <a:off x="238776" y="2349500"/>
            <a:ext cx="2733024" cy="38227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98174" y="252315"/>
            <a:ext cx="83984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i="0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ook Antiqua"/>
                <a:ea typeface="+mj-ea"/>
                <a:cs typeface="+mj-cs"/>
              </a:rPr>
              <a:t>Майдан </a:t>
            </a:r>
            <a:r>
              <a:rPr lang="uk-UA" sz="5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ook Antiqua"/>
                <a:ea typeface="+mj-ea"/>
                <a:cs typeface="+mj-cs"/>
              </a:rPr>
              <a:t>Н</a:t>
            </a:r>
            <a:r>
              <a:rPr lang="uk-UA" sz="5400" b="1" i="0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ook Antiqua"/>
                <a:ea typeface="+mj-ea"/>
                <a:cs typeface="+mj-cs"/>
              </a:rPr>
              <a:t>езависимости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8800" y="1993900"/>
            <a:ext cx="3897203" cy="303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14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1155700" y="5589885"/>
            <a:ext cx="9893300" cy="34671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«Олимпийский» является основным местом проведения домашних матчей национальной сборной Украины по футболу, а с 2012 года снова стал домашней ареной футбольного клуба «Динамо» (Киев)</a:t>
            </a:r>
            <a:endParaRPr lang="uk-UA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66629" y="198735"/>
            <a:ext cx="77027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НСК «Олимпийский»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6182" y="1625600"/>
            <a:ext cx="5299418" cy="35274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629" y="1625600"/>
            <a:ext cx="5288492" cy="352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11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169164"/>
            <a:ext cx="11823700" cy="79388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uk-UA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 Музей </a:t>
            </a:r>
            <a:r>
              <a:rPr lang="uk-UA" sz="4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Великой</a:t>
            </a:r>
            <a:r>
              <a:rPr lang="uk-UA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uk-UA" sz="4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Отечественной</a:t>
            </a:r>
            <a:r>
              <a:rPr lang="uk-UA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uk-UA" sz="44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войны</a:t>
            </a:r>
            <a:r>
              <a:rPr lang="uk-UA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    </a:t>
            </a:r>
            <a:endParaRPr lang="uk-UA" sz="4400" b="1" i="0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Book Antiqua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127000" y="1692449"/>
            <a:ext cx="8737600" cy="3162300"/>
          </a:xfrm>
        </p:spPr>
        <p:txBody>
          <a:bodyPr>
            <a:normAutofit/>
          </a:bodyPr>
          <a:lstStyle/>
          <a:p>
            <a:pPr marL="0" indent="0" algn="ctr">
              <a:buClr>
                <a:srgbClr val="595959"/>
              </a:buClr>
              <a:buNone/>
            </a:pPr>
            <a:r>
              <a:rPr lang="ru-RU" dirty="0" smtClean="0">
                <a:solidFill>
                  <a:srgbClr val="595959"/>
                </a:solidFill>
              </a:rPr>
              <a:t>Этот музей начал свою деятельность в 1981 году. Главной достопримечательностью этого комплекса является несомненно величественная статуя Родины более чем на сто метров вместе с пьедесталом.</a:t>
            </a:r>
            <a:endParaRPr lang="ru-RU" dirty="0">
              <a:solidFill>
                <a:srgbClr val="595959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400" y="2934254"/>
            <a:ext cx="5168900" cy="34437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276948"/>
            <a:ext cx="3848099" cy="25637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750" y="4386874"/>
            <a:ext cx="3530600" cy="235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5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166234"/>
            <a:ext cx="9601200" cy="1036850"/>
          </a:xfrm>
        </p:spPr>
        <p:txBody>
          <a:bodyPr>
            <a:normAutofit/>
          </a:bodyPr>
          <a:lstStyle/>
          <a:p>
            <a:r>
              <a:rPr lang="ru-RU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Киево-Печерская лавра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567294"/>
            <a:ext cx="7823200" cy="4343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200" dirty="0" smtClean="0"/>
              <a:t>С момента своего основания как пещеры монастыря в </a:t>
            </a:r>
            <a:r>
              <a:rPr lang="ru-RU" sz="2200" dirty="0" err="1" smtClean="0"/>
              <a:t>Киево</a:t>
            </a:r>
            <a:r>
              <a:rPr lang="ru-RU" sz="2200" dirty="0" smtClean="0"/>
              <a:t> Печерской обители 1051 был постоянный центр Православия в России. Вместе с Софийским собором </a:t>
            </a:r>
            <a:r>
              <a:rPr lang="ru-RU" sz="2200" dirty="0" err="1" smtClean="0"/>
              <a:t>вошела</a:t>
            </a:r>
            <a:r>
              <a:rPr lang="ru-RU" sz="2200" dirty="0" smtClean="0"/>
              <a:t> в список Всемирного наследия ЮНЕСКО.</a:t>
            </a:r>
            <a:endParaRPr lang="ru-RU" sz="2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8297" y="3301022"/>
            <a:ext cx="4648200" cy="33467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085" y="3301022"/>
            <a:ext cx="3586819" cy="3022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8285" y="1763891"/>
            <a:ext cx="3895725" cy="455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83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59500" y="1641380"/>
            <a:ext cx="5940259" cy="389582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60462" y="186035"/>
            <a:ext cx="76674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Украинские Карпаты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062" y="2428779"/>
            <a:ext cx="5281538" cy="29708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162" y="3750231"/>
            <a:ext cx="3924300" cy="294322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825557" y="6181765"/>
            <a:ext cx="5639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Высота горы составляет 2061 м над уровнем моря.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3500" y="160762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Говерла расположена на границе Закарпатской и </a:t>
            </a:r>
            <a:r>
              <a:rPr lang="ru-RU" dirty="0" err="1"/>
              <a:t>Ивано-Франковской</a:t>
            </a:r>
            <a:r>
              <a:rPr lang="ru-RU" dirty="0"/>
              <a:t> областей, около 17 км от границы с Румынией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97132" y="5745201"/>
            <a:ext cx="1330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Говерла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982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200" y="115434"/>
            <a:ext cx="11785600" cy="1036850"/>
          </a:xfrm>
        </p:spPr>
        <p:txBody>
          <a:bodyPr>
            <a:noAutofit/>
          </a:bodyPr>
          <a:lstStyle/>
          <a:p>
            <a:r>
              <a:rPr lang="uk-UA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Горно</a:t>
            </a:r>
            <a:r>
              <a:rPr lang="ru-RU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лыжный курорт «</a:t>
            </a:r>
            <a:r>
              <a:rPr lang="ru-RU" sz="48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Буковель</a:t>
            </a:r>
            <a:r>
              <a:rPr lang="ru-RU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»</a:t>
            </a:r>
            <a:endParaRPr lang="ru-RU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0" y="1651000"/>
            <a:ext cx="9601200" cy="43434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Крупнейший </a:t>
            </a:r>
            <a:r>
              <a:rPr lang="ru-RU" dirty="0"/>
              <a:t>горнолыжный курорт Украины. В 2012 году </a:t>
            </a:r>
            <a:r>
              <a:rPr lang="ru-RU" dirty="0" err="1"/>
              <a:t>Буковель</a:t>
            </a:r>
            <a:r>
              <a:rPr lang="ru-RU" dirty="0"/>
              <a:t> был признан самым быстроразвивающимся горнолыжным курортом мира.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100" y="2856376"/>
            <a:ext cx="5448300" cy="36367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" y="3052946"/>
            <a:ext cx="4845050" cy="31908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1050" y="3687249"/>
            <a:ext cx="4375150" cy="291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53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95400"/>
          </a:xfrm>
        </p:spPr>
        <p:txBody>
          <a:bodyPr>
            <a:noAutofit/>
          </a:bodyPr>
          <a:lstStyle/>
          <a:p>
            <a:pPr algn="ctr"/>
            <a:r>
              <a:rPr lang="ru-RU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Историко-архитектурный </a:t>
            </a:r>
            <a:r>
              <a:rPr lang="ru-RU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заповедник «Каменец»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38100" y="1765300"/>
            <a:ext cx="6604000" cy="44196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Старая крепость Каменца-Подольского - один из самых выдающихся памятников фортификационного искусства Украины</a:t>
            </a:r>
            <a:r>
              <a:rPr lang="ru-RU" dirty="0" smtClean="0"/>
              <a:t>.</a:t>
            </a:r>
          </a:p>
          <a:p>
            <a:pPr marL="0" indent="0" algn="ctr">
              <a:buNone/>
            </a:pPr>
            <a:r>
              <a:rPr lang="ru-RU" dirty="0"/>
              <a:t> Старая крепость часто служит декорациями многочисленных фестивалей и исторических реконструкций.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1950" y="1955800"/>
            <a:ext cx="5384800" cy="4038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4083050"/>
            <a:ext cx="6096000" cy="25717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5450" y="3829050"/>
            <a:ext cx="3670300" cy="248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37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Sales Direction 16X9">
  <a:themeElements>
    <a:clrScheme name="Другая 3">
      <a:dk1>
        <a:srgbClr val="2F581F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lesDirection_16x9_TP103431346" id="{AA160EDC-0EE9-44D7-8B7C-357F2AD04C3C}" vid="{6C4162DD-561E-4BBC-9367-BD7B77E45E5E}"/>
    </a:ext>
  </a:extLst>
</a:theme>
</file>

<file path=ppt/theme/theme2.xml><?xml version="1.0" encoding="utf-8"?>
<a:theme xmlns:a="http://schemas.openxmlformats.org/drawingml/2006/main" name="Office Them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0D23229-ACB3-4158-AD37-197CF918333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TS103431374</Template>
  <TotalTime>0</TotalTime>
  <Words>652</Words>
  <Application>Microsoft Office PowerPoint</Application>
  <PresentationFormat>Широкоэкранный</PresentationFormat>
  <Paragraphs>49</Paragraphs>
  <Slides>20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Arial</vt:lpstr>
      <vt:lpstr>Book Antiqua</vt:lpstr>
      <vt:lpstr>Sales Direction 16X9</vt:lpstr>
      <vt:lpstr>      Моя Украина</vt:lpstr>
      <vt:lpstr>Презентация PowerPoint</vt:lpstr>
      <vt:lpstr>Презентация PowerPoint</vt:lpstr>
      <vt:lpstr>Презентация PowerPoint</vt:lpstr>
      <vt:lpstr>  Музей Великой Отечественной войны     </vt:lpstr>
      <vt:lpstr>Киево-Печерская лавра</vt:lpstr>
      <vt:lpstr>Презентация PowerPoint</vt:lpstr>
      <vt:lpstr>Горнолыжный курорт «Буковель»</vt:lpstr>
      <vt:lpstr>Историко-архитектурный заповедник «Каменец»</vt:lpstr>
      <vt:lpstr>Древний город Херсонес </vt:lpstr>
      <vt:lpstr>Музей Писанка</vt:lpstr>
      <vt:lpstr>Презентация PowerPoint</vt:lpstr>
      <vt:lpstr>Львов – сердце украинской культуры</vt:lpstr>
      <vt:lpstr>Автономная республика Крым</vt:lpstr>
      <vt:lpstr>Украинские обычаи и традиции</vt:lpstr>
      <vt:lpstr>Презентация PowerPoint</vt:lpstr>
      <vt:lpstr>Украинские праздники</vt:lpstr>
      <vt:lpstr>Масленица</vt:lpstr>
      <vt:lpstr>Ивана Купала</vt:lpstr>
      <vt:lpstr>Презентация PowerPoint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2014-01-25T15:02:27Z</dcterms:created>
  <dcterms:modified xsi:type="dcterms:W3CDTF">2014-02-05T14:10:50Z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TC034313749991</vt:lpwstr>
  </property>
</Properties>
</file>