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D0B0-E615-492C-B926-37A1947A3F76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28E660-6120-4A43-8910-4846ADBFC57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D0B0-E615-492C-B926-37A1947A3F76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E660-6120-4A43-8910-4846ADBFC5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D0B0-E615-492C-B926-37A1947A3F76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E660-6120-4A43-8910-4846ADBFC5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FA6D0B0-E615-492C-B926-37A1947A3F76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28E660-6120-4A43-8910-4846ADBFC57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D0B0-E615-492C-B926-37A1947A3F76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28E660-6120-4A43-8910-4846ADBFC57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FA6D0B0-E615-492C-B926-37A1947A3F76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28E660-6120-4A43-8910-4846ADBFC578}" type="slidenum">
              <a:rPr lang="ru-RU" smtClean="0"/>
              <a:t>‹#›</a:t>
            </a:fld>
            <a:endParaRPr lang="ru-R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FA6D0B0-E615-492C-B926-37A1947A3F76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128E660-6120-4A43-8910-4846ADBFC578}" type="slidenum">
              <a:rPr lang="ru-RU" smtClean="0"/>
              <a:t>‹#›</a:t>
            </a:fld>
            <a:endParaRPr lang="ru-RU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D0B0-E615-492C-B926-37A1947A3F76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28E660-6120-4A43-8910-4846ADBFC578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D0B0-E615-492C-B926-37A1947A3F76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28E660-6120-4A43-8910-4846ADBFC578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FA6D0B0-E615-492C-B926-37A1947A3F76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28E660-6120-4A43-8910-4846ADBFC57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FA6D0B0-E615-492C-B926-37A1947A3F76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28E660-6120-4A43-8910-4846ADBFC57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7FA6D0B0-E615-492C-B926-37A1947A3F76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128E660-6120-4A43-8910-4846ADBFC57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push dir="u"/>
  </p:transition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</a:t>
            </a:r>
            <a:r>
              <a:rPr lang="uk-UA" dirty="0" smtClean="0"/>
              <a:t>і</a:t>
            </a:r>
            <a:r>
              <a:rPr lang="ru-RU" dirty="0" err="1" smtClean="0"/>
              <a:t>дготував</a:t>
            </a:r>
            <a:r>
              <a:rPr lang="ru-RU" dirty="0" smtClean="0"/>
              <a:t> </a:t>
            </a:r>
            <a:r>
              <a:rPr lang="ru-RU" dirty="0" err="1" smtClean="0"/>
              <a:t>учень</a:t>
            </a:r>
            <a:r>
              <a:rPr lang="ru-RU" dirty="0" smtClean="0"/>
              <a:t> 9 – Г </a:t>
            </a:r>
            <a:r>
              <a:rPr lang="ru-RU" dirty="0" err="1" smtClean="0"/>
              <a:t>класу</a:t>
            </a:r>
            <a:endParaRPr lang="ru-RU" dirty="0" smtClean="0"/>
          </a:p>
          <a:p>
            <a:r>
              <a:rPr lang="ru-RU" dirty="0" err="1" smtClean="0"/>
              <a:t>Хобта</a:t>
            </a:r>
            <a:r>
              <a:rPr lang="ru-RU" dirty="0" smtClean="0"/>
              <a:t> Вячеслав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Неформальна субкультура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1432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2987824" y="1412776"/>
            <a:ext cx="5976664" cy="4802048"/>
          </a:xfrm>
        </p:spPr>
        <p:txBody>
          <a:bodyPr>
            <a:noAutofit/>
          </a:bodyPr>
          <a:lstStyle/>
          <a:p>
            <a:pPr algn="ctr"/>
            <a:r>
              <a:rPr lang="vi-VN" sz="2000" dirty="0" smtClean="0"/>
              <a:t>Хіпі</a:t>
            </a:r>
            <a:r>
              <a:rPr lang="en-US" sz="2000" dirty="0" smtClean="0"/>
              <a:t> </a:t>
            </a:r>
            <a:r>
              <a:rPr lang="en-US" sz="2000" dirty="0"/>
              <a:t>— </a:t>
            </a:r>
            <a:r>
              <a:rPr lang="vi-VN" sz="2000" dirty="0"/>
              <a:t>міжнародний молодіжний рух, виник у 1965 році у Сан-Франциско у контексті лібералізації і демократизації традиційного суспільства, один з найяскравіших проявів контркультури, мав пацифістське забарвлення, склав великий вплив на мистецтво, особливо рок-музику, з ним пов'язані такі поняття, як сексуальна революція, психоделічна революція. Занепав на початку 1970-их років, перетворившись на одну з субкультур. Був одним із символів епохи. Його учасники називали себе «Поколінням квітів, Дітьми квітів, </a:t>
            </a:r>
            <a:r>
              <a:rPr lang="en-US" sz="2000" dirty="0"/>
              <a:t>Love Generation».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Хіпі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24000"/>
            <a:ext cx="254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5551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275856" y="1412776"/>
            <a:ext cx="5765642" cy="4724400"/>
          </a:xfrm>
        </p:spPr>
        <p:txBody>
          <a:bodyPr>
            <a:normAutofit/>
          </a:bodyPr>
          <a:lstStyle/>
          <a:p>
            <a:r>
              <a:rPr lang="vi-VN" sz="2400" dirty="0" smtClean="0"/>
              <a:t>Панки</a:t>
            </a:r>
            <a:r>
              <a:rPr lang="uk-UA" sz="2400" dirty="0" smtClean="0"/>
              <a:t> </a:t>
            </a:r>
            <a:r>
              <a:rPr lang="vi-VN" sz="2400" dirty="0" smtClean="0"/>
              <a:t>— </a:t>
            </a:r>
            <a:r>
              <a:rPr lang="vi-VN" sz="2400" dirty="0"/>
              <a:t>покоління молодих людей на </a:t>
            </a:r>
            <a:r>
              <a:rPr lang="vi-VN" sz="2400" dirty="0" smtClean="0"/>
              <a:t>рок-естраді. </a:t>
            </a:r>
            <a:r>
              <a:rPr lang="vi-VN" sz="2400" dirty="0"/>
              <a:t>Провідною інтонацією їхніх виступів став різкий протест проти будь-яких моральних і звичаєвих правил. Це відбилося насамперед на характері їх музики - панк-року (постійна зміна інтонації, надмірне використання ударних інструментів, переважання ритму над мелодією). Шокував глядачів і зовнішній вигляд </a:t>
            </a:r>
            <a:r>
              <a:rPr lang="vi-VN" sz="2400" dirty="0" smtClean="0"/>
              <a:t>виконавців</a:t>
            </a:r>
            <a:r>
              <a:rPr lang="uk-UA" sz="2400" dirty="0"/>
              <a:t>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Панки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1844824"/>
            <a:ext cx="2775011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3100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827584" y="1124744"/>
            <a:ext cx="7925882" cy="2592288"/>
          </a:xfrm>
        </p:spPr>
        <p:txBody>
          <a:bodyPr>
            <a:normAutofit/>
          </a:bodyPr>
          <a:lstStyle/>
          <a:p>
            <a:r>
              <a:rPr lang="vi-VN" dirty="0" smtClean="0"/>
              <a:t>Скінхеди</a:t>
            </a:r>
            <a:r>
              <a:rPr lang="uk-UA" dirty="0" smtClean="0"/>
              <a:t> </a:t>
            </a:r>
            <a:r>
              <a:rPr lang="vi-VN" dirty="0" smtClean="0"/>
              <a:t>— </a:t>
            </a:r>
            <a:r>
              <a:rPr lang="vi-VN" dirty="0"/>
              <a:t>є членами субкультури, що виникла серед робочого класу, та молодих людей у Сполученому Королівстві в 1969 році, а потім поширились на інші частини світу. Названі на ім'я стрижені або наголо голені голови, перші скінхеди були сильно залежні від Вест-Індії(зокрема Ямайки)грубі хлопчики з точки зору моди, музики,і способу життя. Спочатку субкультура була заснована на цих елементах, а не політики і раси. Політичний спектр в бритоголових коливається від ультраправих, до вкрай лівих, хоча багато скінхедів є аполітичними.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Скінхеди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501008"/>
            <a:ext cx="432048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9430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707904" y="836712"/>
            <a:ext cx="5112568" cy="5350728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Емо</a:t>
            </a:r>
            <a:r>
              <a:rPr lang="ru-RU" sz="2400" dirty="0" smtClean="0"/>
              <a:t>— </a:t>
            </a:r>
            <a:r>
              <a:rPr lang="ru-RU" sz="2400" dirty="0" err="1"/>
              <a:t>молодіжна</a:t>
            </a:r>
            <a:r>
              <a:rPr lang="ru-RU" sz="2400" dirty="0"/>
              <a:t> субкультура, яка </a:t>
            </a:r>
            <a:r>
              <a:rPr lang="ru-RU" sz="2400" dirty="0" err="1"/>
              <a:t>утворилась</a:t>
            </a:r>
            <a:r>
              <a:rPr lang="ru-RU" sz="2400" dirty="0"/>
              <a:t> на </a:t>
            </a:r>
            <a:r>
              <a:rPr lang="ru-RU" sz="2400" dirty="0" err="1"/>
              <a:t>базі</a:t>
            </a:r>
            <a:r>
              <a:rPr lang="ru-RU" sz="2400" dirty="0"/>
              <a:t> </a:t>
            </a:r>
            <a:r>
              <a:rPr lang="ru-RU" sz="2400" dirty="0" err="1"/>
              <a:t>прибічників</a:t>
            </a:r>
            <a:r>
              <a:rPr lang="ru-RU" sz="2400" dirty="0"/>
              <a:t> </a:t>
            </a:r>
            <a:r>
              <a:rPr lang="ru-RU" sz="2400" dirty="0" err="1"/>
              <a:t>однойменного</a:t>
            </a:r>
            <a:r>
              <a:rPr lang="ru-RU" sz="2400" dirty="0"/>
              <a:t> </a:t>
            </a:r>
            <a:r>
              <a:rPr lang="ru-RU" sz="2400" dirty="0" err="1"/>
              <a:t>музичного</a:t>
            </a:r>
            <a:r>
              <a:rPr lang="ru-RU" sz="2400" dirty="0"/>
              <a:t> жанру.</a:t>
            </a:r>
          </a:p>
          <a:p>
            <a:r>
              <a:rPr lang="ru-RU" sz="2400" dirty="0" err="1"/>
              <a:t>Найпоширеніша</a:t>
            </a:r>
            <a:r>
              <a:rPr lang="ru-RU" sz="2400" dirty="0"/>
              <a:t> субкультура </a:t>
            </a:r>
            <a:r>
              <a:rPr lang="ru-RU" sz="2400" dirty="0" err="1"/>
              <a:t>серед</a:t>
            </a:r>
            <a:r>
              <a:rPr lang="ru-RU" sz="2400" dirty="0"/>
              <a:t> </a:t>
            </a:r>
            <a:r>
              <a:rPr lang="ru-RU" sz="2400" dirty="0" err="1"/>
              <a:t>підлітків</a:t>
            </a:r>
            <a:r>
              <a:rPr lang="ru-RU" sz="2400" dirty="0"/>
              <a:t> 13-17 років (</a:t>
            </a:r>
            <a:r>
              <a:rPr lang="ru-RU" sz="2400" dirty="0" err="1"/>
              <a:t>хоча</a:t>
            </a:r>
            <a:r>
              <a:rPr lang="ru-RU" sz="2400" dirty="0"/>
              <a:t> </a:t>
            </a:r>
            <a:r>
              <a:rPr lang="ru-RU" sz="2400" dirty="0" err="1"/>
              <a:t>іноді</a:t>
            </a:r>
            <a:r>
              <a:rPr lang="ru-RU" sz="2400" dirty="0"/>
              <a:t> </a:t>
            </a:r>
            <a:r>
              <a:rPr lang="ru-RU" sz="2400" dirty="0" err="1"/>
              <a:t>трапляються</a:t>
            </a:r>
            <a:r>
              <a:rPr lang="ru-RU" sz="2400" dirty="0"/>
              <a:t> й </a:t>
            </a:r>
            <a:r>
              <a:rPr lang="ru-RU" sz="2400" dirty="0" err="1"/>
              <a:t>старші</a:t>
            </a:r>
            <a:r>
              <a:rPr lang="ru-RU" sz="2400" dirty="0"/>
              <a:t> </a:t>
            </a:r>
            <a:r>
              <a:rPr lang="ru-RU" sz="2400" dirty="0" err="1"/>
              <a:t>прихильники</a:t>
            </a:r>
            <a:r>
              <a:rPr lang="ru-RU" sz="2400" dirty="0"/>
              <a:t>). Головне для </a:t>
            </a:r>
            <a:r>
              <a:rPr lang="ru-RU" sz="2400" dirty="0" err="1"/>
              <a:t>представників</a:t>
            </a:r>
            <a:r>
              <a:rPr lang="ru-RU" sz="2400" dirty="0"/>
              <a:t> </a:t>
            </a:r>
            <a:r>
              <a:rPr lang="ru-RU" sz="2400" dirty="0" err="1"/>
              <a:t>цієї</a:t>
            </a:r>
            <a:r>
              <a:rPr lang="ru-RU" sz="2400" dirty="0"/>
              <a:t> </a:t>
            </a:r>
            <a:r>
              <a:rPr lang="ru-RU" sz="2400" dirty="0" err="1"/>
              <a:t>субкультури</a:t>
            </a:r>
            <a:r>
              <a:rPr lang="ru-RU" sz="2400" dirty="0"/>
              <a:t> - </a:t>
            </a:r>
            <a:r>
              <a:rPr lang="ru-RU" sz="2400" dirty="0" err="1"/>
              <a:t>емоції</a:t>
            </a:r>
            <a:r>
              <a:rPr lang="ru-RU" sz="2400" dirty="0"/>
              <a:t>. І вони </a:t>
            </a:r>
            <a:r>
              <a:rPr lang="ru-RU" sz="2400" dirty="0" err="1"/>
              <a:t>черпають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звідусіль</a:t>
            </a:r>
            <a:r>
              <a:rPr lang="ru-RU" sz="2400" dirty="0"/>
              <a:t> -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музики</a:t>
            </a:r>
            <a:r>
              <a:rPr lang="ru-RU" sz="2400" dirty="0"/>
              <a:t>, книг, </a:t>
            </a:r>
            <a:r>
              <a:rPr lang="ru-RU" sz="2400" dirty="0" err="1"/>
              <a:t>кіно</a:t>
            </a:r>
            <a:r>
              <a:rPr lang="ru-RU" sz="2400" dirty="0"/>
              <a:t>. Часто в </a:t>
            </a:r>
            <a:r>
              <a:rPr lang="ru-RU" sz="2400" dirty="0" err="1"/>
              <a:t>емо-музиці</a:t>
            </a:r>
            <a:r>
              <a:rPr lang="ru-RU" sz="2400" dirty="0"/>
              <a:t> </a:t>
            </a:r>
            <a:r>
              <a:rPr lang="ru-RU" sz="2400" dirty="0" err="1"/>
              <a:t>переважає</a:t>
            </a:r>
            <a:r>
              <a:rPr lang="ru-RU" sz="2400" dirty="0"/>
              <a:t> крик («</a:t>
            </a:r>
            <a:r>
              <a:rPr lang="ru-RU" sz="2400" dirty="0" err="1"/>
              <a:t>скрім</a:t>
            </a:r>
            <a:r>
              <a:rPr lang="ru-RU" sz="2400" dirty="0"/>
              <a:t>»), плач, вереск.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Емо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68760"/>
            <a:ext cx="2654300" cy="52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3187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Отже, субкультура є важлива складова у нашому житті. У цій презентації ми розглядали неформальну субкультуру, </a:t>
            </a:r>
            <a:r>
              <a:rPr lang="uk-UA" sz="2800" dirty="0" err="1" smtClean="0"/>
              <a:t>али</a:t>
            </a:r>
            <a:r>
              <a:rPr lang="uk-UA" sz="2800" dirty="0" smtClean="0"/>
              <a:t> ще існують інші види, які можливо більше характеризують нас.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007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sz="2800" dirty="0" smtClean="0"/>
              <a:t>Вступ</a:t>
            </a:r>
          </a:p>
          <a:p>
            <a:r>
              <a:rPr lang="uk-UA" sz="2800" dirty="0"/>
              <a:t>Історія </a:t>
            </a:r>
            <a:r>
              <a:rPr lang="uk-UA" sz="2800" dirty="0" smtClean="0"/>
              <a:t>терміна</a:t>
            </a:r>
          </a:p>
          <a:p>
            <a:r>
              <a:rPr lang="uk-UA" sz="2800" dirty="0"/>
              <a:t>Причини формування </a:t>
            </a:r>
            <a:r>
              <a:rPr lang="uk-UA" sz="2800" dirty="0" smtClean="0"/>
              <a:t>субкультури</a:t>
            </a:r>
          </a:p>
          <a:p>
            <a:r>
              <a:rPr lang="uk-UA" sz="2800" dirty="0"/>
              <a:t>Деякі приклади неформальної </a:t>
            </a:r>
            <a:r>
              <a:rPr lang="uk-UA" sz="2800" dirty="0" smtClean="0"/>
              <a:t>субкультури</a:t>
            </a:r>
          </a:p>
          <a:p>
            <a:r>
              <a:rPr lang="uk-UA" sz="2800" dirty="0" smtClean="0"/>
              <a:t>Висновок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/>
              <a:t>Зміст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6942350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Субкультура </a:t>
            </a:r>
            <a:r>
              <a:rPr lang="ru-RU" sz="4000" dirty="0"/>
              <a:t>— </a:t>
            </a:r>
            <a:r>
              <a:rPr lang="ru-RU" sz="4000" dirty="0" err="1"/>
              <a:t>сукупність</a:t>
            </a:r>
            <a:r>
              <a:rPr lang="ru-RU" sz="4000" dirty="0"/>
              <a:t> </a:t>
            </a:r>
            <a:r>
              <a:rPr lang="ru-RU" sz="4000" dirty="0" err="1"/>
              <a:t>культурних</a:t>
            </a:r>
            <a:r>
              <a:rPr lang="ru-RU" sz="4000" dirty="0"/>
              <a:t> </a:t>
            </a:r>
            <a:r>
              <a:rPr lang="ru-RU" sz="4000" dirty="0" err="1"/>
              <a:t>зразків</a:t>
            </a:r>
            <a:r>
              <a:rPr lang="ru-RU" sz="4000" dirty="0"/>
              <a:t>, </a:t>
            </a:r>
            <a:r>
              <a:rPr lang="ru-RU" sz="4000" dirty="0" err="1"/>
              <a:t>тісно</a:t>
            </a:r>
            <a:r>
              <a:rPr lang="ru-RU" sz="4000" dirty="0"/>
              <a:t> </a:t>
            </a:r>
            <a:r>
              <a:rPr lang="ru-RU" sz="4000" dirty="0" err="1"/>
              <a:t>пов'язаних</a:t>
            </a:r>
            <a:r>
              <a:rPr lang="ru-RU" sz="4000" dirty="0"/>
              <a:t> з </a:t>
            </a:r>
            <a:r>
              <a:rPr lang="ru-RU" sz="4000" dirty="0" err="1"/>
              <a:t>домінантною</a:t>
            </a:r>
            <a:r>
              <a:rPr lang="ru-RU" sz="4000" dirty="0"/>
              <a:t> культурою і у той же час </a:t>
            </a:r>
            <a:r>
              <a:rPr lang="ru-RU" sz="4000" dirty="0" err="1"/>
              <a:t>відмінних</a:t>
            </a:r>
            <a:r>
              <a:rPr lang="ru-RU" sz="4000" dirty="0"/>
              <a:t> </a:t>
            </a:r>
            <a:r>
              <a:rPr lang="ru-RU" sz="4000" dirty="0" err="1"/>
              <a:t>від</a:t>
            </a:r>
            <a:r>
              <a:rPr lang="ru-RU" sz="4000" dirty="0"/>
              <a:t> </a:t>
            </a:r>
            <a:r>
              <a:rPr lang="ru-RU" sz="4000" dirty="0" err="1"/>
              <a:t>неї</a:t>
            </a:r>
            <a:r>
              <a:rPr lang="ru-RU" sz="4000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680960" cy="1066800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Вступ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7199402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692696"/>
            <a:ext cx="8568952" cy="5976664"/>
          </a:xfrm>
        </p:spPr>
        <p:txBody>
          <a:bodyPr>
            <a:noAutofit/>
          </a:bodyPr>
          <a:lstStyle/>
          <a:p>
            <a:r>
              <a:rPr lang="ru-RU" sz="2200" dirty="0" smtClean="0"/>
              <a:t>У </a:t>
            </a:r>
            <a:r>
              <a:rPr lang="ru-RU" sz="2200" dirty="0"/>
              <a:t>1950 </a:t>
            </a:r>
            <a:r>
              <a:rPr lang="ru-RU" sz="2200" dirty="0" err="1"/>
              <a:t>році</a:t>
            </a:r>
            <a:r>
              <a:rPr lang="ru-RU" sz="2200" dirty="0"/>
              <a:t> </a:t>
            </a:r>
            <a:r>
              <a:rPr lang="ru-RU" sz="2200" dirty="0" err="1"/>
              <a:t>американський</a:t>
            </a:r>
            <a:r>
              <a:rPr lang="ru-RU" sz="2200" dirty="0"/>
              <a:t> </a:t>
            </a:r>
            <a:r>
              <a:rPr lang="ru-RU" sz="2200" dirty="0" err="1"/>
              <a:t>соціолог</a:t>
            </a:r>
            <a:r>
              <a:rPr lang="ru-RU" sz="2200" dirty="0"/>
              <a:t> </a:t>
            </a:r>
            <a:r>
              <a:rPr lang="ru-RU" sz="2200" dirty="0" err="1"/>
              <a:t>Девід</a:t>
            </a:r>
            <a:r>
              <a:rPr lang="ru-RU" sz="2200" dirty="0"/>
              <a:t> </a:t>
            </a:r>
            <a:r>
              <a:rPr lang="ru-RU" sz="2200" dirty="0" err="1"/>
              <a:t>Райзмен</a:t>
            </a:r>
            <a:r>
              <a:rPr lang="ru-RU" sz="2200" dirty="0"/>
              <a:t> в </a:t>
            </a:r>
            <a:r>
              <a:rPr lang="ru-RU" sz="2200" dirty="0" err="1"/>
              <a:t>своїх</a:t>
            </a:r>
            <a:r>
              <a:rPr lang="ru-RU" sz="2200" dirty="0"/>
              <a:t> </a:t>
            </a:r>
            <a:r>
              <a:rPr lang="ru-RU" sz="2200" dirty="0" err="1"/>
              <a:t>дослідженнях</a:t>
            </a:r>
            <a:r>
              <a:rPr lang="ru-RU" sz="2200" dirty="0"/>
              <a:t> </a:t>
            </a:r>
            <a:r>
              <a:rPr lang="ru-RU" sz="2200" dirty="0" err="1"/>
              <a:t>вивів</a:t>
            </a:r>
            <a:r>
              <a:rPr lang="ru-RU" sz="2200" dirty="0"/>
              <a:t> </a:t>
            </a:r>
            <a:r>
              <a:rPr lang="ru-RU" sz="2200" dirty="0" err="1"/>
              <a:t>поняття</a:t>
            </a:r>
            <a:r>
              <a:rPr lang="ru-RU" sz="2200" dirty="0"/>
              <a:t> </a:t>
            </a:r>
            <a:r>
              <a:rPr lang="ru-RU" sz="2200" dirty="0" err="1"/>
              <a:t>субкультури</a:t>
            </a:r>
            <a:r>
              <a:rPr lang="ru-RU" sz="2200" dirty="0"/>
              <a:t> як </a:t>
            </a:r>
            <a:r>
              <a:rPr lang="ru-RU" sz="2200" dirty="0" err="1"/>
              <a:t>групи</a:t>
            </a:r>
            <a:r>
              <a:rPr lang="ru-RU" sz="2200" dirty="0"/>
              <a:t> людей</a:t>
            </a:r>
            <a:r>
              <a:rPr lang="ru-RU" sz="2200" dirty="0" smtClean="0"/>
              <a:t>, </a:t>
            </a:r>
            <a:r>
              <a:rPr lang="ru-RU" sz="2200" dirty="0" err="1" smtClean="0"/>
              <a:t>які</a:t>
            </a:r>
            <a:r>
              <a:rPr lang="ru-RU" sz="2200" dirty="0" smtClean="0"/>
              <a:t> </a:t>
            </a:r>
            <a:r>
              <a:rPr lang="ru-RU" sz="2200" dirty="0" err="1"/>
              <a:t>навмисно</a:t>
            </a:r>
            <a:r>
              <a:rPr lang="ru-RU" sz="2200" dirty="0"/>
              <a:t> </a:t>
            </a:r>
            <a:r>
              <a:rPr lang="ru-RU" sz="2200" dirty="0" err="1"/>
              <a:t>обирають</a:t>
            </a:r>
            <a:r>
              <a:rPr lang="ru-RU" sz="2200" dirty="0"/>
              <a:t> стиль і </a:t>
            </a:r>
            <a:r>
              <a:rPr lang="ru-RU" sz="2200" dirty="0" err="1" smtClean="0"/>
              <a:t>цінності</a:t>
            </a:r>
            <a:r>
              <a:rPr lang="ru-RU" sz="2200" dirty="0" smtClean="0"/>
              <a:t>. </a:t>
            </a:r>
            <a:r>
              <a:rPr lang="ru-RU" sz="2200" dirty="0" err="1"/>
              <a:t>Більш</a:t>
            </a:r>
            <a:r>
              <a:rPr lang="ru-RU" sz="2200" dirty="0"/>
              <a:t> </a:t>
            </a:r>
            <a:r>
              <a:rPr lang="ru-RU" sz="2200" dirty="0" err="1"/>
              <a:t>ретельний</a:t>
            </a:r>
            <a:r>
              <a:rPr lang="ru-RU" sz="2200" dirty="0"/>
              <a:t> </a:t>
            </a:r>
            <a:r>
              <a:rPr lang="ru-RU" sz="2200" dirty="0" err="1"/>
              <a:t>аналіз</a:t>
            </a:r>
            <a:r>
              <a:rPr lang="ru-RU" sz="2200" dirty="0"/>
              <a:t> </a:t>
            </a:r>
            <a:r>
              <a:rPr lang="ru-RU" sz="2200" dirty="0" err="1"/>
              <a:t>явища</a:t>
            </a:r>
            <a:r>
              <a:rPr lang="ru-RU" sz="2200" dirty="0"/>
              <a:t> і </a:t>
            </a:r>
            <a:r>
              <a:rPr lang="ru-RU" sz="2200" dirty="0" err="1"/>
              <a:t>поняття</a:t>
            </a:r>
            <a:r>
              <a:rPr lang="ru-RU" sz="2200" dirty="0"/>
              <a:t> </a:t>
            </a:r>
            <a:r>
              <a:rPr lang="ru-RU" sz="2200" dirty="0" err="1"/>
              <a:t>субкультури</a:t>
            </a:r>
            <a:r>
              <a:rPr lang="ru-RU" sz="2200" dirty="0"/>
              <a:t> </a:t>
            </a:r>
            <a:r>
              <a:rPr lang="ru-RU" sz="2200" dirty="0" err="1"/>
              <a:t>провів</a:t>
            </a:r>
            <a:r>
              <a:rPr lang="ru-RU" sz="2200" dirty="0"/>
              <a:t> </a:t>
            </a:r>
            <a:r>
              <a:rPr lang="ru-RU" sz="2200" dirty="0" err="1"/>
              <a:t>Дік</a:t>
            </a:r>
            <a:r>
              <a:rPr lang="ru-RU" sz="2200" dirty="0"/>
              <a:t> </a:t>
            </a:r>
            <a:r>
              <a:rPr lang="ru-RU" sz="2200" dirty="0" err="1"/>
              <a:t>Хебдідж</a:t>
            </a:r>
            <a:r>
              <a:rPr lang="ru-RU" sz="2200" dirty="0"/>
              <a:t> у </a:t>
            </a:r>
            <a:r>
              <a:rPr lang="ru-RU" sz="2200" dirty="0" err="1"/>
              <a:t>своїй</a:t>
            </a:r>
            <a:r>
              <a:rPr lang="ru-RU" sz="2200" dirty="0"/>
              <a:t> </a:t>
            </a:r>
            <a:r>
              <a:rPr lang="ru-RU" sz="2200" dirty="0" err="1"/>
              <a:t>книзі</a:t>
            </a:r>
            <a:r>
              <a:rPr lang="ru-RU" sz="2200" dirty="0"/>
              <a:t> «Субкультура: </a:t>
            </a:r>
            <a:r>
              <a:rPr lang="ru-RU" sz="2200" dirty="0" err="1"/>
              <a:t>значення</a:t>
            </a:r>
            <a:r>
              <a:rPr lang="ru-RU" sz="2200" dirty="0"/>
              <a:t> стилю». На </a:t>
            </a:r>
            <a:r>
              <a:rPr lang="ru-RU" sz="2200" dirty="0" err="1"/>
              <a:t>його</a:t>
            </a:r>
            <a:r>
              <a:rPr lang="ru-RU" sz="2200" dirty="0"/>
              <a:t> думку, </a:t>
            </a:r>
            <a:r>
              <a:rPr lang="ru-RU" sz="2200" dirty="0" err="1"/>
              <a:t>субкультури</a:t>
            </a:r>
            <a:r>
              <a:rPr lang="ru-RU" sz="2200" dirty="0"/>
              <a:t> </a:t>
            </a:r>
            <a:r>
              <a:rPr lang="ru-RU" sz="2200" dirty="0" err="1"/>
              <a:t>приваблюють</a:t>
            </a:r>
            <a:r>
              <a:rPr lang="ru-RU" sz="2200" dirty="0"/>
              <a:t> людей </a:t>
            </a:r>
            <a:r>
              <a:rPr lang="ru-RU" sz="2200" dirty="0" err="1"/>
              <a:t>зі</a:t>
            </a:r>
            <a:r>
              <a:rPr lang="ru-RU" sz="2200" dirty="0"/>
              <a:t> схожими </a:t>
            </a:r>
            <a:r>
              <a:rPr lang="ru-RU" sz="2200" dirty="0" err="1"/>
              <a:t>смаками</a:t>
            </a:r>
            <a:r>
              <a:rPr lang="ru-RU" sz="2200" dirty="0"/>
              <a:t>, </a:t>
            </a:r>
            <a:r>
              <a:rPr lang="ru-RU" sz="2200" dirty="0" err="1"/>
              <a:t>яких</a:t>
            </a:r>
            <a:r>
              <a:rPr lang="ru-RU" sz="2200" dirty="0"/>
              <a:t> не </a:t>
            </a:r>
            <a:r>
              <a:rPr lang="ru-RU" sz="2200" dirty="0" err="1"/>
              <a:t>задовольняють</a:t>
            </a:r>
            <a:r>
              <a:rPr lang="ru-RU" sz="2200" dirty="0"/>
              <a:t> </a:t>
            </a:r>
            <a:r>
              <a:rPr lang="ru-RU" sz="2200" dirty="0" err="1"/>
              <a:t>загальноприйняті</a:t>
            </a:r>
            <a:r>
              <a:rPr lang="ru-RU" sz="2200" dirty="0"/>
              <a:t> </a:t>
            </a:r>
            <a:r>
              <a:rPr lang="ru-RU" sz="2200" dirty="0" err="1"/>
              <a:t>стандарти</a:t>
            </a:r>
            <a:r>
              <a:rPr lang="ru-RU" sz="2200" dirty="0"/>
              <a:t> і </a:t>
            </a:r>
            <a:r>
              <a:rPr lang="ru-RU" sz="2200" dirty="0" err="1"/>
              <a:t>цінності</a:t>
            </a:r>
            <a:r>
              <a:rPr lang="ru-RU" sz="2200" dirty="0"/>
              <a:t>.</a:t>
            </a:r>
          </a:p>
          <a:p>
            <a:r>
              <a:rPr lang="ru-RU" sz="2200" dirty="0"/>
              <a:t>Француз </a:t>
            </a:r>
            <a:r>
              <a:rPr lang="ru-RU" sz="2200" dirty="0" err="1"/>
              <a:t>Мішель</a:t>
            </a:r>
            <a:r>
              <a:rPr lang="ru-RU" sz="2200" dirty="0"/>
              <a:t> </a:t>
            </a:r>
            <a:r>
              <a:rPr lang="ru-RU" sz="2200" dirty="0" err="1"/>
              <a:t>Мафессолі</a:t>
            </a:r>
            <a:r>
              <a:rPr lang="ru-RU" sz="2200" dirty="0"/>
              <a:t> у </a:t>
            </a:r>
            <a:r>
              <a:rPr lang="ru-RU" sz="2200" dirty="0" err="1"/>
              <a:t>своїх</a:t>
            </a:r>
            <a:r>
              <a:rPr lang="ru-RU" sz="2200" dirty="0"/>
              <a:t> </a:t>
            </a:r>
            <a:r>
              <a:rPr lang="ru-RU" sz="2200" dirty="0" err="1"/>
              <a:t>працях</a:t>
            </a:r>
            <a:r>
              <a:rPr lang="ru-RU" sz="2200" dirty="0"/>
              <a:t> </a:t>
            </a:r>
            <a:r>
              <a:rPr lang="ru-RU" sz="2200" dirty="0" err="1"/>
              <a:t>використовував</a:t>
            </a:r>
            <a:r>
              <a:rPr lang="ru-RU" sz="2200" dirty="0"/>
              <a:t> </a:t>
            </a:r>
            <a:r>
              <a:rPr lang="ru-RU" sz="2200" dirty="0" err="1"/>
              <a:t>поняття</a:t>
            </a:r>
            <a:r>
              <a:rPr lang="ru-RU" sz="2200" dirty="0"/>
              <a:t> «</a:t>
            </a:r>
            <a:r>
              <a:rPr lang="ru-RU" sz="2200" dirty="0" err="1"/>
              <a:t>міські</a:t>
            </a:r>
            <a:r>
              <a:rPr lang="ru-RU" sz="2200" dirty="0"/>
              <a:t> племена» для </a:t>
            </a:r>
            <a:r>
              <a:rPr lang="ru-RU" sz="2200" dirty="0" err="1"/>
              <a:t>позначення</a:t>
            </a:r>
            <a:r>
              <a:rPr lang="ru-RU" sz="2200" dirty="0"/>
              <a:t> </a:t>
            </a:r>
            <a:r>
              <a:rPr lang="ru-RU" sz="2200" dirty="0" err="1"/>
              <a:t>молодіжних</a:t>
            </a:r>
            <a:r>
              <a:rPr lang="ru-RU" sz="2200" dirty="0"/>
              <a:t> субкультур. </a:t>
            </a:r>
            <a:r>
              <a:rPr lang="ru-RU" sz="2200" dirty="0" err="1"/>
              <a:t>Віктор</a:t>
            </a:r>
            <a:r>
              <a:rPr lang="ru-RU" sz="2200" dirty="0"/>
              <a:t> Дольник в </a:t>
            </a:r>
            <a:r>
              <a:rPr lang="ru-RU" sz="2200" dirty="0" err="1"/>
              <a:t>книзі</a:t>
            </a:r>
            <a:r>
              <a:rPr lang="ru-RU" sz="2200" dirty="0"/>
              <a:t> «</a:t>
            </a:r>
            <a:r>
              <a:rPr lang="ru-RU" sz="2200" dirty="0" err="1" smtClean="0"/>
              <a:t>Неслухняне</a:t>
            </a:r>
            <a:r>
              <a:rPr lang="ru-RU" sz="2200" dirty="0" smtClean="0"/>
              <a:t> </a:t>
            </a:r>
            <a:r>
              <a:rPr lang="ru-RU" sz="2200" dirty="0"/>
              <a:t>дитя </a:t>
            </a:r>
            <a:r>
              <a:rPr lang="ru-RU" sz="2200" dirty="0" err="1"/>
              <a:t>біосфери</a:t>
            </a:r>
            <a:r>
              <a:rPr lang="ru-RU" sz="2200" dirty="0"/>
              <a:t>» </a:t>
            </a:r>
            <a:r>
              <a:rPr lang="ru-RU" sz="2200" dirty="0" err="1"/>
              <a:t>використовував</a:t>
            </a:r>
            <a:r>
              <a:rPr lang="ru-RU" sz="2200" dirty="0"/>
              <a:t> </a:t>
            </a:r>
            <a:r>
              <a:rPr lang="ru-RU" sz="2200" dirty="0" err="1"/>
              <a:t>поняття</a:t>
            </a:r>
            <a:r>
              <a:rPr lang="ru-RU" sz="2200" dirty="0"/>
              <a:t> «клуби».</a:t>
            </a:r>
          </a:p>
          <a:p>
            <a:r>
              <a:rPr lang="ru-RU" sz="2200" dirty="0"/>
              <a:t>У СРСР для </a:t>
            </a:r>
            <a:r>
              <a:rPr lang="ru-RU" sz="2200" dirty="0" err="1"/>
              <a:t>позначення</a:t>
            </a:r>
            <a:r>
              <a:rPr lang="ru-RU" sz="2200" dirty="0"/>
              <a:t> </a:t>
            </a:r>
            <a:r>
              <a:rPr lang="ru-RU" sz="2200" dirty="0" err="1"/>
              <a:t>членів</a:t>
            </a:r>
            <a:r>
              <a:rPr lang="ru-RU" sz="2200" dirty="0"/>
              <a:t> </a:t>
            </a:r>
            <a:r>
              <a:rPr lang="ru-RU" sz="2200" dirty="0" err="1"/>
              <a:t>молодіжних</a:t>
            </a:r>
            <a:r>
              <a:rPr lang="ru-RU" sz="2200" dirty="0"/>
              <a:t> субкультур </a:t>
            </a:r>
            <a:r>
              <a:rPr lang="ru-RU" sz="2200" dirty="0" err="1"/>
              <a:t>використовувався</a:t>
            </a:r>
            <a:r>
              <a:rPr lang="ru-RU" sz="2200" dirty="0"/>
              <a:t> </a:t>
            </a:r>
            <a:r>
              <a:rPr lang="ru-RU" sz="2200" dirty="0" err="1"/>
              <a:t>термін</a:t>
            </a:r>
            <a:r>
              <a:rPr lang="ru-RU" sz="2200" dirty="0"/>
              <a:t> «</a:t>
            </a:r>
            <a:r>
              <a:rPr lang="ru-RU" sz="2200" dirty="0" err="1"/>
              <a:t>Неформальні</a:t>
            </a:r>
            <a:r>
              <a:rPr lang="ru-RU" sz="2200" dirty="0"/>
              <a:t> </a:t>
            </a:r>
            <a:r>
              <a:rPr lang="ru-RU" sz="2200" dirty="0" err="1"/>
              <a:t>об'єднання</a:t>
            </a:r>
            <a:r>
              <a:rPr lang="ru-RU" sz="2200" dirty="0"/>
              <a:t> </a:t>
            </a:r>
            <a:r>
              <a:rPr lang="ru-RU" sz="2200" dirty="0" err="1"/>
              <a:t>молоді</a:t>
            </a:r>
            <a:r>
              <a:rPr lang="ru-RU" sz="2200" dirty="0"/>
              <a:t>», </a:t>
            </a:r>
            <a:r>
              <a:rPr lang="ru-RU" sz="2200" dirty="0" err="1"/>
              <a:t>звідси</a:t>
            </a:r>
            <a:r>
              <a:rPr lang="ru-RU" sz="2200" dirty="0"/>
              <a:t> </a:t>
            </a:r>
            <a:r>
              <a:rPr lang="ru-RU" sz="2200" dirty="0" err="1"/>
              <a:t>жаргонне</a:t>
            </a:r>
            <a:r>
              <a:rPr lang="ru-RU" sz="2200" dirty="0"/>
              <a:t> слово «</a:t>
            </a:r>
            <a:r>
              <a:rPr lang="ru-RU" sz="2200" dirty="0" err="1"/>
              <a:t>неформали</a:t>
            </a:r>
            <a:r>
              <a:rPr lang="ru-RU" sz="2200" dirty="0"/>
              <a:t>». Для </a:t>
            </a:r>
            <a:r>
              <a:rPr lang="ru-RU" sz="2200" dirty="0" err="1"/>
              <a:t>позначення</a:t>
            </a:r>
            <a:r>
              <a:rPr lang="ru-RU" sz="2200" dirty="0"/>
              <a:t> </a:t>
            </a:r>
            <a:r>
              <a:rPr lang="ru-RU" sz="2200" dirty="0" err="1" smtClean="0"/>
              <a:t>субкультурної</a:t>
            </a:r>
            <a:r>
              <a:rPr lang="ru-RU" sz="2200" dirty="0" smtClean="0"/>
              <a:t> </a:t>
            </a:r>
            <a:r>
              <a:rPr lang="ru-RU" sz="2200" dirty="0" err="1"/>
              <a:t>спільноти</a:t>
            </a:r>
            <a:r>
              <a:rPr lang="ru-RU" sz="2200" dirty="0"/>
              <a:t> </a:t>
            </a:r>
            <a:r>
              <a:rPr lang="ru-RU" sz="2200" dirty="0" err="1"/>
              <a:t>іноді</a:t>
            </a:r>
            <a:r>
              <a:rPr lang="ru-RU" sz="2200" dirty="0"/>
              <a:t> </a:t>
            </a:r>
            <a:r>
              <a:rPr lang="ru-RU" sz="2200" dirty="0" err="1"/>
              <a:t>використовується</a:t>
            </a:r>
            <a:r>
              <a:rPr lang="ru-RU" sz="2200" dirty="0"/>
              <a:t> </a:t>
            </a:r>
            <a:r>
              <a:rPr lang="ru-RU" sz="2200" dirty="0" err="1"/>
              <a:t>жаргонне</a:t>
            </a:r>
            <a:r>
              <a:rPr lang="ru-RU" sz="2200" dirty="0"/>
              <a:t> слово «тусовка».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терміна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95963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857716" y="692696"/>
            <a:ext cx="5974035" cy="6048672"/>
          </a:xfrm>
        </p:spPr>
        <p:txBody>
          <a:bodyPr>
            <a:normAutofit/>
          </a:bodyPr>
          <a:lstStyle/>
          <a:p>
            <a:r>
              <a:rPr lang="ru-RU" dirty="0" err="1"/>
              <a:t>Групи</a:t>
            </a:r>
            <a:r>
              <a:rPr lang="ru-RU" dirty="0"/>
              <a:t> субкультур </a:t>
            </a:r>
            <a:r>
              <a:rPr lang="ru-RU" dirty="0" err="1"/>
              <a:t>формуються</a:t>
            </a:r>
            <a:r>
              <a:rPr lang="ru-RU" dirty="0"/>
              <a:t> через потребу </a:t>
            </a:r>
            <a:r>
              <a:rPr lang="ru-RU" dirty="0" err="1"/>
              <a:t>втечі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загалу</a:t>
            </a:r>
            <a:r>
              <a:rPr lang="ru-RU" dirty="0"/>
              <a:t> і </a:t>
            </a:r>
            <a:r>
              <a:rPr lang="ru-RU" dirty="0" err="1"/>
              <a:t>намагаються</a:t>
            </a:r>
            <a:r>
              <a:rPr lang="ru-RU" dirty="0"/>
              <a:t> </a:t>
            </a:r>
            <a:r>
              <a:rPr lang="ru-RU" dirty="0" err="1"/>
              <a:t>знайти</a:t>
            </a:r>
            <a:r>
              <a:rPr lang="ru-RU" dirty="0"/>
              <a:t> </a:t>
            </a:r>
            <a:r>
              <a:rPr lang="ru-RU" dirty="0" err="1"/>
              <a:t>нове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речей — вони </a:t>
            </a:r>
            <a:r>
              <a:rPr lang="ru-RU" dirty="0" err="1"/>
              <a:t>постають</a:t>
            </a:r>
            <a:r>
              <a:rPr lang="ru-RU" dirty="0"/>
              <a:t> з </a:t>
            </a:r>
            <a:r>
              <a:rPr lang="ru-RU" dirty="0" err="1"/>
              <a:t>колективної</a:t>
            </a:r>
            <a:r>
              <a:rPr lang="ru-RU" dirty="0"/>
              <a:t> і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стихійної</a:t>
            </a:r>
            <a:r>
              <a:rPr lang="ru-RU" dirty="0"/>
              <a:t> потреби по-новому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щось</a:t>
            </a:r>
            <a:r>
              <a:rPr lang="ru-RU" dirty="0"/>
              <a:t> </a:t>
            </a:r>
            <a:r>
              <a:rPr lang="ru-RU" dirty="0" err="1"/>
              <a:t>важливе</a:t>
            </a:r>
            <a:r>
              <a:rPr lang="ru-RU" dirty="0"/>
              <a:t> для </a:t>
            </a:r>
            <a:r>
              <a:rPr lang="ru-RU" dirty="0" err="1"/>
              <a:t>суспільства</a:t>
            </a:r>
            <a:r>
              <a:rPr lang="ru-RU" dirty="0"/>
              <a:t>. Люди у </a:t>
            </a:r>
            <a:r>
              <a:rPr lang="ru-RU" dirty="0" err="1"/>
              <a:t>пошуках</a:t>
            </a:r>
            <a:r>
              <a:rPr lang="ru-RU" dirty="0"/>
              <a:t> </a:t>
            </a:r>
            <a:r>
              <a:rPr lang="ru-RU" dirty="0" err="1"/>
              <a:t>розв'язань</a:t>
            </a:r>
            <a:r>
              <a:rPr lang="ru-RU" dirty="0"/>
              <a:t> </a:t>
            </a:r>
            <a:r>
              <a:rPr lang="ru-RU" dirty="0" err="1"/>
              <a:t>знаходять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подібними</a:t>
            </a:r>
            <a:r>
              <a:rPr lang="ru-RU" dirty="0"/>
              <a:t> проблемами і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усвідомлювати</a:t>
            </a:r>
            <a:r>
              <a:rPr lang="ru-RU" dirty="0"/>
              <a:t>, з </a:t>
            </a:r>
            <a:r>
              <a:rPr lang="ru-RU" dirty="0" err="1"/>
              <a:t>якою</a:t>
            </a:r>
            <a:r>
              <a:rPr lang="ru-RU" dirty="0"/>
              <a:t> субкультурою вони </a:t>
            </a:r>
            <a:r>
              <a:rPr lang="ru-RU" dirty="0" err="1"/>
              <a:t>хочуть</a:t>
            </a:r>
            <a:r>
              <a:rPr lang="ru-RU" dirty="0"/>
              <a:t> себе </a:t>
            </a:r>
            <a:r>
              <a:rPr lang="ru-RU" dirty="0" err="1"/>
              <a:t>ідентифікувати</a:t>
            </a:r>
            <a:r>
              <a:rPr lang="ru-RU" dirty="0"/>
              <a:t>. </a:t>
            </a:r>
            <a:r>
              <a:rPr lang="ru-RU" dirty="0" err="1"/>
              <a:t>Долучатися</a:t>
            </a:r>
            <a:r>
              <a:rPr lang="ru-RU" dirty="0"/>
              <a:t> до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— то справа кожного </a:t>
            </a:r>
            <a:r>
              <a:rPr lang="ru-RU" dirty="0" err="1"/>
              <a:t>зокрема</a:t>
            </a:r>
            <a:r>
              <a:rPr lang="ru-RU" dirty="0"/>
              <a:t>.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зважити</a:t>
            </a:r>
            <a:r>
              <a:rPr lang="ru-RU" dirty="0"/>
              <a:t> на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остракізації</a:t>
            </a:r>
            <a:r>
              <a:rPr lang="ru-RU" dirty="0"/>
              <a:t> з боку </a:t>
            </a:r>
            <a:r>
              <a:rPr lang="ru-RU" dirty="0" err="1"/>
              <a:t>загалу</a:t>
            </a:r>
            <a:r>
              <a:rPr lang="ru-RU" dirty="0"/>
              <a:t>.</a:t>
            </a:r>
          </a:p>
          <a:p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вирішити</a:t>
            </a:r>
            <a:r>
              <a:rPr lang="ru-RU" dirty="0"/>
              <a:t> </a:t>
            </a:r>
            <a:r>
              <a:rPr lang="ru-RU" dirty="0" err="1"/>
              <a:t>суперечності</a:t>
            </a:r>
            <a:r>
              <a:rPr lang="ru-RU" dirty="0"/>
              <a:t> в </a:t>
            </a:r>
            <a:r>
              <a:rPr lang="ru-RU" dirty="0" err="1"/>
              <a:t>основній</a:t>
            </a:r>
            <a:r>
              <a:rPr lang="ru-RU" dirty="0"/>
              <a:t> </a:t>
            </a:r>
            <a:r>
              <a:rPr lang="ru-RU" dirty="0" err="1"/>
              <a:t>культурі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вона </a:t>
            </a:r>
            <a:r>
              <a:rPr lang="ru-RU" dirty="0" err="1"/>
              <a:t>вже</a:t>
            </a:r>
            <a:r>
              <a:rPr lang="ru-RU" dirty="0"/>
              <a:t> не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наступне</a:t>
            </a:r>
            <a:r>
              <a:rPr lang="ru-RU" dirty="0"/>
              <a:t> </a:t>
            </a:r>
            <a:r>
              <a:rPr lang="ru-RU" dirty="0" err="1"/>
              <a:t>покоління</a:t>
            </a:r>
            <a:r>
              <a:rPr lang="ru-RU" dirty="0"/>
              <a:t> </a:t>
            </a:r>
            <a:r>
              <a:rPr lang="ru-RU" dirty="0" err="1"/>
              <a:t>дієвою</a:t>
            </a:r>
            <a:r>
              <a:rPr lang="ru-RU" dirty="0"/>
              <a:t> </a:t>
            </a:r>
            <a:r>
              <a:rPr lang="ru-RU" dirty="0" err="1"/>
              <a:t>ідеологією</a:t>
            </a:r>
            <a:r>
              <a:rPr lang="ru-RU" dirty="0"/>
              <a:t>, субкультура </a:t>
            </a:r>
            <a:r>
              <a:rPr lang="ru-RU" dirty="0" err="1"/>
              <a:t>набирає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у </a:t>
            </a:r>
            <a:r>
              <a:rPr lang="ru-RU" dirty="0" err="1"/>
              <a:t>власній</a:t>
            </a:r>
            <a:r>
              <a:rPr lang="ru-RU" dirty="0"/>
              <a:t> </a:t>
            </a:r>
            <a:r>
              <a:rPr lang="ru-RU" dirty="0" err="1"/>
              <a:t>музиці</a:t>
            </a:r>
            <a:r>
              <a:rPr lang="ru-RU" dirty="0"/>
              <a:t>, </a:t>
            </a:r>
            <a:r>
              <a:rPr lang="ru-RU" dirty="0" err="1"/>
              <a:t>моді</a:t>
            </a:r>
            <a:r>
              <a:rPr lang="ru-RU" dirty="0"/>
              <a:t> та ритуалах,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творити</a:t>
            </a:r>
            <a:r>
              <a:rPr lang="ru-RU" dirty="0"/>
              <a:t>. 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просотування</a:t>
            </a:r>
            <a:r>
              <a:rPr lang="ru-RU" dirty="0"/>
              <a:t> </a:t>
            </a:r>
            <a:r>
              <a:rPr lang="ru-RU" dirty="0" err="1"/>
              <a:t>стверджує</a:t>
            </a:r>
            <a:r>
              <a:rPr lang="ru-RU" dirty="0"/>
              <a:t>: напрямки </a:t>
            </a:r>
            <a:r>
              <a:rPr lang="ru-RU" dirty="0" err="1"/>
              <a:t>творяться</a:t>
            </a:r>
            <a:r>
              <a:rPr lang="ru-RU" dirty="0"/>
              <a:t> на </a:t>
            </a:r>
            <a:r>
              <a:rPr lang="ru-RU" dirty="0" err="1"/>
              <a:t>вершині</a:t>
            </a:r>
            <a:r>
              <a:rPr lang="ru-RU" dirty="0"/>
              <a:t>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«</a:t>
            </a:r>
            <a:r>
              <a:rPr lang="ru-RU" dirty="0" err="1"/>
              <a:t>просотуються</a:t>
            </a:r>
            <a:r>
              <a:rPr lang="ru-RU" dirty="0"/>
              <a:t>» на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вершиною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модельєри</a:t>
            </a:r>
            <a:r>
              <a:rPr lang="ru-RU" dirty="0"/>
              <a:t>, </a:t>
            </a:r>
            <a:r>
              <a:rPr lang="ru-RU" dirty="0" err="1"/>
              <a:t>моделі</a:t>
            </a:r>
            <a:r>
              <a:rPr lang="ru-RU" dirty="0"/>
              <a:t>, </a:t>
            </a:r>
            <a:r>
              <a:rPr lang="ru-RU" dirty="0" err="1"/>
              <a:t>рекламні</a:t>
            </a:r>
            <a:r>
              <a:rPr lang="ru-RU" dirty="0"/>
              <a:t> агентства та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. Молодь </a:t>
            </a:r>
            <a:r>
              <a:rPr lang="ru-RU" dirty="0" err="1"/>
              <a:t>отримує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з телепередач про моду, </a:t>
            </a:r>
            <a:r>
              <a:rPr lang="ru-RU" dirty="0" err="1"/>
              <a:t>музичних</a:t>
            </a:r>
            <a:r>
              <a:rPr lang="ru-RU" dirty="0"/>
              <a:t> </a:t>
            </a:r>
            <a:r>
              <a:rPr lang="ru-RU" dirty="0" err="1"/>
              <a:t>кліпів</a:t>
            </a:r>
            <a:r>
              <a:rPr lang="ru-RU" dirty="0"/>
              <a:t> та </a:t>
            </a:r>
            <a:r>
              <a:rPr lang="ru-RU" dirty="0" err="1"/>
              <a:t>журнальних</a:t>
            </a:r>
            <a:r>
              <a:rPr lang="ru-RU" dirty="0"/>
              <a:t> реклам.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738"/>
            <a:ext cx="7680960" cy="74672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Причини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субкультури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2918445" cy="3251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3100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бітники</a:t>
            </a:r>
            <a:endParaRPr lang="ru-RU" sz="2800" dirty="0"/>
          </a:p>
          <a:p>
            <a:r>
              <a:rPr lang="ru-RU" sz="2800" dirty="0" err="1"/>
              <a:t>хіп</a:t>
            </a:r>
            <a:r>
              <a:rPr lang="ru-RU" sz="2800" dirty="0"/>
              <a:t>-хоп</a:t>
            </a:r>
          </a:p>
          <a:p>
            <a:r>
              <a:rPr lang="ru-RU" sz="2800" dirty="0" err="1"/>
              <a:t>готи</a:t>
            </a:r>
            <a:endParaRPr lang="ru-RU" sz="2800" dirty="0"/>
          </a:p>
          <a:p>
            <a:r>
              <a:rPr lang="ru-RU" sz="2800" dirty="0" err="1"/>
              <a:t>хіпі</a:t>
            </a:r>
            <a:endParaRPr lang="ru-RU" sz="2800" dirty="0"/>
          </a:p>
          <a:p>
            <a:r>
              <a:rPr lang="ru-RU" sz="2800" dirty="0"/>
              <a:t>панки</a:t>
            </a:r>
          </a:p>
          <a:p>
            <a:r>
              <a:rPr lang="ru-RU" sz="2800" dirty="0" err="1"/>
              <a:t>скінхеди</a:t>
            </a:r>
            <a:endParaRPr lang="ru-RU" sz="2800" dirty="0"/>
          </a:p>
          <a:p>
            <a:r>
              <a:rPr lang="ru-RU" sz="2800" dirty="0" err="1" smtClean="0"/>
              <a:t>Емо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 smtClean="0"/>
              <a:t>приклади</a:t>
            </a:r>
            <a:r>
              <a:rPr lang="ru-RU" dirty="0" smtClean="0"/>
              <a:t> </a:t>
            </a:r>
            <a:r>
              <a:rPr lang="ru-RU" dirty="0" err="1" smtClean="0"/>
              <a:t>неформальної</a:t>
            </a:r>
            <a:r>
              <a:rPr lang="ru-RU" dirty="0" smtClean="0"/>
              <a:t> </a:t>
            </a:r>
            <a:r>
              <a:rPr lang="ru-RU" dirty="0" err="1" smtClean="0"/>
              <a:t>субкультури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260" y="1484784"/>
            <a:ext cx="4676775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01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275856" y="476672"/>
            <a:ext cx="5664736" cy="5904656"/>
          </a:xfrm>
        </p:spPr>
        <p:txBody>
          <a:bodyPr>
            <a:normAutofit/>
          </a:bodyPr>
          <a:lstStyle/>
          <a:p>
            <a:r>
              <a:rPr lang="ru-RU" sz="2000" dirty="0"/>
              <a:t>«</a:t>
            </a:r>
            <a:r>
              <a:rPr lang="ru-RU" sz="2000" dirty="0" err="1"/>
              <a:t>Бітники</a:t>
            </a:r>
            <a:r>
              <a:rPr lang="ru-RU" sz="2000" dirty="0"/>
              <a:t>» — («</a:t>
            </a:r>
            <a:r>
              <a:rPr lang="ru-RU" sz="2000" dirty="0" err="1"/>
              <a:t>розбите</a:t>
            </a:r>
            <a:r>
              <a:rPr lang="ru-RU" sz="2000" dirty="0"/>
              <a:t> </a:t>
            </a:r>
            <a:r>
              <a:rPr lang="ru-RU" sz="2000" dirty="0" err="1"/>
              <a:t>покоління</a:t>
            </a:r>
            <a:r>
              <a:rPr lang="ru-RU" sz="2000" dirty="0"/>
              <a:t>») — </a:t>
            </a:r>
            <a:r>
              <a:rPr lang="ru-RU" sz="2000" dirty="0" err="1"/>
              <a:t>назва</a:t>
            </a:r>
            <a:r>
              <a:rPr lang="ru-RU" sz="2000" dirty="0"/>
              <a:t> </a:t>
            </a:r>
            <a:r>
              <a:rPr lang="ru-RU" sz="2000" dirty="0" err="1"/>
              <a:t>групи</a:t>
            </a:r>
            <a:r>
              <a:rPr lang="ru-RU" sz="2000" dirty="0"/>
              <a:t> </a:t>
            </a:r>
            <a:r>
              <a:rPr lang="ru-RU" sz="2000" dirty="0" err="1"/>
              <a:t>американських</a:t>
            </a:r>
            <a:r>
              <a:rPr lang="ru-RU" sz="2000" dirty="0"/>
              <a:t> </a:t>
            </a:r>
            <a:r>
              <a:rPr lang="ru-RU" sz="2000" dirty="0" err="1"/>
              <a:t>письменників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прийшли</a:t>
            </a:r>
            <a:r>
              <a:rPr lang="ru-RU" sz="2000" dirty="0"/>
              <a:t> в </a:t>
            </a:r>
            <a:r>
              <a:rPr lang="ru-RU" sz="2000" dirty="0" err="1"/>
              <a:t>літературу</a:t>
            </a:r>
            <a:r>
              <a:rPr lang="ru-RU" sz="2000" dirty="0"/>
              <a:t> в 1950-их роках і стали </a:t>
            </a:r>
            <a:r>
              <a:rPr lang="ru-RU" sz="2000" dirty="0" err="1"/>
              <a:t>виразниками</a:t>
            </a:r>
            <a:r>
              <a:rPr lang="ru-RU" sz="2000" dirty="0"/>
              <a:t> </a:t>
            </a:r>
            <a:r>
              <a:rPr lang="ru-RU" sz="2000" dirty="0" err="1"/>
              <a:t>нонкомформістських</a:t>
            </a:r>
            <a:r>
              <a:rPr lang="ru-RU" sz="2000" dirty="0"/>
              <a:t> </a:t>
            </a:r>
            <a:r>
              <a:rPr lang="ru-RU" sz="2000" dirty="0" err="1"/>
              <a:t>настроїв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«</a:t>
            </a:r>
            <a:r>
              <a:rPr lang="ru-RU" sz="2000" dirty="0" err="1"/>
              <a:t>Класичним</a:t>
            </a:r>
            <a:r>
              <a:rPr lang="ru-RU" sz="2000" dirty="0"/>
              <a:t>» образом </a:t>
            </a:r>
            <a:r>
              <a:rPr lang="ru-RU" sz="2000" dirty="0" err="1"/>
              <a:t>бітника</a:t>
            </a:r>
            <a:r>
              <a:rPr lang="ru-RU" sz="2000" dirty="0"/>
              <a:t> є </a:t>
            </a:r>
            <a:r>
              <a:rPr lang="ru-RU" sz="2000" dirty="0" err="1"/>
              <a:t>довговолосий</a:t>
            </a:r>
            <a:r>
              <a:rPr lang="ru-RU" sz="2000" dirty="0"/>
              <a:t> </a:t>
            </a:r>
            <a:r>
              <a:rPr lang="ru-RU" sz="2000" dirty="0" err="1"/>
              <a:t>бородань</a:t>
            </a:r>
            <a:r>
              <a:rPr lang="ru-RU" sz="2000" dirty="0"/>
              <a:t> у </a:t>
            </a:r>
            <a:r>
              <a:rPr lang="ru-RU" sz="2000" dirty="0" err="1"/>
              <a:t>латаних</a:t>
            </a:r>
            <a:r>
              <a:rPr lang="ru-RU" sz="2000" dirty="0"/>
              <a:t> штанах, що </a:t>
            </a:r>
            <a:r>
              <a:rPr lang="ru-RU" sz="2000" dirty="0" err="1"/>
              <a:t>обожнює</a:t>
            </a:r>
            <a:r>
              <a:rPr lang="ru-RU" sz="2000" dirty="0"/>
              <a:t> </a:t>
            </a:r>
            <a:r>
              <a:rPr lang="ru-RU" sz="2000" dirty="0" err="1"/>
              <a:t>джазову</a:t>
            </a:r>
            <a:r>
              <a:rPr lang="ru-RU" sz="2000" dirty="0"/>
              <a:t> </a:t>
            </a:r>
            <a:r>
              <a:rPr lang="ru-RU" sz="2000" dirty="0" err="1"/>
              <a:t>музику</a:t>
            </a:r>
            <a:r>
              <a:rPr lang="ru-RU" sz="2000" dirty="0"/>
              <a:t>, </a:t>
            </a:r>
            <a:r>
              <a:rPr lang="ru-RU" sz="2000" dirty="0" err="1"/>
              <a:t>захоплюється</a:t>
            </a:r>
            <a:r>
              <a:rPr lang="ru-RU" sz="2000" dirty="0"/>
              <a:t> </a:t>
            </a:r>
            <a:r>
              <a:rPr lang="ru-RU" sz="2000" dirty="0" err="1"/>
              <a:t>літературою</a:t>
            </a:r>
            <a:r>
              <a:rPr lang="ru-RU" sz="2000" dirty="0"/>
              <a:t> та </a:t>
            </a:r>
            <a:r>
              <a:rPr lang="ru-RU" sz="2000" dirty="0" err="1"/>
              <a:t>філософією</a:t>
            </a:r>
            <a:r>
              <a:rPr lang="ru-RU" sz="2000" dirty="0"/>
              <a:t>, </a:t>
            </a:r>
            <a:r>
              <a:rPr lang="ru-RU" sz="2000" dirty="0" err="1"/>
              <a:t>мандрує</a:t>
            </a:r>
            <a:r>
              <a:rPr lang="ru-RU" sz="2000" dirty="0"/>
              <a:t> дорогами Америки, </a:t>
            </a:r>
            <a:r>
              <a:rPr lang="ru-RU" sz="2000" dirty="0" err="1"/>
              <a:t>вживає</a:t>
            </a:r>
            <a:r>
              <a:rPr lang="ru-RU" sz="2000" dirty="0"/>
              <a:t> наркотики, </a:t>
            </a:r>
            <a:r>
              <a:rPr lang="ru-RU" sz="2000" dirty="0" err="1"/>
              <a:t>користується</a:t>
            </a:r>
            <a:r>
              <a:rPr lang="ru-RU" sz="2000" dirty="0"/>
              <a:t> </a:t>
            </a:r>
            <a:r>
              <a:rPr lang="ru-RU" sz="2000" dirty="0" err="1"/>
              <a:t>спеціальним</a:t>
            </a:r>
            <a:r>
              <a:rPr lang="ru-RU" sz="2000" dirty="0"/>
              <a:t> </a:t>
            </a:r>
            <a:r>
              <a:rPr lang="ru-RU" sz="2000" dirty="0" smtClean="0"/>
              <a:t>жаргоном.</a:t>
            </a:r>
          </a:p>
          <a:p>
            <a:endParaRPr lang="ru-RU" sz="2000" b="1" i="1" dirty="0" smtClean="0"/>
          </a:p>
          <a:p>
            <a:pPr algn="ctr"/>
            <a:r>
              <a:rPr lang="ru-RU" sz="2000" b="1" i="1" dirty="0"/>
              <a:t> </a:t>
            </a:r>
            <a:r>
              <a:rPr lang="ru-RU" sz="2000" b="1" i="1" dirty="0" smtClean="0"/>
              <a:t>        Бути </a:t>
            </a:r>
            <a:r>
              <a:rPr lang="ru-RU" sz="2000" b="1" i="1" dirty="0" err="1"/>
              <a:t>бітником</a:t>
            </a:r>
            <a:r>
              <a:rPr lang="ru-RU" sz="2000" b="1" i="1" dirty="0"/>
              <a:t> </a:t>
            </a:r>
            <a:r>
              <a:rPr lang="ru-RU" sz="2000" b="1" i="1" dirty="0" err="1"/>
              <a:t>означає</a:t>
            </a:r>
            <a:r>
              <a:rPr lang="ru-RU" sz="2000" b="1" i="1" dirty="0"/>
              <a:t> </a:t>
            </a:r>
            <a:r>
              <a:rPr lang="ru-RU" sz="2000" b="1" i="1" dirty="0" err="1"/>
              <a:t>усвідомлювати</a:t>
            </a:r>
            <a:r>
              <a:rPr lang="ru-RU" sz="2000" b="1" i="1" dirty="0"/>
              <a:t> свою </a:t>
            </a:r>
            <a:r>
              <a:rPr lang="ru-RU" sz="2000" b="1" i="1" dirty="0" err="1"/>
              <a:t>самотність</a:t>
            </a:r>
            <a:r>
              <a:rPr lang="ru-RU" sz="2000" b="1" i="1" dirty="0"/>
              <a:t> та 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вважати</a:t>
            </a:r>
            <a:r>
              <a:rPr lang="ru-RU" sz="2000" b="1" i="1" dirty="0" smtClean="0"/>
              <a:t> </a:t>
            </a:r>
            <a:r>
              <a:rPr lang="ru-RU" sz="2000" b="1" i="1" dirty="0" err="1"/>
              <a:t>її</a:t>
            </a:r>
            <a:r>
              <a:rPr lang="ru-RU" sz="2000" b="1" i="1" dirty="0"/>
              <a:t> нормою	 </a:t>
            </a:r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0"/>
            <a:ext cx="7680960" cy="818728"/>
          </a:xfrm>
        </p:spPr>
        <p:txBody>
          <a:bodyPr/>
          <a:lstStyle/>
          <a:p>
            <a:r>
              <a:rPr lang="uk-UA" dirty="0" smtClean="0"/>
              <a:t>Бітники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16832"/>
            <a:ext cx="3127620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3010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2699792" y="1484784"/>
            <a:ext cx="6336704" cy="5134312"/>
          </a:xfrm>
        </p:spPr>
        <p:txBody>
          <a:bodyPr>
            <a:noAutofit/>
          </a:bodyPr>
          <a:lstStyle/>
          <a:p>
            <a:r>
              <a:rPr lang="ru-RU" sz="2000" dirty="0" err="1"/>
              <a:t>Хіп</a:t>
            </a:r>
            <a:r>
              <a:rPr lang="ru-RU" sz="2000" dirty="0"/>
              <a:t>-хоп (англ. </a:t>
            </a:r>
            <a:r>
              <a:rPr lang="en-US" sz="2000" dirty="0"/>
              <a:t>Hip-hop) — </a:t>
            </a:r>
            <a:r>
              <a:rPr lang="ru-RU" sz="2000" dirty="0" err="1"/>
              <a:t>молодіжна</a:t>
            </a:r>
            <a:r>
              <a:rPr lang="ru-RU" sz="2000" dirty="0"/>
              <a:t> культура, яка </a:t>
            </a:r>
            <a:r>
              <a:rPr lang="ru-RU" sz="2000" dirty="0" err="1"/>
              <a:t>з`явилась</a:t>
            </a:r>
            <a:r>
              <a:rPr lang="ru-RU" sz="2000" dirty="0"/>
              <a:t> в США в </a:t>
            </a:r>
            <a:r>
              <a:rPr lang="ru-RU" sz="2000" dirty="0" err="1"/>
              <a:t>кінці</a:t>
            </a:r>
            <a:r>
              <a:rPr lang="ru-RU" sz="2000" dirty="0"/>
              <a:t> 1970-х в </a:t>
            </a:r>
            <a:r>
              <a:rPr lang="ru-RU" sz="2000" dirty="0" err="1"/>
              <a:t>середовищі</a:t>
            </a:r>
            <a:r>
              <a:rPr lang="ru-RU" sz="2000" dirty="0"/>
              <a:t> </a:t>
            </a:r>
            <a:r>
              <a:rPr lang="ru-RU" sz="2000" dirty="0" err="1"/>
              <a:t>афроамериканців</a:t>
            </a:r>
            <a:r>
              <a:rPr lang="ru-RU" sz="2000" dirty="0"/>
              <a:t>. </a:t>
            </a:r>
            <a:r>
              <a:rPr lang="ru-RU" sz="2000" dirty="0" err="1"/>
              <a:t>Включає</a:t>
            </a:r>
            <a:r>
              <a:rPr lang="ru-RU" sz="2000" dirty="0"/>
              <a:t> в себе 4 </a:t>
            </a:r>
            <a:r>
              <a:rPr lang="ru-RU" sz="2000" dirty="0" err="1"/>
              <a:t>основні</a:t>
            </a:r>
            <a:r>
              <a:rPr lang="ru-RU" sz="2000" dirty="0"/>
              <a:t> </a:t>
            </a:r>
            <a:r>
              <a:rPr lang="ru-RU" sz="2000" dirty="0" err="1"/>
              <a:t>елементи</a:t>
            </a:r>
            <a:r>
              <a:rPr lang="ru-RU" sz="2000" dirty="0"/>
              <a:t>: </a:t>
            </a:r>
            <a:r>
              <a:rPr lang="ru-RU" sz="2000" dirty="0" err="1"/>
              <a:t>діджеїнг</a:t>
            </a:r>
            <a:r>
              <a:rPr lang="ru-RU" sz="2000" dirty="0"/>
              <a:t>, </a:t>
            </a:r>
            <a:r>
              <a:rPr lang="ru-RU" sz="2000" dirty="0" err="1"/>
              <a:t>графіті</a:t>
            </a:r>
            <a:r>
              <a:rPr lang="ru-RU" sz="2000" dirty="0"/>
              <a:t>, </a:t>
            </a:r>
            <a:r>
              <a:rPr lang="ru-RU" sz="2000" dirty="0" err="1"/>
              <a:t>емсіінг</a:t>
            </a:r>
            <a:r>
              <a:rPr lang="ru-RU" sz="2000" dirty="0"/>
              <a:t> (реп), </a:t>
            </a:r>
            <a:r>
              <a:rPr lang="ru-RU" sz="2000" dirty="0" err="1"/>
              <a:t>брейкінг</a:t>
            </a:r>
            <a:r>
              <a:rPr lang="ru-RU" sz="2000" dirty="0"/>
              <a:t>. </a:t>
            </a:r>
            <a:r>
              <a:rPr lang="ru-RU" sz="2000" dirty="0" err="1"/>
              <a:t>Також</a:t>
            </a:r>
            <a:r>
              <a:rPr lang="ru-RU" sz="2000" dirty="0"/>
              <a:t> часто 5-им </a:t>
            </a:r>
            <a:r>
              <a:rPr lang="ru-RU" sz="2000" dirty="0" err="1"/>
              <a:t>основним</a:t>
            </a:r>
            <a:r>
              <a:rPr lang="ru-RU" sz="2000" dirty="0"/>
              <a:t> </a:t>
            </a:r>
            <a:r>
              <a:rPr lang="ru-RU" sz="2000" dirty="0" err="1"/>
              <a:t>елементом</a:t>
            </a:r>
            <a:r>
              <a:rPr lang="ru-RU" sz="2000" dirty="0"/>
              <a:t> </a:t>
            </a:r>
            <a:r>
              <a:rPr lang="ru-RU" sz="2000" dirty="0" err="1"/>
              <a:t>вважається</a:t>
            </a:r>
            <a:r>
              <a:rPr lang="ru-RU" sz="2000" dirty="0"/>
              <a:t> </a:t>
            </a:r>
            <a:r>
              <a:rPr lang="ru-RU" sz="2000" dirty="0" err="1"/>
              <a:t>вуличне</a:t>
            </a:r>
            <a:r>
              <a:rPr lang="ru-RU" sz="2000" dirty="0"/>
              <a:t> </a:t>
            </a:r>
            <a:r>
              <a:rPr lang="ru-RU" sz="2000" dirty="0" err="1"/>
              <a:t>знання</a:t>
            </a:r>
            <a:r>
              <a:rPr lang="ru-RU" sz="2000" dirty="0"/>
              <a:t> (</a:t>
            </a:r>
            <a:r>
              <a:rPr lang="en-US" sz="2000" dirty="0"/>
              <a:t>knowledge). </a:t>
            </a:r>
            <a:r>
              <a:rPr lang="ru-RU" sz="2000" dirty="0"/>
              <a:t>До початку 1990-х </a:t>
            </a:r>
            <a:r>
              <a:rPr lang="ru-RU" sz="2000" dirty="0" err="1"/>
              <a:t>рр</a:t>
            </a:r>
            <a:r>
              <a:rPr lang="ru-RU" sz="2000" dirty="0"/>
              <a:t>. </a:t>
            </a:r>
            <a:r>
              <a:rPr lang="ru-RU" sz="2000" dirty="0" err="1"/>
              <a:t>хіп</a:t>
            </a:r>
            <a:r>
              <a:rPr lang="ru-RU" sz="2000" dirty="0"/>
              <a:t>-хоп став </a:t>
            </a:r>
            <a:r>
              <a:rPr lang="ru-RU" sz="2000" dirty="0" err="1"/>
              <a:t>частиною</a:t>
            </a:r>
            <a:r>
              <a:rPr lang="ru-RU" sz="2000" dirty="0"/>
              <a:t> </a:t>
            </a:r>
            <a:r>
              <a:rPr lang="ru-RU" sz="2000" dirty="0" err="1"/>
              <a:t>молодіжної</a:t>
            </a:r>
            <a:r>
              <a:rPr lang="ru-RU" sz="2000" dirty="0"/>
              <a:t> </a:t>
            </a:r>
            <a:r>
              <a:rPr lang="ru-RU" sz="2000" dirty="0" err="1"/>
              <a:t>культури</a:t>
            </a:r>
            <a:r>
              <a:rPr lang="ru-RU" sz="2000" dirty="0"/>
              <a:t> у </a:t>
            </a:r>
            <a:r>
              <a:rPr lang="ru-RU" sz="2000" dirty="0" err="1"/>
              <a:t>багатьох</a:t>
            </a:r>
            <a:r>
              <a:rPr lang="ru-RU" sz="2000" dirty="0"/>
              <a:t> </a:t>
            </a:r>
            <a:r>
              <a:rPr lang="ru-RU" sz="2000" dirty="0" err="1"/>
              <a:t>країнах</a:t>
            </a:r>
            <a:r>
              <a:rPr lang="ru-RU" sz="2000" dirty="0"/>
              <a:t> </a:t>
            </a:r>
            <a:r>
              <a:rPr lang="ru-RU" sz="2000" dirty="0" err="1"/>
              <a:t>світу</a:t>
            </a:r>
            <a:r>
              <a:rPr lang="ru-RU" sz="2000" dirty="0"/>
              <a:t>. </a:t>
            </a:r>
            <a:r>
              <a:rPr lang="ru-RU" sz="2000" dirty="0" err="1"/>
              <a:t>Хоч</a:t>
            </a:r>
            <a:r>
              <a:rPr lang="ru-RU" sz="2000" dirty="0"/>
              <a:t> </a:t>
            </a:r>
            <a:r>
              <a:rPr lang="ru-RU" sz="2000" dirty="0" err="1"/>
              <a:t>вищеперелічені</a:t>
            </a:r>
            <a:r>
              <a:rPr lang="ru-RU" sz="2000" dirty="0"/>
              <a:t> </a:t>
            </a:r>
            <a:r>
              <a:rPr lang="ru-RU" sz="2000" dirty="0" err="1"/>
              <a:t>елементи</a:t>
            </a:r>
            <a:r>
              <a:rPr lang="ru-RU" sz="2000" dirty="0"/>
              <a:t> разом </a:t>
            </a:r>
            <a:r>
              <a:rPr lang="ru-RU" sz="2000" dirty="0" err="1"/>
              <a:t>складають</a:t>
            </a:r>
            <a:r>
              <a:rPr lang="ru-RU" sz="2000" dirty="0"/>
              <a:t> </a:t>
            </a:r>
            <a:r>
              <a:rPr lang="ru-RU" sz="2000" dirty="0" err="1"/>
              <a:t>хіп</a:t>
            </a:r>
            <a:r>
              <a:rPr lang="ru-RU" sz="2000" dirty="0"/>
              <a:t>-хоп як субкультуру, вони </a:t>
            </a:r>
            <a:r>
              <a:rPr lang="ru-RU" sz="2000" dirty="0" err="1"/>
              <a:t>живуть</a:t>
            </a:r>
            <a:r>
              <a:rPr lang="ru-RU" sz="2000" dirty="0"/>
              <a:t> </a:t>
            </a:r>
            <a:r>
              <a:rPr lang="ru-RU" sz="2000" dirty="0" err="1"/>
              <a:t>окремим</a:t>
            </a:r>
            <a:r>
              <a:rPr lang="ru-RU" sz="2000" dirty="0"/>
              <a:t> </a:t>
            </a:r>
            <a:r>
              <a:rPr lang="ru-RU" sz="2000" dirty="0" err="1"/>
              <a:t>життям</a:t>
            </a:r>
            <a:r>
              <a:rPr lang="ru-RU" sz="2000" dirty="0"/>
              <a:t>. </a:t>
            </a:r>
            <a:r>
              <a:rPr lang="ru-RU" sz="2000" dirty="0" err="1"/>
              <a:t>Сьогодні</a:t>
            </a:r>
            <a:r>
              <a:rPr lang="ru-RU" sz="2000" dirty="0"/>
              <a:t> </a:t>
            </a:r>
            <a:r>
              <a:rPr lang="ru-RU" sz="2000" dirty="0" err="1"/>
              <a:t>бі-бої</a:t>
            </a:r>
            <a:r>
              <a:rPr lang="ru-RU" sz="2000" dirty="0"/>
              <a:t> </a:t>
            </a:r>
            <a:r>
              <a:rPr lang="ru-RU" sz="2000" dirty="0" err="1"/>
              <a:t>рідко</a:t>
            </a:r>
            <a:r>
              <a:rPr lang="ru-RU" sz="2000" dirty="0"/>
              <a:t> </a:t>
            </a:r>
            <a:r>
              <a:rPr lang="ru-RU" sz="2000" dirty="0" err="1"/>
              <a:t>танцюють</a:t>
            </a:r>
            <a:r>
              <a:rPr lang="ru-RU" sz="2000" dirty="0"/>
              <a:t> </a:t>
            </a:r>
            <a:r>
              <a:rPr lang="ru-RU" sz="2000" dirty="0" err="1"/>
              <a:t>під</a:t>
            </a:r>
            <a:r>
              <a:rPr lang="ru-RU" sz="2000" dirty="0"/>
              <a:t> реп, </a:t>
            </a:r>
            <a:r>
              <a:rPr lang="ru-RU" sz="2000" dirty="0" err="1"/>
              <a:t>графіті</a:t>
            </a:r>
            <a:r>
              <a:rPr lang="ru-RU" sz="2000" dirty="0"/>
              <a:t> </a:t>
            </a:r>
            <a:r>
              <a:rPr lang="ru-RU" sz="2000" dirty="0" err="1"/>
              <a:t>малюють</a:t>
            </a:r>
            <a:r>
              <a:rPr lang="ru-RU" sz="2000" dirty="0"/>
              <a:t> </a:t>
            </a:r>
            <a:r>
              <a:rPr lang="ru-RU" sz="2000" dirty="0" err="1"/>
              <a:t>вже</a:t>
            </a:r>
            <a:r>
              <a:rPr lang="ru-RU" sz="2000" dirty="0"/>
              <a:t> далеко не </a:t>
            </a:r>
            <a:r>
              <a:rPr lang="ru-RU" sz="2000" dirty="0" err="1"/>
              <a:t>тільки</a:t>
            </a:r>
            <a:r>
              <a:rPr lang="ru-RU" sz="2000" dirty="0"/>
              <a:t> </a:t>
            </a:r>
            <a:r>
              <a:rPr lang="ru-RU" sz="2000" dirty="0" err="1"/>
              <a:t>репери</a:t>
            </a:r>
            <a:r>
              <a:rPr lang="ru-RU" sz="2000" dirty="0"/>
              <a:t>. Тому в наш час </a:t>
            </a:r>
            <a:r>
              <a:rPr lang="ru-RU" sz="2000" dirty="0" err="1"/>
              <a:t>хіп</a:t>
            </a:r>
            <a:r>
              <a:rPr lang="ru-RU" sz="2000" dirty="0"/>
              <a:t>-хоп часто </a:t>
            </a:r>
            <a:r>
              <a:rPr lang="ru-RU" sz="2000" dirty="0" err="1"/>
              <a:t>асоціюється</a:t>
            </a:r>
            <a:r>
              <a:rPr lang="ru-RU" sz="2000" dirty="0"/>
              <a:t> в першу </a:t>
            </a:r>
            <a:r>
              <a:rPr lang="ru-RU" sz="2000" dirty="0" err="1"/>
              <a:t>чергу</a:t>
            </a:r>
            <a:r>
              <a:rPr lang="ru-RU" sz="2000" dirty="0"/>
              <a:t> </a:t>
            </a:r>
            <a:r>
              <a:rPr lang="ru-RU" sz="2000" dirty="0" err="1"/>
              <a:t>зі</a:t>
            </a:r>
            <a:r>
              <a:rPr lang="ru-RU" sz="2000" dirty="0"/>
              <a:t> стилем </a:t>
            </a:r>
            <a:r>
              <a:rPr lang="ru-RU" sz="2000" dirty="0" err="1"/>
              <a:t>музики</a:t>
            </a:r>
            <a:r>
              <a:rPr lang="ru-RU" sz="2000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Хіп-хоп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54" y="1844824"/>
            <a:ext cx="2740564" cy="345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4046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707904" y="1419253"/>
            <a:ext cx="4968552" cy="5062304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Готи</a:t>
            </a:r>
            <a:r>
              <a:rPr lang="ru-RU" sz="2400" dirty="0" smtClean="0"/>
              <a:t> </a:t>
            </a:r>
            <a:r>
              <a:rPr lang="ru-RU" sz="2400" dirty="0"/>
              <a:t>— </a:t>
            </a:r>
            <a:r>
              <a:rPr lang="ru-RU" sz="2400" dirty="0" err="1"/>
              <a:t>представники</a:t>
            </a:r>
            <a:r>
              <a:rPr lang="ru-RU" sz="2400" dirty="0"/>
              <a:t> </a:t>
            </a:r>
            <a:r>
              <a:rPr lang="ru-RU" sz="2400" dirty="0" err="1"/>
              <a:t>готичної</a:t>
            </a:r>
            <a:r>
              <a:rPr lang="ru-RU" sz="2400" dirty="0"/>
              <a:t> </a:t>
            </a:r>
            <a:r>
              <a:rPr lang="ru-RU" sz="2400" dirty="0" err="1"/>
              <a:t>субкультури</a:t>
            </a:r>
            <a:r>
              <a:rPr lang="ru-RU" sz="2400" dirty="0"/>
              <a:t>, </a:t>
            </a:r>
            <a:r>
              <a:rPr lang="ru-RU" sz="2400" dirty="0" err="1"/>
              <a:t>натхненні</a:t>
            </a:r>
            <a:r>
              <a:rPr lang="ru-RU" sz="2400" dirty="0"/>
              <a:t> </a:t>
            </a:r>
            <a:r>
              <a:rPr lang="ru-RU" sz="2400" dirty="0" err="1"/>
              <a:t>естетикою</a:t>
            </a:r>
            <a:r>
              <a:rPr lang="ru-RU" sz="2400" dirty="0"/>
              <a:t> </a:t>
            </a:r>
            <a:r>
              <a:rPr lang="ru-RU" sz="2400" dirty="0" err="1"/>
              <a:t>готичного</a:t>
            </a:r>
            <a:r>
              <a:rPr lang="ru-RU" sz="2400" dirty="0"/>
              <a:t> роману, </a:t>
            </a:r>
            <a:r>
              <a:rPr lang="ru-RU" sz="2400" dirty="0" err="1"/>
              <a:t>естетикою</a:t>
            </a:r>
            <a:r>
              <a:rPr lang="ru-RU" sz="2400" dirty="0"/>
              <a:t> </a:t>
            </a:r>
            <a:r>
              <a:rPr lang="ru-RU" sz="2400" dirty="0" err="1"/>
              <a:t>смерті</a:t>
            </a:r>
            <a:r>
              <a:rPr lang="ru-RU" sz="2400" dirty="0"/>
              <a:t>, </a:t>
            </a:r>
            <a:r>
              <a:rPr lang="ru-RU" sz="2400" dirty="0" err="1"/>
              <a:t>готичної</a:t>
            </a:r>
            <a:r>
              <a:rPr lang="ru-RU" sz="2400" dirty="0"/>
              <a:t> </a:t>
            </a:r>
            <a:r>
              <a:rPr lang="ru-RU" sz="2400" dirty="0" err="1"/>
              <a:t>музики</a:t>
            </a:r>
            <a:r>
              <a:rPr lang="ru-RU" sz="2400" dirty="0"/>
              <a:t> й </a:t>
            </a:r>
            <a:r>
              <a:rPr lang="ru-RU" sz="2400" dirty="0" err="1"/>
              <a:t>відносять</a:t>
            </a:r>
            <a:r>
              <a:rPr lang="ru-RU" sz="2400" dirty="0"/>
              <a:t> себе до готик-</a:t>
            </a:r>
            <a:r>
              <a:rPr lang="ru-RU" sz="2400" dirty="0" err="1"/>
              <a:t>сцени</a:t>
            </a:r>
            <a:r>
              <a:rPr lang="ru-RU" sz="2400" dirty="0"/>
              <a:t>. </a:t>
            </a:r>
            <a:r>
              <a:rPr lang="ru-RU" sz="2400" dirty="0" err="1"/>
              <a:t>Представники</a:t>
            </a:r>
            <a:r>
              <a:rPr lang="ru-RU" sz="2400" dirty="0"/>
              <a:t> </a:t>
            </a:r>
            <a:r>
              <a:rPr lang="ru-RU" sz="2400" dirty="0" err="1"/>
              <a:t>руху</a:t>
            </a:r>
            <a:r>
              <a:rPr lang="ru-RU" sz="2400" dirty="0"/>
              <a:t> </a:t>
            </a:r>
            <a:r>
              <a:rPr lang="ru-RU" sz="2400" dirty="0" err="1"/>
              <a:t>з'явилися</a:t>
            </a:r>
            <a:r>
              <a:rPr lang="ru-RU" sz="2400" dirty="0"/>
              <a:t> на початку 1980-их років </a:t>
            </a: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впливом</a:t>
            </a:r>
            <a:r>
              <a:rPr lang="ru-RU" sz="2400" dirty="0"/>
              <a:t> </a:t>
            </a:r>
            <a:r>
              <a:rPr lang="ru-RU" sz="2400" dirty="0" err="1"/>
              <a:t>готичної</a:t>
            </a:r>
            <a:r>
              <a:rPr lang="ru-RU" sz="2400" dirty="0"/>
              <a:t> </a:t>
            </a:r>
            <a:r>
              <a:rPr lang="ru-RU" sz="2400" dirty="0" err="1"/>
              <a:t>сцени</a:t>
            </a:r>
            <a:r>
              <a:rPr lang="ru-RU" sz="2400" dirty="0"/>
              <a:t>. </a:t>
            </a:r>
            <a:r>
              <a:rPr lang="ru-RU" sz="2400" dirty="0" err="1"/>
              <a:t>Панківський</a:t>
            </a:r>
            <a:r>
              <a:rPr lang="ru-RU" sz="2400" dirty="0"/>
              <a:t> </a:t>
            </a:r>
            <a:r>
              <a:rPr lang="ru-RU" sz="2400" dirty="0" err="1"/>
              <a:t>епатаж</a:t>
            </a:r>
            <a:r>
              <a:rPr lang="ru-RU" sz="2400" dirty="0"/>
              <a:t> </a:t>
            </a:r>
            <a:r>
              <a:rPr lang="ru-RU" sz="2400" dirty="0" err="1"/>
              <a:t>готи</a:t>
            </a:r>
            <a:r>
              <a:rPr lang="ru-RU" sz="2400" dirty="0"/>
              <a:t> </a:t>
            </a:r>
            <a:r>
              <a:rPr lang="ru-RU" sz="2400" dirty="0" err="1"/>
              <a:t>спрямували</a:t>
            </a:r>
            <a:r>
              <a:rPr lang="ru-RU" sz="2400" dirty="0"/>
              <a:t> в русло </a:t>
            </a:r>
            <a:r>
              <a:rPr lang="ru-RU" sz="2400" dirty="0" err="1"/>
              <a:t>пристрасті</a:t>
            </a:r>
            <a:r>
              <a:rPr lang="ru-RU" sz="2400" dirty="0"/>
              <a:t> до </a:t>
            </a:r>
            <a:r>
              <a:rPr lang="ru-RU" sz="2400" dirty="0" err="1"/>
              <a:t>вампірскої</a:t>
            </a:r>
            <a:r>
              <a:rPr lang="ru-RU" sz="2400" dirty="0"/>
              <a:t> </a:t>
            </a:r>
            <a:r>
              <a:rPr lang="ru-RU" sz="2400" dirty="0" err="1"/>
              <a:t>естетики</a:t>
            </a:r>
            <a:r>
              <a:rPr lang="ru-RU" sz="2400" dirty="0"/>
              <a:t>, до темного </a:t>
            </a:r>
            <a:r>
              <a:rPr lang="ru-RU" sz="2400" dirty="0" err="1"/>
              <a:t>погляду</a:t>
            </a:r>
            <a:r>
              <a:rPr lang="ru-RU" sz="2400" dirty="0"/>
              <a:t> на </a:t>
            </a:r>
            <a:r>
              <a:rPr lang="ru-RU" sz="2400" dirty="0" err="1"/>
              <a:t>світ</a:t>
            </a:r>
            <a:r>
              <a:rPr lang="ru-RU" sz="2400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Готи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12776"/>
            <a:ext cx="3294366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2880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129</TotalTime>
  <Words>893</Words>
  <Application>Microsoft Office PowerPoint</Application>
  <PresentationFormat>Экран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Mylar</vt:lpstr>
      <vt:lpstr>Неформальна субкультура </vt:lpstr>
      <vt:lpstr>Зміст</vt:lpstr>
      <vt:lpstr>Вступ</vt:lpstr>
      <vt:lpstr>Історія терміна </vt:lpstr>
      <vt:lpstr>Причини формування субкультури</vt:lpstr>
      <vt:lpstr>Деякі приклади неформальної субкультури</vt:lpstr>
      <vt:lpstr>Бітники</vt:lpstr>
      <vt:lpstr>Хіп-хоп</vt:lpstr>
      <vt:lpstr>Готи</vt:lpstr>
      <vt:lpstr>Хіпі</vt:lpstr>
      <vt:lpstr>Панки</vt:lpstr>
      <vt:lpstr>Скінхеди</vt:lpstr>
      <vt:lpstr>Емо</vt:lpstr>
      <vt:lpstr>Висновок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Субкультура</dc:title>
  <dc:creator>Юра</dc:creator>
  <cp:lastModifiedBy>Юра</cp:lastModifiedBy>
  <cp:revision>10</cp:revision>
  <dcterms:created xsi:type="dcterms:W3CDTF">2012-01-25T20:29:59Z</dcterms:created>
  <dcterms:modified xsi:type="dcterms:W3CDTF">2012-01-25T22:39:30Z</dcterms:modified>
</cp:coreProperties>
</file>