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25" autoAdjust="0"/>
  </p:normalViewPr>
  <p:slideViewPr>
    <p:cSldViewPr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FFDCA46-B367-4C52-9B3D-011EB803D6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8C613B-D067-4CE9-89E6-676D980D02E2}" type="datetimeFigureOut">
              <a:rPr lang="ru-RU" smtClean="0"/>
              <a:t>05.03.2014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100" y="2338626"/>
            <a:ext cx="7543800" cy="2593975"/>
          </a:xfrm>
        </p:spPr>
        <p:txBody>
          <a:bodyPr/>
          <a:lstStyle/>
          <a:p>
            <a:r>
              <a:rPr lang="en-US" sz="6000" dirty="0" smtClean="0"/>
              <a:t>Education in Gr. Britain</a:t>
            </a:r>
            <a:endParaRPr lang="ru-RU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2" t="20238" r="28049" b="36240"/>
          <a:stretch/>
        </p:blipFill>
        <p:spPr bwMode="auto">
          <a:xfrm>
            <a:off x="8450155" y="18841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>
            <a:off x="7866112" y="5501140"/>
            <a:ext cx="1283841" cy="68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 flipV="1">
            <a:off x="323528" y="5229199"/>
            <a:ext cx="8857009" cy="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 flipV="1">
            <a:off x="-252536" y="4932601"/>
            <a:ext cx="9433073" cy="1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ellerbys College London Cam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82544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Bellerbys College Oxford Camp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/>
        </p:blipFill>
        <p:spPr bwMode="auto">
          <a:xfrm>
            <a:off x="683568" y="908721"/>
            <a:ext cx="7182544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ellerbys College Brighton Camp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182545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ellerbys College Cambridge Camp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8" y="908720"/>
            <a:ext cx="72172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Children’s parents have a choice</a:t>
            </a:r>
            <a:endParaRPr lang="ru-RU" sz="4400" dirty="0"/>
          </a:p>
        </p:txBody>
      </p:sp>
      <p:pic>
        <p:nvPicPr>
          <p:cNvPr id="10242" name="Picture 2" descr="http://www.halstromacademy.org/Portals/100498/images/private%20vs%20public%20scho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162800" cy="490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After leaving secondary school young people can apply to a university, a polytechnic or a college of further education</a:t>
            </a:r>
            <a:endParaRPr lang="ru-RU" sz="3200" dirty="0"/>
          </a:p>
        </p:txBody>
      </p:sp>
      <p:sp>
        <p:nvSpPr>
          <p:cNvPr id="4" name="AutoShape 2" descr="data:image/jpeg;base64,/9j/4AAQSkZJRgABAQAAAQABAAD/2wCEAAkGBhMSERUUEhMWFBUVFRUVFBAUFRcVFBQUFRQVFBUUFBQXGyYeFxkjGRUUHy8gJCcpLCwsFR4xNTAqNSYsLCkBCQoKDgwOGg8PGiwfHyUpKiwpKSwtLCwsKSwpLCksLCksLCwpLCwpLCwsLCksKSksLCwsLCwpLCwpKSwpLCwpLP/AABEIAJoBSAMBIgACEQEDEQH/xAAcAAACAgMBAQAAAAAAAAAAAAAFBgMEAQIHAAj/xAA/EAABAwIEAwUFBwIFBAMAAAABAAIDBBEFEiExBkFRE2FxgZEHIqGxwRQjMkJS0fAV4WJygrLxM0NTohaSwv/EABoBAAIDAQEAAAAAAAAAAAAAAAEDAAIEBQb/xAArEQACAgICAQMCBgMBAAAAAAAAAQIRAyESMQQTIkFRYQUjMqGxwXGB8BT/2gAMAwEAAhEDEQA/AOe4bjb6aQPZ5jqF2ngvj1lS0AmztiDuCuJUdF2jrK5UUE1I4TRE2/MBsufBroXBn05DZ2oVgBc49n3HAqGAE+8NCF0aN9wtMXY02UjdlGpQdEyIChjZ+5d/pHq9oQ6KEH4KzxVTySUsrILdq5oDLmwDsw1v3b+S57R+zSra6/2osGn4ZZibDbYgX81e0iko2zoQoWnkpoaBuunJL2H8Gystmrqp3cJCB/7FyYKSnEEZvJI8AXL5X5yABckmwQckFRIZMKaeSjpMJa2Rxt+Uj4hL+J+1ihi/7heejRf4hLlZ7doh/wBOBzu9xsk+lbsvaOjS4O0i1kBreFRe4C04A45fXBwljyubr2jf+mQdmm5uHet7ck5ll1SWGL7ROxQoqAsNiEbGGxyNyvY1w091wBFx3FXn0QPJebTEd3iVSPjpfBLIqfC4o/wRsZ/la1vyCTPaPxuyhLI3Q9r2jS8E6AFrraG9wQbHzCdJK6Nv4pGjzv8AJLnFPD9DiBjM75D2ee3Ze7fPluCS0/pC0RjRGzir/aM9szpooWse7dxJcenPnYDXc2C9L7Tq+TQylrTocumh31vour03AWFR/ho3SHrLI4/C9vgitNh1PF/0qKmj7+zaXetrpuipH7PKqpdStNTcjTsnEOLyy35jz7udk4Bh6ICcTm5Gw6NbYKJ1VId3HzdZUpBsY3WG5A8SonVcY3ePLX5IEyInqfUqZtE48j8AjQLCLsWjG1z4BRPxkcmepUDcOPd6k/spWYb3+g/e6NEsjdi8h2DW+AUMlTKd3u8tFf8AsjRufU2/ZRukhbuW/NQgKkYTub+JuoxTnofQonJisQ2ufAfuqz8cbyaT4lQBGyhd0PwCsR4ae71J/ZVXY+7k0fEqJ2NynnbwAU0QMR4b3+gH1upfsbBufV1ktvrpXbuPqVoWuPNSyDIZYW82/P5LR+LxDa58B+6X20xKlbQlHZAs7Hm8m/FROx13Jo+Kgiw4qyzDChshC7FpT3eQUT6yU/mPqiLcMUzcOClEA8ZdzK8i0tCByWVRphPl2mqSw3CJO4meW5SLg7hFIfZzVvBIj263+aG0/CFQ+UxtYS4b9B5rmcomZckWeGo5IpWzRA5CfeaOS7/gWIZ4we5KfBvBzmQ5ZGWNtdOaXvaJgtZC9roO0LHttljucrm73A2BBB9VqxcntmiOkdaqcUjj/G9reWpG6ip8bhe7IyWNzhuwPaXa7e7e6+aTguJyHVs3+pwb83BOXs44YnhqWy1bCWsu5ozBxL9hex0tqfRauJazuS9ZCm4z+llvFxKw7E5TzA8B9SpRLDIao54wQQ4gAgg3PI6H4IN20jt3E+BP0XhSOPI/zxKNEs5kPYtHmPa1rQL6NjiLzblqSBfyRWj9lOGs/F9pmPe5rGn/AOoB+KfGYaenx/YKduG9/wAP3KtsANwtsNNGI4IGsYNgXFx8STqSrf8AVn8gB4BSyUrBu63mAoTJCN3A+pQIaurJDu4+oC0MBd1PqVJ/VYW7A+QAWr+IByZ6n+yhCpNgpdyPwH1Vikwcjf5/sFo/Hn8mgeShdi0p/NbwAHyU0ALtw3+W/dZNI0but5gIE+okO7j6qIxuPVQgaldCN3A+eZR/1KFu3wFkHdTlainKOyWGDjzRswnxKidxA7k0D1KG9mBq5zWgbkkC19rklbF8Qf2ZeA8NLyy4zZBu63RHiwWW3YzKedvABRmqkdu4+pQmDiqkdnyPc/s43SGzXC7Wb2zWF9dlvw7xbBUydm1j2OLc7c4FntHMEEq/pTq2gckX3Md1WPs5Q/ifiCaGoiggjY90jC6782li7oRyah+J4tXGphp4skb3wCR/uhwz3cHWLr+7oEVhbJyGH7IV77IlCr4qnko2uzdnM2qbDIY/dDvdJ/a47lfxCufHiT/eNmUTpMlzlJb734duiv8A+drv7/sV5B3s2BwaXNDjswkZj4NJuVnt4RKITI0SuFxHf3iNTf4H0S3wNwu2drauYl8rnueHE63Di36fFLtfiwOJOqM+jKhjGs5mJl2ueO6w+KvHApSaXx/IHKlY31fG9JE4s+8e5pILWxk6tvcDMRfYojQ8SQSdvbM0U+sjnAAEWcbtsf8ACd7IZiNG12MwCwI+zuce8/eC/wAlRpaB0gxdrBdxeQ0Dnlc91h4gW80fTg1/pfuyWzzPaDLpK6mtTF2XPc57a69OR0ty35qxivGr4MQbES3sLR3GUXs9oOfNvoSD4IXV4myfD4KOFpdM4sa9uUgMyXuSedzY6crq7iPB756yZpabCljEchBDS9rYrWdsdiD4lPjCCfvVd/yqZVt/AzcC4jJOajtHlwbUPa2/5WjYDuTiI0m+zTBZaeGQSsLXGS9jvbK0X+BTsAsnkcVkfHoZjvjs0DFtlW1l6yQMIZWLykeF5AJy3iP2lMif2cUAc/YZnl2p02RThaSfLndlYX6nK0DflcpawXhyGWvke4F+U6ixIDl02OWOIWawi3cAs+P3e5sWk29lZ0cjvzOPmfoq78DzG5F/H+5RB2Lnkz1UEuKScrDy/dP0WMRYAByA/ncFP/SWjcgeX7oVPiknN58j+yqOlcep9VCBwiJu7x6/stf6jA3YX8B9SgTmO6FaEgDM5zQ0buLgAPEo0yWH3Y+38rPUqN2OvOwaPigklVEx4jfK0POzOe17dxsF7DcZp5ntZG5zi5hffKQAA7L721jfkrcJdgsKvxaU/mt4afJVn1jju4nzQ+qxtrajsGQulLSwSOBAEeY76jWwueWxVKm4tLpWfc2gfN2LZb+8XXy5rbWvy8VZYpMHINEE9VqYj0QWfHZjh88wIa9krmMcGjYPaBobgmxKh4srHtmhYZZI2OhLniK+YuzEAgD+bIrC/wCf2JyGHsDz08SvOlia4NfKxriQAwuAdc7CxN9bj1StWsZK+qmqXPdFTkRNY3cg+6XAEjU7+qlio82KPDIhKxv2e5cSMjcgs4f4tD6BWWFfP/dA5DPiVXDTszyvygmw3JcegA1KpVnEtOynE7bytc8RgN0OcgmxDttviFDxLEz+o0omIbE2KRwLjZuf3tydOTfgll8BfA4xizJcRb2XKzbFuYdLX/8AVMhii0myrkPMGJE0r5+yLC1kjuzf/gBIuRyNh6pYl4sqzSmoyRsa50YjIBJ94uzBwJPID4pvlwqRlBJEXOlf2UoBPvPcXB1h1J1sliDgV5w8ZGkTP7J72ONrmMu9032PvFCHD5+oXZrjuLztmqmNeWtZSte0CwLXks94O3vqeaEcLslqxNHLJJJEImucXOd7swAcQ129h71xtsmGPhmpqTVySMETpomxMYTcNDcupIGv4QiPCfBctKHtLgWSRtDm21bIGZS4HmDr8OivyjGNLvX9AptiAzCGtwkz655JGtd4NkfbTyReiqpJa57pY+yc2ilswHN7oGhv5lOUXALfsTaVz3FrX5s4ABJzOcLg3/UibuFYjMZiPedEYXamxYdxbl4qPNHf+/6JwZzThmCT7BOT2fZ/Zp8osO1DruuSd7b+oUnsxhBqLy3Eggb2LTa3ZHfL1/56FdCw3gqlgLixg99pY4HUFp3ac240CJ02Dwsy5WAZRZthsOgty1VZZ4tSSXYVB6Occf0YdWxGSOR8QgId2bSSTmksAdB05rfE45oauGeCB8rRSNjZfQBxvYPPcLXC6c+nad238VsIR+kKizUkq+KDwOXU/AU5obXAmM4qCHfhJAIykjuKK4LwxPJUy1FU1rS+PshEy5aGWAOp62+JT8G+CzlPX4IPPJpoPBCJhfA1RTua2OqeIGuLhHYX1BFiee9+l9bKxSezKnbCYnAuuSe0Ng/e+49E55O9eyfy6DzTe7DwQHh4YiEjJbXkZGIw8k3yjkRe3MqxSYLDE57mNDTIczyPzO11PfqUQyDovXHcluTfyGkU2YXEHZgwZv1W19VZDB0W+cL2fuKFhowB3LbVYzdy2CATGq9bvWVgvHVQhq5vesLJkHVYUIK/DnDjIXyPG8ji436lMUsAcNQlHEuJSyPMBYjkVV4e9p8Mzgx5yO2s7TXuPNYsc4x9pJSS0N/9NC1lw8dEQglDhcLZ7FtAc0nxuU05kAa132sQCzbgs7TLqDfW19UvYxxXKDUMbIR94ezLbAtDO1zNBH+Vqcm8HVGXsyWBgqG1AIzFxIkL3NPK1iLeHNV2eysH8cpN+1vZtrmRziHC5OoDrWW2LxRexPuYAmcZKufMZHBrLtyn3GH7O8nOOjtrIPh9KTSyuv7pdTRWv+J18xeR35tPArp8HAzWyOf2j7PaWyMvZr7sMetu46dFNS8E0sbcoaLWZoSTrH+A77jXXvVVliv2DxYpYJFD2lW6Ut7YyyhjXEZrMjLhlHdZ/otPZhE0F4c2z3sY9p6x6ggeDjf/AFHougHAYDIJDGC8fny67W3trorcVExtsrLW20AtdUeVU1XYVFiPSRugq6lr4nn7TKMkrW3aGOBBLj0Fxp4ofh2A1B+zUzoi1kExlfLe4fZ5e0Nt3ldO7H/CFuI/BD1vsHgc3i4TqjTzUzmsDXP7QPzEkuLw4jTlbuVyo4Rq5XxzOkjbKxjo7hlxlL3OBAdcbFo8u9PuTvXuz8UPWkHghPxP2fsmc52dzBIQZY2n3Hkc7evqrh4Jh7cT3cHgtd+I2JaAAbeATHkH8K97vcq+pL6k4oHYjgcM7Q2VrXgbXANvDopaXDIo2BjGWaNmgaK7n/ll7P3FUt9FqRoGdyyGdwW2Y9PitXSW3IHigQyGHu9F7J3qu/EYxvI31CgfjkI/7l/C/wCylkCHZ+PqsZAg8nE8I/Uf53lQjiyO+jPUj9kLRBgACyoIqjMAdBcA79Rdb9p3/BEJIsG6hfMP1H4BLmLVruTj/PBBuiDMX23IH88VE+tYN5GjzCQJK53VUqivcNil+oiUdGfi8I3lHlc/IKB/EEA/MT5H6rmrq5/VaGpf1U5ko6M/iiEbNJ9B9VA/jBo2Z6u/suemZ3UrQuPU+qnNkofJONDya0eNz9VUl41f+po8APqk2yxZV5sNDYOMHk6yHy0+QTZQ4ix8bXZibgX158+fW65OFeosVdHsfIgEehRjP6kaOoGsZ3eqx9uby+Aulrh2ufO6x0AFyQLBMj6EEfi+KanZU0kxDuPosKvLQga5visKrlRAW2jjqobW3Gy5zxLwC+IlzASBrcbhdQFL2UuZv4Xbj6ouWMeLG2o8VljDlpgyQUlsUPZljkj4uzksXM0zG9yORT7qgNFw3FDIXx3BO4A0Kv1eKsjGocfgtUVxVMEE0qZey95WCB1+KX5OK4xsz1P9lF/8vHJrR6lHki4ye73eizmHT4JTm4udyI8m/uqUvFsn6j5WCHNEoec3cvZ/Aea51LxK883HxcVHHjzroeoiUdKEg6he7QdUCo+JWPGlh1BLRr3XV4V5IuLfH6BXTsBPVYgxg96/oULk4oiH5SfGyp4rVuN/7/VKtYdVSUqIN7+MWDZg83f2VaXja2waPU/Vc8xDFgzmg9fxGMum6yS8tXSKSyRj2zpk3Hrv1NHgB9VXfxjI787vLT5Ljj8XkJvdH8ExouOUqi8mV7FQ8iMnQ9S8QyHdzj4uKrPxd5/5VNp0UUkllo5mqi27EX9Voat55qp2y2bKhyDRMZHdSsNeRzPqtHVDRzCgfXsHMI2iUNGG8SuY0NdcgCwANrfA3TJhFWZ72G1r3JO/n3Ll39WYDun7gWvEjHgHRpG2m99+uyvHIrqwOIeqKJ9tAPS/zQKvo3AXITPJbv8AUoHi84a0/i9bq05R+QJMU5qmxVOWS6E4ljhzusOZConGndFm9SIzgxh0WCQlx2LPULsRf+pD1UHgxnLwsEHkEtU07nuAzbpnp2ZGgO5Dc/ulPy4KShJ0yrVGnZu6fFeMRVuNwO2vgtnNWnTADHyW3Q6fG2tNlcxJwaDdAYcJMvvBwAJOlr/VLcmtIukvk6B7PsbEkxjsbFpdbYXBAv8AFdIFrbBcy9nOC9lOXF1/ccLWtuW9/culyGzU2E5KOyrS+Bf4kxINbYAXK8ljietJkPcvLyPk58mbK5XroVLsM8M8SiVuWTRw0I701xA7tNwuV8T0Bppc7DYE7DkUwcK8YggNkOvVerxzoHPfGQ7SSPt/b+6XsUe8339P7pihqg4XB+AVDEn2B1+AWlyVF6E40jnHQFEcKwyxvI1xFtADbXrqimBUwe5x5A22tqj7aJo5KsIp7ILU+Fsdsxw8XA//AJVI8O35J1FMOi2EATOKAIx4X/mqqT8PFptrquiGIIXUwgu8ilzgkgoSv6a5h3TxhRtC0AC1uZ13N7270NrWW5C3X+BSVGICGAO5Bt/qqqUY7DRZrQ2xuGetlz/iavYw7geBuqOI+09pJAa4eISLjePOmddZcudy9qQmWWC+SfEqrM46oPIVEagqN0pWaGPicxwbm2ydoRHDWuDswUGG04edU/YPRsDQLA+ISMuaMHTDiV5P8AZuLP2uEw0srXNDh/weiv8A2VttAB4BLnE9Tky6/wA1WuOVKPJOzryyRq+gjPWtabX1WJ3XF0jnFzmB6Iq3iS7bKqzS7kYo+XG9mMWn94C6gp6F8gu0X5b2WgqA7fr80dwYe4bdfoEqXkRirkdDFmjkXtB0eAyk/lHn+wXTvZvhzoo5MxBuW7X5A9fFK8LrJnwDiGKFjs7gNR8lXx/OxTnXRedrscpAgGNR3aVtS8XwSnK14J6ArbFHXaSt8pxmtMpFp9HN6jAI3OJJdqSbX6+SzHgEPQnxc791RxrEJA4hoIs4657XH0CBHGnte5znb7MDy4K1RitlJ5OPbHJuCwj8jfPX5qRuHRDZrPQJUo+KPe94gDqUXj4ogOglBPcCfohGcabYuOdSTYVfA0DQDcbeKITRtya9EAdi7SLXVqWuzx25rzH4l+blUodFsWfHPp2yGiyNLrOtrty8lbdUs/UocDoQCXP25XVTGphrlFgutjzThFR7G6k6KGN1LC02dfuBCnwMfdjxPzS5WfiCZuH2/dDxPzK243bGSVIduCj96f8AKfmE6zD3Skvglv3jv8p+YTu4aLVWmKOS8UgiV3ivK5xvDlkJ6rC8m48ZNfdlJ9nPa3jKWpdeQi3QKTDuIWskFzYJSp2rMo1XouFOkzI9s+gOGOMYXANzDQIzX4kxw0IXzdS1zmfhJHgisXFM4/OT4ouUqobHNXZ9C8KuBa8jX3vojbqi25aPErl3sm4oMhfE/ckO8rWTpisN2vcOTXO9AStfjyvGhqmp7QXdiDR+dnr/AHUbsVZ/5B5LluGY3K9o7RwzFrToANxc9USE7j+Y/D6BaErFvKkOOIcRRsafvD5D+yhw6cu1PP8AYLneMTuLmMufecG7nmV0ihp8gt0/YLJkk3Jr6Fsc+UjTFTZnmrYpmviaCBbK3TpoNELx6pAZ6otTgljR/hHyCRF3Nr7I0vo5d7QuFwGl0Tde5ctnic02IIX03X0TS03F1zniDhqNz9klxeN66M08Ck7RydpUrQmTGuGxGLhAvsbuQuhzTMOVcHxZ6C4Nwul8AYeZgS8nTpb6rmlIDnDXCy7N7PKcNi81bHgWTIuStFMcJKdsO1OCxsaSb6Dr/ZcS4pxDPM4DZpIHkV2LjbFxFTvIOtjZcFymR/W51T/JhCLUYqh2ROb4o1YVL2isYhhjo2ggHUXQUyuvaxWeMeWxMvGbewk2exTrw/UgsC5/A03RzC6tzNFj8vBzjSL4Lwz0N9RU2QPHoHubceimdXjS6IUzg4WOq52OHptM7ksbzY6BnAMJfVN/w6/RdhxFlo/JAuBuHI2XkA948+fgmXFWe6V3MMfa5/UxYMXpR4s+c8Tor1U7jr99J/uKgMZTHiNP95LfnK//AHFUnQB2g81JTt7Ofmk+bsGU9Nc9yK01AGjQKu4hpsrEOLBoOizZZSl+k5ueUpy4p6NpKkN3RrAcQDgkmsmdI6zeaY8JpDHH3pWbB+X9zR43hyj709jgK9p0KpVdK12yX4cY1sVeZXcwVkvNAavMlB7KWIYa4G9tEw8Pw/ct8T8yq8dS1zdUZweMdnp1PxK3+D5LlPjM6ePyFkiMXBrLPd4fUJyCVeE2Wc7w+qagu4OQke0ChvHmA21XkzY1QiSMg9F5cLyvHn6jcV2Rxs+YKikdG8tIsRuFA9t1eqKsyOLnblQli3W12Ym6I4KUuNgLlTy4Y9v4mkIjgnuuzW25LOJ4vmeNNAqyc7F9jL7LqgRVBL9LiwJXX6ipa6nlI/8AFJ/sKReBsAiqaRzjvnNnDcWa1RzYu+ma+Jzswc1zb8xcELVgk4x38jYflrYtHNmAadmj5BFIJX6Ak+KXamuLX3BtsrkGLC2p1Qxz9P8AUUgtjPhVMHTsLjezmm5/zBPFVXDO4A8yuR02JkyNF7Xc3W9raqU4/UZnBp5nU6lXy5Y0aISURt4lqi0Ak9VVqPablsA02Gl0hVHEUxktLr0/4RB0DZGXtqsvpybbi+wZMsvgdcP4+EpsdFmuqmk3uFy7O+J+gNuoVuDEzI8BziB0vZRJ3UmBZpJbGvEpI5PduF52HwRNLtN7KTDcFicAb3Kv1nDzHMIv8VZ+LGS92yclJ2xDx6GM2dGRe4RnhziEtbbNYjvVDGOGxHGMp1zgG+vu63+iBzRdmAQdU2P5a0DIq2MXFuPmZuUuttcX+KrYVhsV2WI218UrV5c7VR0Na9h0JCVN87kUjJr3I6hXUkeVo0/CEt4zgzRGXtA8kOGJPcPxFYfiT8uUm4WXm70R+YnqhcfUlputqPFCXa6LevhvqEINwVvhGM0Xg01YfqIpnuHZ3KYqahq4YRK9pLL2Nrki3NU+DK7Wx1XV8IxJksfYm1te7mk5YQa4tGnFlcXpmvs4x4SRkHQjkUx43iLGtNyFzLiivFBJeJwueV0n1/GEsxu99+7kkwclHhFCsvkNPq2EOJJNXlp3e4+pJQzB3gOu82CuYFNHK7LKdEX4jwulZD90MruqDjcWmc6VzTbFiveC85dQqtysskAW/aBFLiqE7j8EuHMDDc7q/U4wWt01Q0OVasls1VUOUrYzFObkTwFz3Zu9G5hkaNd0AwWRzjYmwTBHRXtrdU8jjF0y+VQtprZcwg21dr0TvhEXuB2wPLzslRugFhsjNLiZEYaOX73WSE8OOfqS2/g2Yowx41Q5cOVDQ51z0+ZTEK5vVcsZVuGxK3GJv/UVZ/i8r1Ess8UdNlrGkbry51SYq8kC5sSvK8fxNSXuVD4zUlZxSknN7Ii2O5A6o3wfh0RcGyczqCN/NF+MMBhja10Vgb/hB3C6WazLONq0K09M+Pa6HPud10LCKSOqit+a1j1BSnjmEmCSx1HIrPDK26kUcWlYd4O4rnpoXsjbdtyRc8yB+yA4jjMsr8zzrfYbJq4DgjfDI11r+8e/bSyWcdwwxSEDY6gc058qT+CtPv4IPt1xqtW1VivUWHPedvNZqqAsdY+qq99hTSNjOWuD97G9lvHij3v3y3PJTULQ/TTvBRTDKeGOT73Qd40QlT7LKpPZWdQNfrmBctRixi91w0Tq6Kk7SIty2u2/qrlbhlFO11g08tN7q0cji9MY8X0Ym0+JxSDUBDcRoBe7Ef8A/hTY2OfY8yCTt0SxJUlpNjdDJkbe0IyJwWyxh2PviNinKg4jEjbX1XOJ35jdWMPqi1Wjla7KRmMOP1/Zm5NwlSpqRIbhXsaqRIxKsNUWusUYwU1cR69yGA2LFQMSyya4VZ1ZlOqrCD2kLhBq0FKR2quPiVKlcDYqeomISJJ8jNOPuIKltkFqyLoo6RAK53vFbMEbZqwJ9MP8Nv8AfsOaO1Na6A6Egkaa7pNwHEhG8E9U88UdjJRsmY6zwL2uNeoV8sPgbKLbEfGMUkfJd7ifFQRTXWtTKHjvVWMp8YLjRbjaDdFVFpBCZ6iXt6cn8wSbSaphwytDLg7FYc8adoy5I70Kr6lwcdUTw2Zz9hdE67BGSHMzmU38NcOMZGCRqleT52KGO62Nk4yVLsS4YnuflA1TFFw0AB2g1Kmx5jYJA9gF7o7heINqGi4sRyVIP18dwdEgkgdHwqy1xoqOJRGnI1uCjtdVlhsl7Hy6QCyk8cEkmxc4qRbo5s+yMQR2CEYNBkaLouyRcPP+qkCEdExCic9ShR1FI7KXALOu9luFbL2ERgvCylWnxaRjrjccl5a4+PXey2LyIpbGau4RZTx3efPZIOLVwcbZibbaro/tYkIp9CRryK4sXHqvStXobOCukGaDE3wuzMNj81nE8SfMbuQmMq4kSioszyThpE2HYjJC4lhsSLXUznvkdncS496pIpQ7KylegcrJ6PE8h2WMQl7RVqgaqWIaJcn8FH9CvTAtddaV+IknVWiEIrdytEYqh2NGYq8jmUToMacxwI9ORS6VYhKVPFHsMofKOh1vHRdBlAGoSI+q943K9yQ6sOqkI8nTBvJqQTzgrweh9K5XWoSjx0KePibk3CAYhGWuR5qHY0E7A6kOw6dEFJPosVY5qvSqw/ZPaqQ+qZvQ1RuANe5HGVIIs4aoRwyL1AujeOtAl0FtEnPFNi8uNSVlGqjG4S1VP94otO466oLJun+PGg4I12a3V6hmJc1pJsSLjzVBEcGH3rP8zfmtGToew5xfgBiax4YQ087fBKzXaru/tIhb/TBoNm8h3LhMm6TglcaYWqCFFIFckf0QulGqOUjRcaJOaouzNOk7JcMnc1zel10KPEQyMdbJYpIhmboPRWq06jxXE8mKzNXoU3rkivXF0slzsi1ARHqNFVZssTFL5vUY6FqTReq6gO1JusU1E5/gh9PujdCVfk3qWxuP3PZh1EWqWCLmVbmPu+Sgh2XOu7Y5xSZuyUXTLQ18Jjym10mV61pnG26OP2PmjO/IcJUEcRwWMvJZbU8l5a0ztVhPT5b6F8lL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MSERUUEhMWFBUVFRUVFBAUFRcVFBQUFRQVFBUUFBQXGyYeFxkjGRUUHy8gJCcpLCwsFR4xNTAqNSYsLCkBCQoKDgwOGg8PGiwfHyUpKiwpKSwtLCwsKSwpLCksLCksLCwpLCwpLCwsLCksKSksLCwsLCwpLCwpKSwpLCwpLP/AABEIAJoBSAMBIgACEQEDEQH/xAAcAAACAgMBAQAAAAAAAAAAAAAFBgMEAQIHAAj/xAA/EAABAwIEAwUFBwIFBAMAAAABAAIDBBEFEiExBkFRE2FxgZEHIqGxwRQjMkJS0fAV4WJygrLxM0NTohaSwv/EABoBAAIDAQEAAAAAAAAAAAAAAAEDAAIEBQb/xAArEQACAgICAQMCBgMBAAAAAAAAAQIRAyESMQQTIkFRYQUjMqGxwXGB8BT/2gAMAwEAAhEDEQA/AOe4bjb6aQPZ5jqF2ngvj1lS0AmztiDuCuJUdF2jrK5UUE1I4TRE2/MBsufBroXBn05DZ2oVgBc49n3HAqGAE+8NCF0aN9wtMXY02UjdlGpQdEyIChjZ+5d/pHq9oQ6KEH4KzxVTySUsrILdq5oDLmwDsw1v3b+S57R+zSra6/2osGn4ZZibDbYgX81e0iko2zoQoWnkpoaBuunJL2H8Gystmrqp3cJCB/7FyYKSnEEZvJI8AXL5X5yABckmwQckFRIZMKaeSjpMJa2Rxt+Uj4hL+J+1ihi/7heejRf4hLlZ7doh/wBOBzu9xsk+lbsvaOjS4O0i1kBreFRe4C04A45fXBwljyubr2jf+mQdmm5uHet7ck5ll1SWGL7ROxQoqAsNiEbGGxyNyvY1w091wBFx3FXn0QPJebTEd3iVSPjpfBLIqfC4o/wRsZ/la1vyCTPaPxuyhLI3Q9r2jS8E6AFrraG9wQbHzCdJK6Nv4pGjzv8AJLnFPD9DiBjM75D2ee3Ze7fPluCS0/pC0RjRGzir/aM9szpooWse7dxJcenPnYDXc2C9L7Tq+TQylrTocumh31vour03AWFR/ho3SHrLI4/C9vgitNh1PF/0qKmj7+zaXetrpuipH7PKqpdStNTcjTsnEOLyy35jz7udk4Bh6ICcTm5Gw6NbYKJ1VId3HzdZUpBsY3WG5A8SonVcY3ePLX5IEyInqfUqZtE48j8AjQLCLsWjG1z4BRPxkcmepUDcOPd6k/spWYb3+g/e6NEsjdi8h2DW+AUMlTKd3u8tFf8AsjRufU2/ZRukhbuW/NQgKkYTub+JuoxTnofQonJisQ2ufAfuqz8cbyaT4lQBGyhd0PwCsR4ae71J/ZVXY+7k0fEqJ2NynnbwAU0QMR4b3+gH1upfsbBufV1ktvrpXbuPqVoWuPNSyDIZYW82/P5LR+LxDa58B+6X20xKlbQlHZAs7Hm8m/FROx13Jo+Kgiw4qyzDChshC7FpT3eQUT6yU/mPqiLcMUzcOClEA8ZdzK8i0tCByWVRphPl2mqSw3CJO4meW5SLg7hFIfZzVvBIj263+aG0/CFQ+UxtYS4b9B5rmcomZckWeGo5IpWzRA5CfeaOS7/gWIZ4we5KfBvBzmQ5ZGWNtdOaXvaJgtZC9roO0LHttljucrm73A2BBB9VqxcntmiOkdaqcUjj/G9reWpG6ip8bhe7IyWNzhuwPaXa7e7e6+aTguJyHVs3+pwb83BOXs44YnhqWy1bCWsu5ozBxL9hex0tqfRauJazuS9ZCm4z+llvFxKw7E5TzA8B9SpRLDIao54wQQ4gAgg3PI6H4IN20jt3E+BP0XhSOPI/zxKNEs5kPYtHmPa1rQL6NjiLzblqSBfyRWj9lOGs/F9pmPe5rGn/AOoB+KfGYaenx/YKduG9/wAP3KtsANwtsNNGI4IGsYNgXFx8STqSrf8AVn8gB4BSyUrBu63mAoTJCN3A+pQIaurJDu4+oC0MBd1PqVJ/VYW7A+QAWr+IByZ6n+yhCpNgpdyPwH1Vikwcjf5/sFo/Hn8mgeShdi0p/NbwAHyU0ALtw3+W/dZNI0but5gIE+okO7j6qIxuPVQgaldCN3A+eZR/1KFu3wFkHdTlainKOyWGDjzRswnxKidxA7k0D1KG9mBq5zWgbkkC19rklbF8Qf2ZeA8NLyy4zZBu63RHiwWW3YzKedvABRmqkdu4+pQmDiqkdnyPc/s43SGzXC7Wb2zWF9dlvw7xbBUydm1j2OLc7c4FntHMEEq/pTq2gckX3Md1WPs5Q/ifiCaGoiggjY90jC6782li7oRyah+J4tXGphp4skb3wCR/uhwz3cHWLr+7oEVhbJyGH7IV77IlCr4qnko2uzdnM2qbDIY/dDvdJ/a47lfxCufHiT/eNmUTpMlzlJb734duiv8A+drv7/sV5B3s2BwaXNDjswkZj4NJuVnt4RKITI0SuFxHf3iNTf4H0S3wNwu2drauYl8rnueHE63Di36fFLtfiwOJOqM+jKhjGs5mJl2ueO6w+KvHApSaXx/IHKlY31fG9JE4s+8e5pILWxk6tvcDMRfYojQ8SQSdvbM0U+sjnAAEWcbtsf8ACd7IZiNG12MwCwI+zuce8/eC/wAlRpaB0gxdrBdxeQ0Dnlc91h4gW80fTg1/pfuyWzzPaDLpK6mtTF2XPc57a69OR0ty35qxivGr4MQbES3sLR3GUXs9oOfNvoSD4IXV4myfD4KOFpdM4sa9uUgMyXuSedzY6crq7iPB756yZpabCljEchBDS9rYrWdsdiD4lPjCCfvVd/yqZVt/AzcC4jJOajtHlwbUPa2/5WjYDuTiI0m+zTBZaeGQSsLXGS9jvbK0X+BTsAsnkcVkfHoZjvjs0DFtlW1l6yQMIZWLykeF5AJy3iP2lMif2cUAc/YZnl2p02RThaSfLndlYX6nK0DflcpawXhyGWvke4F+U6ixIDl02OWOIWawi3cAs+P3e5sWk29lZ0cjvzOPmfoq78DzG5F/H+5RB2Lnkz1UEuKScrDy/dP0WMRYAByA/ncFP/SWjcgeX7oVPiknN58j+yqOlcep9VCBwiJu7x6/stf6jA3YX8B9SgTmO6FaEgDM5zQ0buLgAPEo0yWH3Y+38rPUqN2OvOwaPigklVEx4jfK0POzOe17dxsF7DcZp5ntZG5zi5hffKQAA7L721jfkrcJdgsKvxaU/mt4afJVn1jju4nzQ+qxtrajsGQulLSwSOBAEeY76jWwueWxVKm4tLpWfc2gfN2LZb+8XXy5rbWvy8VZYpMHINEE9VqYj0QWfHZjh88wIa9krmMcGjYPaBobgmxKh4srHtmhYZZI2OhLniK+YuzEAgD+bIrC/wCf2JyGHsDz08SvOlia4NfKxriQAwuAdc7CxN9bj1StWsZK+qmqXPdFTkRNY3cg+6XAEjU7+qlio82KPDIhKxv2e5cSMjcgs4f4tD6BWWFfP/dA5DPiVXDTszyvygmw3JcegA1KpVnEtOynE7bytc8RgN0OcgmxDttviFDxLEz+o0omIbE2KRwLjZuf3tydOTfgll8BfA4xizJcRb2XKzbFuYdLX/8AVMhii0myrkPMGJE0r5+yLC1kjuzf/gBIuRyNh6pYl4sqzSmoyRsa50YjIBJ94uzBwJPID4pvlwqRlBJEXOlf2UoBPvPcXB1h1J1sliDgV5w8ZGkTP7J72ONrmMu9032PvFCHD5+oXZrjuLztmqmNeWtZSte0CwLXks94O3vqeaEcLslqxNHLJJJEImucXOd7swAcQ129h71xtsmGPhmpqTVySMETpomxMYTcNDcupIGv4QiPCfBctKHtLgWSRtDm21bIGZS4HmDr8OivyjGNLvX9AptiAzCGtwkz655JGtd4NkfbTyReiqpJa57pY+yc2ilswHN7oGhv5lOUXALfsTaVz3FrX5s4ABJzOcLg3/UibuFYjMZiPedEYXamxYdxbl4qPNHf+/6JwZzThmCT7BOT2fZ/Zp8osO1DruuSd7b+oUnsxhBqLy3Eggb2LTa3ZHfL1/56FdCw3gqlgLixg99pY4HUFp3ac240CJ02Dwsy5WAZRZthsOgty1VZZ4tSSXYVB6Occf0YdWxGSOR8QgId2bSSTmksAdB05rfE45oauGeCB8rRSNjZfQBxvYPPcLXC6c+nad238VsIR+kKizUkq+KDwOXU/AU5obXAmM4qCHfhJAIykjuKK4LwxPJUy1FU1rS+PshEy5aGWAOp62+JT8G+CzlPX4IPPJpoPBCJhfA1RTua2OqeIGuLhHYX1BFiee9+l9bKxSezKnbCYnAuuSe0Ng/e+49E55O9eyfy6DzTe7DwQHh4YiEjJbXkZGIw8k3yjkRe3MqxSYLDE57mNDTIczyPzO11PfqUQyDovXHcluTfyGkU2YXEHZgwZv1W19VZDB0W+cL2fuKFhowB3LbVYzdy2CATGq9bvWVgvHVQhq5vesLJkHVYUIK/DnDjIXyPG8ji436lMUsAcNQlHEuJSyPMBYjkVV4e9p8Mzgx5yO2s7TXuPNYsc4x9pJSS0N/9NC1lw8dEQglDhcLZ7FtAc0nxuU05kAa132sQCzbgs7TLqDfW19UvYxxXKDUMbIR94ezLbAtDO1zNBH+Vqcm8HVGXsyWBgqG1AIzFxIkL3NPK1iLeHNV2eysH8cpN+1vZtrmRziHC5OoDrWW2LxRexPuYAmcZKufMZHBrLtyn3GH7O8nOOjtrIPh9KTSyuv7pdTRWv+J18xeR35tPArp8HAzWyOf2j7PaWyMvZr7sMetu46dFNS8E0sbcoaLWZoSTrH+A77jXXvVVliv2DxYpYJFD2lW6Ut7YyyhjXEZrMjLhlHdZ/otPZhE0F4c2z3sY9p6x6ggeDjf/AFHougHAYDIJDGC8fny67W3trorcVExtsrLW20AtdUeVU1XYVFiPSRugq6lr4nn7TKMkrW3aGOBBLj0Fxp4ofh2A1B+zUzoi1kExlfLe4fZ5e0Nt3ldO7H/CFuI/BD1vsHgc3i4TqjTzUzmsDXP7QPzEkuLw4jTlbuVyo4Rq5XxzOkjbKxjo7hlxlL3OBAdcbFo8u9PuTvXuz8UPWkHghPxP2fsmc52dzBIQZY2n3Hkc7evqrh4Jh7cT3cHgtd+I2JaAAbeATHkH8K97vcq+pL6k4oHYjgcM7Q2VrXgbXANvDopaXDIo2BjGWaNmgaK7n/ll7P3FUt9FqRoGdyyGdwW2Y9PitXSW3IHigQyGHu9F7J3qu/EYxvI31CgfjkI/7l/C/wCylkCHZ+PqsZAg8nE8I/Uf53lQjiyO+jPUj9kLRBgACyoIqjMAdBcA79Rdb9p3/BEJIsG6hfMP1H4BLmLVruTj/PBBuiDMX23IH88VE+tYN5GjzCQJK53VUqivcNil+oiUdGfi8I3lHlc/IKB/EEA/MT5H6rmrq5/VaGpf1U5ko6M/iiEbNJ9B9VA/jBo2Z6u/suemZ3UrQuPU+qnNkofJONDya0eNz9VUl41f+po8APqk2yxZV5sNDYOMHk6yHy0+QTZQ4ix8bXZibgX158+fW65OFeosVdHsfIgEehRjP6kaOoGsZ3eqx9uby+Aulrh2ufO6x0AFyQLBMj6EEfi+KanZU0kxDuPosKvLQga5visKrlRAW2jjqobW3Gy5zxLwC+IlzASBrcbhdQFL2UuZv4Xbj6ouWMeLG2o8VljDlpgyQUlsUPZljkj4uzksXM0zG9yORT7qgNFw3FDIXx3BO4A0Kv1eKsjGocfgtUVxVMEE0qZey95WCB1+KX5OK4xsz1P9lF/8vHJrR6lHki4ye73eizmHT4JTm4udyI8m/uqUvFsn6j5WCHNEoec3cvZ/Aea51LxK883HxcVHHjzroeoiUdKEg6he7QdUCo+JWPGlh1BLRr3XV4V5IuLfH6BXTsBPVYgxg96/oULk4oiH5SfGyp4rVuN/7/VKtYdVSUqIN7+MWDZg83f2VaXja2waPU/Vc8xDFgzmg9fxGMum6yS8tXSKSyRj2zpk3Hrv1NHgB9VXfxjI787vLT5Ljj8XkJvdH8ExouOUqi8mV7FQ8iMnQ9S8QyHdzj4uKrPxd5/5VNp0UUkllo5mqi27EX9Voat55qp2y2bKhyDRMZHdSsNeRzPqtHVDRzCgfXsHMI2iUNGG8SuY0NdcgCwANrfA3TJhFWZ72G1r3JO/n3Ll39WYDun7gWvEjHgHRpG2m99+uyvHIrqwOIeqKJ9tAPS/zQKvo3AXITPJbv8AUoHi84a0/i9bq05R+QJMU5qmxVOWS6E4ljhzusOZConGndFm9SIzgxh0WCQlx2LPULsRf+pD1UHgxnLwsEHkEtU07nuAzbpnp2ZGgO5Dc/ulPy4KShJ0yrVGnZu6fFeMRVuNwO2vgtnNWnTADHyW3Q6fG2tNlcxJwaDdAYcJMvvBwAJOlr/VLcmtIukvk6B7PsbEkxjsbFpdbYXBAv8AFdIFrbBcy9nOC9lOXF1/ccLWtuW9/culyGzU2E5KOyrS+Bf4kxINbYAXK8ljietJkPcvLyPk58mbK5XroVLsM8M8SiVuWTRw0I701xA7tNwuV8T0Bppc7DYE7DkUwcK8YggNkOvVerxzoHPfGQ7SSPt/b+6XsUe8339P7pihqg4XB+AVDEn2B1+AWlyVF6E40jnHQFEcKwyxvI1xFtADbXrqimBUwe5x5A22tqj7aJo5KsIp7ILU+Fsdsxw8XA//AJVI8O35J1FMOi2EATOKAIx4X/mqqT8PFptrquiGIIXUwgu8ilzgkgoSv6a5h3TxhRtC0AC1uZ13N7270NrWW5C3X+BSVGICGAO5Bt/qqqUY7DRZrQ2xuGetlz/iavYw7geBuqOI+09pJAa4eISLjePOmddZcudy9qQmWWC+SfEqrM46oPIVEagqN0pWaGPicxwbm2ydoRHDWuDswUGG04edU/YPRsDQLA+ISMuaMHTDiV5P8AZuLP2uEw0srXNDh/weiv8A2VttAB4BLnE9Tky6/wA1WuOVKPJOzryyRq+gjPWtabX1WJ3XF0jnFzmB6Iq3iS7bKqzS7kYo+XG9mMWn94C6gp6F8gu0X5b2WgqA7fr80dwYe4bdfoEqXkRirkdDFmjkXtB0eAyk/lHn+wXTvZvhzoo5MxBuW7X5A9fFK8LrJnwDiGKFjs7gNR8lXx/OxTnXRedrscpAgGNR3aVtS8XwSnK14J6ArbFHXaSt8pxmtMpFp9HN6jAI3OJJdqSbX6+SzHgEPQnxc791RxrEJA4hoIs4657XH0CBHGnte5znb7MDy4K1RitlJ5OPbHJuCwj8jfPX5qRuHRDZrPQJUo+KPe94gDqUXj4ogOglBPcCfohGcabYuOdSTYVfA0DQDcbeKITRtya9EAdi7SLXVqWuzx25rzH4l+blUodFsWfHPp2yGiyNLrOtrty8lbdUs/UocDoQCXP25XVTGphrlFgutjzThFR7G6k6KGN1LC02dfuBCnwMfdjxPzS5WfiCZuH2/dDxPzK243bGSVIduCj96f8AKfmE6zD3Skvglv3jv8p+YTu4aLVWmKOS8UgiV3ivK5xvDlkJ6rC8m48ZNfdlJ9nPa3jKWpdeQi3QKTDuIWskFzYJSp2rMo1XouFOkzI9s+gOGOMYXANzDQIzX4kxw0IXzdS1zmfhJHgisXFM4/OT4ouUqobHNXZ9C8KuBa8jX3vojbqi25aPErl3sm4oMhfE/ckO8rWTpisN2vcOTXO9AStfjyvGhqmp7QXdiDR+dnr/AHUbsVZ/5B5LluGY3K9o7RwzFrToANxc9USE7j+Y/D6BaErFvKkOOIcRRsafvD5D+yhw6cu1PP8AYLneMTuLmMufecG7nmV0ihp8gt0/YLJkk3Jr6Fsc+UjTFTZnmrYpmviaCBbK3TpoNELx6pAZ6otTgljR/hHyCRF3Nr7I0vo5d7QuFwGl0Tde5ctnic02IIX03X0TS03F1zniDhqNz9klxeN66M08Ck7RydpUrQmTGuGxGLhAvsbuQuhzTMOVcHxZ6C4Nwul8AYeZgS8nTpb6rmlIDnDXCy7N7PKcNi81bHgWTIuStFMcJKdsO1OCxsaSb6Dr/ZcS4pxDPM4DZpIHkV2LjbFxFTvIOtjZcFymR/W51T/JhCLUYqh2ROb4o1YVL2isYhhjo2ggHUXQUyuvaxWeMeWxMvGbewk2exTrw/UgsC5/A03RzC6tzNFj8vBzjSL4Lwz0N9RU2QPHoHubceimdXjS6IUzg4WOq52OHptM7ksbzY6BnAMJfVN/w6/RdhxFlo/JAuBuHI2XkA948+fgmXFWe6V3MMfa5/UxYMXpR4s+c8Tor1U7jr99J/uKgMZTHiNP95LfnK//AHFUnQB2g81JTt7Ofmk+bsGU9Nc9yK01AGjQKu4hpsrEOLBoOizZZSl+k5ueUpy4p6NpKkN3RrAcQDgkmsmdI6zeaY8JpDHH3pWbB+X9zR43hyj709jgK9p0KpVdK12yX4cY1sVeZXcwVkvNAavMlB7KWIYa4G9tEw8Pw/ct8T8yq8dS1zdUZweMdnp1PxK3+D5LlPjM6ePyFkiMXBrLPd4fUJyCVeE2Wc7w+qagu4OQke0ChvHmA21XkzY1QiSMg9F5cLyvHn6jcV2Rxs+YKikdG8tIsRuFA9t1eqKsyOLnblQli3W12Ym6I4KUuNgLlTy4Y9v4mkIjgnuuzW25LOJ4vmeNNAqyc7F9jL7LqgRVBL9LiwJXX6ipa6nlI/8AFJ/sKReBsAiqaRzjvnNnDcWa1RzYu+ma+Jzswc1zb8xcELVgk4x38jYflrYtHNmAadmj5BFIJX6Ak+KXamuLX3BtsrkGLC2p1Qxz9P8AUUgtjPhVMHTsLjezmm5/zBPFVXDO4A8yuR02JkyNF7Xc3W9raqU4/UZnBp5nU6lXy5Y0aISURt4lqi0Ak9VVqPablsA02Gl0hVHEUxktLr0/4RB0DZGXtqsvpybbi+wZMsvgdcP4+EpsdFmuqmk3uFy7O+J+gNuoVuDEzI8BziB0vZRJ3UmBZpJbGvEpI5PduF52HwRNLtN7KTDcFicAb3Kv1nDzHMIv8VZ+LGS92yclJ2xDx6GM2dGRe4RnhziEtbbNYjvVDGOGxHGMp1zgG+vu63+iBzRdmAQdU2P5a0DIq2MXFuPmZuUuttcX+KrYVhsV2WI218UrV5c7VR0Na9h0JCVN87kUjJr3I6hXUkeVo0/CEt4zgzRGXtA8kOGJPcPxFYfiT8uUm4WXm70R+YnqhcfUlputqPFCXa6LevhvqEINwVvhGM0Xg01YfqIpnuHZ3KYqahq4YRK9pLL2Nrki3NU+DK7Wx1XV8IxJksfYm1te7mk5YQa4tGnFlcXpmvs4x4SRkHQjkUx43iLGtNyFzLiivFBJeJwueV0n1/GEsxu99+7kkwclHhFCsvkNPq2EOJJNXlp3e4+pJQzB3gOu82CuYFNHK7LKdEX4jwulZD90MruqDjcWmc6VzTbFiveC85dQqtysskAW/aBFLiqE7j8EuHMDDc7q/U4wWt01Q0OVasls1VUOUrYzFObkTwFz3Zu9G5hkaNd0AwWRzjYmwTBHRXtrdU8jjF0y+VQtprZcwg21dr0TvhEXuB2wPLzslRugFhsjNLiZEYaOX73WSE8OOfqS2/g2Yowx41Q5cOVDQ51z0+ZTEK5vVcsZVuGxK3GJv/UVZ/i8r1Ess8UdNlrGkbry51SYq8kC5sSvK8fxNSXuVD4zUlZxSknN7Ii2O5A6o3wfh0RcGyczqCN/NF+MMBhja10Vgb/hB3C6WazLONq0K09M+Pa6HPud10LCKSOqit+a1j1BSnjmEmCSx1HIrPDK26kUcWlYd4O4rnpoXsjbdtyRc8yB+yA4jjMsr8zzrfYbJq4DgjfDI11r+8e/bSyWcdwwxSEDY6gc058qT+CtPv4IPt1xqtW1VivUWHPedvNZqqAsdY+qq99hTSNjOWuD97G9lvHij3v3y3PJTULQ/TTvBRTDKeGOT73Qd40QlT7LKpPZWdQNfrmBctRixi91w0Tq6Kk7SIty2u2/qrlbhlFO11g08tN7q0cji9MY8X0Ym0+JxSDUBDcRoBe7Ef8A/hTY2OfY8yCTt0SxJUlpNjdDJkbe0IyJwWyxh2PviNinKg4jEjbX1XOJ35jdWMPqi1Wjla7KRmMOP1/Zm5NwlSpqRIbhXsaqRIxKsNUWusUYwU1cR69yGA2LFQMSyya4VZ1ZlOqrCD2kLhBq0FKR2quPiVKlcDYqeomISJJ8jNOPuIKltkFqyLoo6RAK53vFbMEbZqwJ9MP8Nv8AfsOaO1Na6A6Egkaa7pNwHEhG8E9U88UdjJRsmY6zwL2uNeoV8sPgbKLbEfGMUkfJd7ifFQRTXWtTKHjvVWMp8YLjRbjaDdFVFpBCZ6iXt6cn8wSbSaphwytDLg7FYc8adoy5I70Kr6lwcdUTw2Zz9hdE67BGSHMzmU38NcOMZGCRqleT52KGO62Nk4yVLsS4YnuflA1TFFw0AB2g1Kmx5jYJA9gF7o7heINqGi4sRyVIP18dwdEgkgdHwqy1xoqOJRGnI1uCjtdVlhsl7Hy6QCyk8cEkmxc4qRbo5s+yMQR2CEYNBkaLouyRcPP+qkCEdExCic9ShR1FI7KXALOu9luFbL2ERgvCylWnxaRjrjccl5a4+PXey2LyIpbGau4RZTx3efPZIOLVwcbZibbaro/tYkIp9CRryK4sXHqvStXobOCukGaDE3wuzMNj81nE8SfMbuQmMq4kSioszyThpE2HYjJC4lhsSLXUznvkdncS496pIpQ7KylegcrJ6PE8h2WMQl7RVqgaqWIaJcn8FH9CvTAtddaV+IknVWiEIrdytEYqh2NGYq8jmUToMacxwI9ORS6VYhKVPFHsMofKOh1vHRdBlAGoSI+q943K9yQ6sOqkI8nTBvJqQTzgrweh9K5XWoSjx0KePibk3CAYhGWuR5qHY0E7A6kOw6dEFJPosVY5qvSqw/ZPaqQ+qZvQ1RuANe5HGVIIs4aoRwyL1AujeOtAl0FtEnPFNi8uNSVlGqjG4S1VP94otO466oLJun+PGg4I12a3V6hmJc1pJsSLjzVBEcGH3rP8zfmtGToew5xfgBiax4YQ087fBKzXaru/tIhb/TBoNm8h3LhMm6TglcaYWqCFFIFckf0QulGqOUjRcaJOaouzNOk7JcMnc1zel10KPEQyMdbJYpIhmboPRWq06jxXE8mKzNXoU3rkivXF0slzsi1ARHqNFVZssTFL5vUY6FqTReq6gO1JusU1E5/gh9PujdCVfk3qWxuP3PZh1EWqWCLmVbmPu+Sgh2XOu7Y5xSZuyUXTLQ18Jjym10mV61pnG26OP2PmjO/IcJUEcRwWMvJZbU8l5a0ztVhPT5b6F8lL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 descr="http://www.capitafhe.co.uk/markets/PublishingImages/further-education-lan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2"/>
          <a:stretch/>
        </p:blipFill>
        <p:spPr bwMode="auto">
          <a:xfrm>
            <a:off x="612774" y="1734669"/>
            <a:ext cx="7127577" cy="481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http://i.telegraph.co.uk/multimedia/archive/01485/students_148556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44" y="1548797"/>
            <a:ext cx="8479976" cy="53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There are 126 universities in Britain</a:t>
            </a:r>
            <a:endParaRPr lang="ru-RU" sz="4000" dirty="0"/>
          </a:p>
        </p:txBody>
      </p:sp>
      <p:pic>
        <p:nvPicPr>
          <p:cNvPr id="12292" name="Picture 4" descr="http://upload.wikimedia.org/wikipedia/commons/e/e0/Braxton_university_logo_wi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20095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d-toolsblog.com/wp-content/uploads/2010/05/URC-University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009592" cy="18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pitt.edu/~jwheeler/Pitt%20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438"/>
            <a:ext cx="1808152" cy="18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juliestaple.com/wp-content/uploads/2011/06/2000px-Mount_Royal_University_Logo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9690"/>
            <a:ext cx="2376264" cy="15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www.irononsticker.com/images/2012/09/10/Stanford%20University%20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0808"/>
            <a:ext cx="1808152" cy="18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://upload.wikimedia.org/wikipedia/en/0/0d/Waseda_University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://upload.wikimedia.org/wikipedia/en/0/0d/Waseda_University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9" name="Picture 21" descr="http://www.biochem.wisc.edu/medialab/clipart/UW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884724"/>
            <a:ext cx="1592128" cy="15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d-toolsblog.com/wp-content/uploads/2010/05/URC-University-logo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96" y="3132708"/>
            <a:ext cx="1939040" cy="17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100" y="2338626"/>
            <a:ext cx="7543800" cy="2593975"/>
          </a:xfrm>
        </p:spPr>
        <p:txBody>
          <a:bodyPr/>
          <a:lstStyle/>
          <a:p>
            <a:r>
              <a:rPr lang="en-US" sz="5400" dirty="0" smtClean="0"/>
              <a:t>Thank you for attention!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2" t="20238" r="28049" b="36240"/>
          <a:stretch/>
        </p:blipFill>
        <p:spPr bwMode="auto">
          <a:xfrm>
            <a:off x="8450155" y="18841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>
            <a:off x="7866112" y="5501140"/>
            <a:ext cx="1283841" cy="68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 flipV="1">
            <a:off x="323528" y="5229199"/>
            <a:ext cx="8857009" cy="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4" t="71776" r="28470" b="22867"/>
          <a:stretch/>
        </p:blipFill>
        <p:spPr bwMode="auto">
          <a:xfrm flipV="1">
            <a:off x="-252536" y="4932601"/>
            <a:ext cx="9433073" cy="1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ellerbys College London Camp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82544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Bellerbys College Oxford Camp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/>
        </p:blipFill>
        <p:spPr bwMode="auto">
          <a:xfrm>
            <a:off x="683568" y="908721"/>
            <a:ext cx="7182544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ellerbys College Brighton Camp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182545" cy="24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ellerbys College Cambridge Camp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8" y="908720"/>
            <a:ext cx="72172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5841" y="6397678"/>
            <a:ext cx="35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Zolotukhina Alina and Frey Diana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9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Twelve million children attend about 40.000 schools in </a:t>
            </a:r>
            <a:r>
              <a:rPr lang="en-US" sz="4400" dirty="0" smtClean="0"/>
              <a:t>Britain</a:t>
            </a:r>
            <a:endParaRPr lang="ru-RU" sz="4400" dirty="0"/>
          </a:p>
        </p:txBody>
      </p:sp>
      <p:pic>
        <p:nvPicPr>
          <p:cNvPr id="1026" name="Picture 2" descr="http://img1.obuchenie.com.ua/images/colleges/sedbergh-school/sedbergh-schoo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74" y="1628800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1396/alleyns_139650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8325"/>
          <a:stretch/>
        </p:blipFill>
        <p:spPr bwMode="auto">
          <a:xfrm>
            <a:off x="1073874" y="1621449"/>
            <a:ext cx="6336704" cy="47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telegraph.co.uk/multimedia/archive/02204/school_2204304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10904"/>
          <a:stretch/>
        </p:blipFill>
        <p:spPr bwMode="auto">
          <a:xfrm>
            <a:off x="1073874" y="1621448"/>
            <a:ext cx="6336704" cy="47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premiumeurope.com/img/image_db/best_british_boarding_schools_abingdon_outside-9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r="15468"/>
          <a:stretch/>
        </p:blipFill>
        <p:spPr bwMode="auto">
          <a:xfrm>
            <a:off x="1073874" y="1628078"/>
            <a:ext cx="6336704" cy="47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2.cdn.turner.com/cnn/dam/assets/120903071816-harrow-hong-kong-story-to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155" r="13686" b="-155"/>
          <a:stretch/>
        </p:blipFill>
        <p:spPr bwMode="auto">
          <a:xfrm>
            <a:off x="1073874" y="1628800"/>
            <a:ext cx="633670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folladornurseryschool.it/wp-content/themes/follador/img/slider/asilo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64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Nursery schools </a:t>
            </a:r>
            <a:endParaRPr lang="ru-RU" dirty="0"/>
          </a:p>
        </p:txBody>
      </p:sp>
      <p:pic>
        <p:nvPicPr>
          <p:cNvPr id="2050" name="Picture 2" descr="http://4.bp.blogspot.com/_irtgQ6Qhb84/S9kqZ98husI/AAAAAAAACoI/PepqaFuPBQ0/s1600/Nursery+School+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siisiproject.org/wp-content/uploads/2012/03/IMG_8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hartersancaster.com/images/nursery/nursery_3groups_work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"/>
          <a:stretch/>
        </p:blipFill>
        <p:spPr bwMode="auto">
          <a:xfrm>
            <a:off x="2915816" y="1412776"/>
            <a:ext cx="31683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2428E-7 L -0.32274 4.62428E-7 " pathEditMode="relative" ptsTypes="AA">
                                      <p:cBhvr>
                                        <p:cTn id="6" dur="9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Primary education lasts for 6 years</a:t>
            </a:r>
            <a:endParaRPr lang="ru-RU" sz="4000" dirty="0"/>
          </a:p>
        </p:txBody>
      </p:sp>
      <p:pic>
        <p:nvPicPr>
          <p:cNvPr id="4098" name="Picture 2" descr="http://www.birmingham.ac.uk/Images/college-social-sciences-only/education/courses/ite-primar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4"/>
          <a:stretch/>
        </p:blipFill>
        <p:spPr bwMode="auto">
          <a:xfrm rot="21422365">
            <a:off x="611559" y="1700809"/>
            <a:ext cx="7299669" cy="45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guim.co.uk/sys-images/Guardian/Pix/pictures/2012/7/26/1343320061553/Primary-school-pupils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99">
            <a:off x="647873" y="1779920"/>
            <a:ext cx="7136403" cy="470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britishcouncil.org/wp-content/uploads/2013/11/FLAblog-e13851189058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t="-67" r="6895" b="67"/>
          <a:stretch/>
        </p:blipFill>
        <p:spPr bwMode="auto">
          <a:xfrm rot="21414088">
            <a:off x="758405" y="1695134"/>
            <a:ext cx="7005975" cy="487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dailymail.co.uk/i/pix/2012/01/20/article-2089507-1162A21C000005DC-78_468x28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5760"/>
          <a:stretch/>
        </p:blipFill>
        <p:spPr bwMode="auto">
          <a:xfrm rot="21397183">
            <a:off x="866924" y="1778945"/>
            <a:ext cx="6797156" cy="469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.telegraph.co.uk/multimedia/archive/02163/primarySch_2163897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"/>
          <a:stretch/>
        </p:blipFill>
        <p:spPr bwMode="auto">
          <a:xfrm rot="176884">
            <a:off x="773290" y="1850557"/>
            <a:ext cx="6885568" cy="456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Secondary </a:t>
            </a:r>
            <a:r>
              <a:rPr lang="en-US" sz="3200" dirty="0"/>
              <a:t>education begins when children are 11 or 12 and lasts for 5 years</a:t>
            </a:r>
            <a:endParaRPr lang="ru-RU" sz="3200" dirty="0"/>
          </a:p>
        </p:txBody>
      </p:sp>
      <p:pic>
        <p:nvPicPr>
          <p:cNvPr id="5122" name="Picture 2" descr="http://studybritishenglish.co.uk/wp-content/uploads/2013/02/shkolyi-angl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2806"/>
            <a:ext cx="7272808" cy="455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hetimes.co.uk/tto/multimedia/archive/00081/secondary_schools_01_8111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/>
          <a:stretch/>
        </p:blipFill>
        <p:spPr bwMode="auto">
          <a:xfrm>
            <a:off x="539552" y="1762806"/>
            <a:ext cx="7272808" cy="45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earningdisabilities.org.uk/content/assets/images/composite/moving-on-comp?view=Stand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/>
          <a:stretch/>
        </p:blipFill>
        <p:spPr bwMode="auto">
          <a:xfrm>
            <a:off x="539552" y="1750657"/>
            <a:ext cx="7272808" cy="4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udybritishenglish.co.uk/wp-content/uploads/2013/02/sistema-obrazovaniya-v-angli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 bwMode="auto">
          <a:xfrm>
            <a:off x="546626" y="1750657"/>
            <a:ext cx="7265734" cy="45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.guim.co.uk/sys-images/Politics/Pix/columnist_thumbnails/2011/1/10/1294698737594/Secondary-school-students-0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21"/>
          <a:stretch/>
        </p:blipFill>
        <p:spPr bwMode="auto">
          <a:xfrm>
            <a:off x="539552" y="1736300"/>
            <a:ext cx="7272808" cy="457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Comprehensive </a:t>
            </a:r>
            <a:r>
              <a:rPr lang="en-US" dirty="0"/>
              <a:t>schools</a:t>
            </a:r>
            <a:endParaRPr lang="ru-RU" dirty="0"/>
          </a:p>
        </p:txBody>
      </p:sp>
      <p:pic>
        <p:nvPicPr>
          <p:cNvPr id="6146" name="Picture 2" descr="http://www.studentsoftheworld.info/sites/schools/img/23132_2496648354a768607011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326168" cy="25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2/28/Nailsea_Comprehensive_Scho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4572000" y="4077072"/>
            <a:ext cx="3302504" cy="25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f/ff/James_hornsby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11231" r="5847"/>
          <a:stretch/>
        </p:blipFill>
        <p:spPr bwMode="auto">
          <a:xfrm>
            <a:off x="467544" y="1712686"/>
            <a:ext cx="3326168" cy="22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wansea-edunet.gov.uk/en/images/head_morrist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r="47643"/>
          <a:stretch/>
        </p:blipFill>
        <p:spPr bwMode="auto">
          <a:xfrm>
            <a:off x="4548336" y="1712686"/>
            <a:ext cx="3326168" cy="22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7/74/Ilkley_Grammar_School_main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1" y="1"/>
            <a:ext cx="11402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Grammar </a:t>
            </a:r>
            <a:r>
              <a:rPr lang="en-US" dirty="0"/>
              <a:t>schools</a:t>
            </a:r>
            <a:endParaRPr lang="ru-RU" dirty="0"/>
          </a:p>
        </p:txBody>
      </p:sp>
      <p:pic>
        <p:nvPicPr>
          <p:cNvPr id="7170" name="Picture 2" descr="http://upload.wikimedia.org/wikipedia/commons/7/77/Guernsey_Grammar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5533"/>
            <a:ext cx="6192688" cy="46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15747 -1.85185E-6 " pathEditMode="relative" ptsTypes="AA">
                                      <p:cBhvr>
                                        <p:cTn id="6" dur="9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7/75/Mahatma_Hansraj_Modern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4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odern </a:t>
            </a:r>
            <a:r>
              <a:rPr lang="en-US" dirty="0"/>
              <a:t>schools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86979 0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79 0 L -0.45243 0 " pathEditMode="relative" rAng="0" ptsTypes="AA">
                                      <p:cBhvr>
                                        <p:cTn id="9" dur="9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“A” Level Exams</a:t>
            </a:r>
            <a:endParaRPr lang="ru-RU" dirty="0"/>
          </a:p>
        </p:txBody>
      </p:sp>
      <p:pic>
        <p:nvPicPr>
          <p:cNvPr id="9218" name="Picture 2" descr="http://www.schoolsworld.tv/sites/default/files/A%20level%20examsL_0.jpg?1352474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5808"/>
            <a:ext cx="7698066" cy="480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152</TotalTime>
  <Words>89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Education in Gr. Britain</vt:lpstr>
      <vt:lpstr>Twelve million children attend about 40.000 schools in Britain</vt:lpstr>
      <vt:lpstr>Nursery schools </vt:lpstr>
      <vt:lpstr>Primary education lasts for 6 years</vt:lpstr>
      <vt:lpstr>Secondary education begins when children are 11 or 12 and lasts for 5 years</vt:lpstr>
      <vt:lpstr>Comprehensive schools</vt:lpstr>
      <vt:lpstr>Grammar schools</vt:lpstr>
      <vt:lpstr>Modern schools</vt:lpstr>
      <vt:lpstr>“A” Level Exams</vt:lpstr>
      <vt:lpstr>Children’s parents have a choice</vt:lpstr>
      <vt:lpstr>After leaving secondary school young people can apply to a university, a polytechnic or a college of further education</vt:lpstr>
      <vt:lpstr>There are 126 universities in Britain</vt:lpstr>
      <vt:lpstr>Thank you for attention!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</dc:creator>
  <cp:lastModifiedBy>h</cp:lastModifiedBy>
  <cp:revision>26</cp:revision>
  <dcterms:created xsi:type="dcterms:W3CDTF">2014-03-05T14:38:33Z</dcterms:created>
  <dcterms:modified xsi:type="dcterms:W3CDTF">2014-03-05T17:11:21Z</dcterms:modified>
</cp:coreProperties>
</file>