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11.02.2014</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11.02.2014</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11.02.2014</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404664"/>
            <a:ext cx="3606062" cy="1656628"/>
          </a:xfrm>
        </p:spPr>
        <p:txBody>
          <a:bodyPr>
            <a:normAutofit/>
          </a:bodyPr>
          <a:lstStyle/>
          <a:p>
            <a:pPr algn="ctr"/>
            <a:r>
              <a:rPr lang="ru-RU" sz="4400" b="1" dirty="0" smtClean="0">
                <a:solidFill>
                  <a:schemeClr val="tx2">
                    <a:lumMod val="50000"/>
                  </a:schemeClr>
                </a:solidFill>
                <a:effectLst>
                  <a:outerShdw blurRad="38100" dist="38100" dir="2700000" algn="tl">
                    <a:srgbClr val="000000">
                      <a:alpha val="43137"/>
                    </a:srgbClr>
                  </a:outerShdw>
                </a:effectLst>
              </a:rPr>
              <a:t>Мобильная</a:t>
            </a:r>
            <a:br>
              <a:rPr lang="ru-RU" sz="4400" b="1" dirty="0" smtClean="0">
                <a:solidFill>
                  <a:schemeClr val="tx2">
                    <a:lumMod val="50000"/>
                  </a:schemeClr>
                </a:solidFill>
                <a:effectLst>
                  <a:outerShdw blurRad="38100" dist="38100" dir="2700000" algn="tl">
                    <a:srgbClr val="000000">
                      <a:alpha val="43137"/>
                    </a:srgbClr>
                  </a:outerShdw>
                </a:effectLst>
              </a:rPr>
            </a:br>
            <a:r>
              <a:rPr lang="ru-RU" sz="4400" b="1" dirty="0" smtClean="0">
                <a:solidFill>
                  <a:schemeClr val="tx2">
                    <a:lumMod val="50000"/>
                  </a:schemeClr>
                </a:solidFill>
                <a:effectLst>
                  <a:outerShdw blurRad="38100" dist="38100" dir="2700000" algn="tl">
                    <a:srgbClr val="000000">
                      <a:alpha val="43137"/>
                    </a:srgbClr>
                  </a:outerShdw>
                </a:effectLst>
              </a:rPr>
              <a:t>связь</a:t>
            </a:r>
            <a:endParaRPr lang="ru-RU" sz="4400" b="1" dirty="0">
              <a:solidFill>
                <a:schemeClr val="tx2">
                  <a:lumMod val="50000"/>
                </a:schemeClr>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36912"/>
            <a:ext cx="3606062" cy="312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12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024744" cy="1143000"/>
          </a:xfrm>
        </p:spPr>
        <p:txBody>
          <a:bodyPr>
            <a:normAutofit/>
          </a:bodyPr>
          <a:lstStyle/>
          <a:p>
            <a:pPr algn="ctr"/>
            <a:r>
              <a:rPr lang="ru-RU" dirty="0" smtClean="0">
                <a:effectLst>
                  <a:outerShdw blurRad="38100" dist="38100" dir="2700000" algn="tl">
                    <a:srgbClr val="000000">
                      <a:alpha val="43137"/>
                    </a:srgbClr>
                  </a:outerShdw>
                </a:effectLst>
              </a:rPr>
              <a:t>Влияние на</a:t>
            </a:r>
            <a:r>
              <a:rPr lang="en-US" dirty="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человека</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412776"/>
            <a:ext cx="8208912" cy="5112568"/>
          </a:xfrm>
        </p:spPr>
        <p:txBody>
          <a:bodyPr>
            <a:normAutofit fontScale="85000" lnSpcReduction="10000"/>
          </a:bodyPr>
          <a:lstStyle/>
          <a:p>
            <a:r>
              <a:rPr lang="ru-RU" dirty="0"/>
              <a:t>Наибольшее беспокойство вызывает тот факт, что такой пьезоэлектрический элемент, даже не подключенный к чему-либо, часто начинает издавать звук, если он находится только в нескольких сантиметрах от антенны. Это означает, что при обычном использовании аппарата его излучение воздействует на органы слуха и жизненно важные зоны мозга.</a:t>
            </a:r>
            <a:br>
              <a:rPr lang="ru-RU" dirty="0"/>
            </a:br>
            <a:r>
              <a:rPr lang="ru-RU" dirty="0"/>
              <a:t>Некоторым людям, обладающим достаточно чувствительным слухом, удается уловить сигналы, исходящие от мобильного телефона, даже если его динамик не издает совершенно никаких звуков. Говорят, что это явление связано с непосредственной реакцией органов слуха на электромагнитные поля сильной интенсивности. В некоторых исследованиях делается следующий вывод: чтобы работа телефона не представляла никакого риска для здоровья, он должен находиться на расстоянии не менее 12 метров от уха!</a:t>
            </a:r>
          </a:p>
          <a:p>
            <a:endParaRPr lang="ru-RU" dirty="0"/>
          </a:p>
        </p:txBody>
      </p:sp>
    </p:spTree>
    <p:extLst>
      <p:ext uri="{BB962C8B-B14F-4D97-AF65-F5344CB8AC3E}">
        <p14:creationId xmlns:p14="http://schemas.microsoft.com/office/powerpoint/2010/main" val="203358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836712"/>
            <a:ext cx="6777317" cy="3508977"/>
          </a:xfrm>
        </p:spPr>
        <p:txBody>
          <a:bodyPr>
            <a:normAutofit/>
          </a:bodyPr>
          <a:lstStyle/>
          <a:p>
            <a:pPr marL="68580" indent="0" algn="ctr">
              <a:buNone/>
            </a:pPr>
            <a:r>
              <a:rPr lang="ru-RU" sz="6000" b="1" dirty="0" smtClean="0">
                <a:solidFill>
                  <a:schemeClr val="tx2">
                    <a:lumMod val="50000"/>
                  </a:schemeClr>
                </a:solidFill>
                <a:effectLst>
                  <a:outerShdw blurRad="38100" dist="38100" dir="2700000" algn="tl">
                    <a:srgbClr val="000000">
                      <a:alpha val="43137"/>
                    </a:srgbClr>
                  </a:outerShdw>
                </a:effectLst>
              </a:rPr>
              <a:t>Спасибо за внимание!!!</a:t>
            </a:r>
            <a:endParaRPr lang="ru-RU" sz="6000" b="1" dirty="0">
              <a:solidFill>
                <a:schemeClr val="tx2">
                  <a:lumMod val="50000"/>
                </a:schemeClr>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90916"/>
            <a:ext cx="698567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59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712" y="787800"/>
            <a:ext cx="6777317" cy="5139933"/>
          </a:xfrm>
        </p:spPr>
        <p:txBody>
          <a:bodyPr/>
          <a:lstStyle/>
          <a:p>
            <a:pPr marL="68580" indent="0" algn="ctr">
              <a:buNone/>
            </a:pPr>
            <a:r>
              <a:rPr lang="ru-RU" dirty="0" smtClean="0"/>
              <a:t>                               Подготовили:</a:t>
            </a:r>
          </a:p>
          <a:p>
            <a:pPr marL="68580" indent="0" algn="ctr">
              <a:buNone/>
            </a:pPr>
            <a:r>
              <a:rPr lang="ru-RU" dirty="0" smtClean="0"/>
              <a:t>                              ученицы 11-А класса</a:t>
            </a:r>
          </a:p>
          <a:p>
            <a:pPr marL="68580" indent="0" algn="ctr">
              <a:buNone/>
            </a:pPr>
            <a:r>
              <a:rPr lang="ru-RU" dirty="0" smtClean="0"/>
              <a:t>                              Кривошеева В.</a:t>
            </a:r>
          </a:p>
          <a:p>
            <a:pPr marL="68580" indent="0" algn="ctr">
              <a:buNone/>
            </a:pPr>
            <a:r>
              <a:rPr lang="ru-RU" dirty="0" smtClean="0"/>
              <a:t>                          Хасанова В.</a:t>
            </a:r>
          </a:p>
          <a:p>
            <a:pPr marL="68580" indent="0" algn="r">
              <a:buNone/>
            </a:pPr>
            <a:endParaRPr lang="ru-RU" dirty="0" smtClean="0"/>
          </a:p>
          <a:p>
            <a:pPr marL="68580" indent="0" algn="r">
              <a:buNone/>
            </a:pPr>
            <a:endParaRPr lang="ru-RU" dirty="0"/>
          </a:p>
        </p:txBody>
      </p:sp>
      <p:pic>
        <p:nvPicPr>
          <p:cNvPr id="8194" name="Picture 2" descr="D:\Лера\Фото Лера\виньетка 11А\9lRyJ4P1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3888432" cy="576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8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024744" cy="1143000"/>
          </a:xfrm>
        </p:spPr>
        <p:txBody>
          <a:bodyPr/>
          <a:lstStyle/>
          <a:p>
            <a:pPr algn="ctr"/>
            <a:r>
              <a:rPr lang="ru-RU" dirty="0" smtClean="0">
                <a:solidFill>
                  <a:schemeClr val="tx2">
                    <a:lumMod val="50000"/>
                  </a:schemeClr>
                </a:solidFill>
                <a:effectLst>
                  <a:outerShdw blurRad="38100" dist="38100" dir="2700000" algn="tl">
                    <a:srgbClr val="000000">
                      <a:alpha val="43137"/>
                    </a:srgbClr>
                  </a:outerShdw>
                </a:effectLst>
              </a:rPr>
              <a:t>Первый изобретатель</a:t>
            </a:r>
            <a:endParaRPr lang="ru-RU" dirty="0">
              <a:solidFill>
                <a:schemeClr val="tx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700808"/>
            <a:ext cx="4464496" cy="3508977"/>
          </a:xfrm>
        </p:spPr>
        <p:txBody>
          <a:bodyPr>
            <a:normAutofit lnSpcReduction="10000"/>
          </a:bodyPr>
          <a:lstStyle/>
          <a:p>
            <a:r>
              <a:rPr lang="ru-RU" dirty="0" smtClean="0"/>
              <a:t>Создатель мобильного телефона Мартин Купер, который был ведущим инженером в отделе         </a:t>
            </a:r>
            <a:r>
              <a:rPr lang="ru-RU" dirty="0" err="1" smtClean="0"/>
              <a:t>Motorola</a:t>
            </a:r>
            <a:r>
              <a:rPr lang="ru-RU" dirty="0" smtClean="0"/>
              <a:t>, разрабатывавшем первый сотовый телефон, подверг критике      современные мобильники. </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785289"/>
            <a:ext cx="3744417" cy="344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101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7024744" cy="1143000"/>
          </a:xfrm>
        </p:spPr>
        <p:txBody>
          <a:bodyPr>
            <a:normAutofit fontScale="90000"/>
          </a:bodyPr>
          <a:lstStyle/>
          <a:p>
            <a:pPr algn="ctr"/>
            <a:r>
              <a:rPr lang="ru-RU" dirty="0">
                <a:solidFill>
                  <a:schemeClr val="tx2">
                    <a:lumMod val="50000"/>
                  </a:schemeClr>
                </a:solidFill>
                <a:effectLst>
                  <a:outerShdw blurRad="38100" dist="38100" dir="2700000" algn="tl">
                    <a:srgbClr val="000000">
                      <a:alpha val="43137"/>
                    </a:srgbClr>
                  </a:outerShdw>
                </a:effectLst>
              </a:rPr>
              <a:t>Первый беспроводной звонок</a:t>
            </a:r>
          </a:p>
        </p:txBody>
      </p:sp>
      <p:sp>
        <p:nvSpPr>
          <p:cNvPr id="3" name="Объект 2"/>
          <p:cNvSpPr>
            <a:spLocks noGrp="1"/>
          </p:cNvSpPr>
          <p:nvPr>
            <p:ph idx="1"/>
          </p:nvPr>
        </p:nvSpPr>
        <p:spPr>
          <a:xfrm>
            <a:off x="395536" y="1947190"/>
            <a:ext cx="4824536" cy="3915797"/>
          </a:xfrm>
        </p:spPr>
        <p:txBody>
          <a:bodyPr>
            <a:normAutofit fontScale="92500"/>
          </a:bodyPr>
          <a:lstStyle/>
          <a:p>
            <a:r>
              <a:rPr lang="ru-RU" dirty="0"/>
              <a:t>Мартин Купер в апреле 1973 года сделал первый беспроводной звонок. Как он вспоминает, первый мобильник весил килограмм, а его аккумулятора хватало лишь на 20 минут разговора. Купер отметил, что это было очень кстати, так как рука все равно не выдерживала дольше двадцати </a:t>
            </a:r>
            <a:r>
              <a:rPr lang="ru-RU" dirty="0" smtClean="0"/>
              <a:t>минут.</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20" y="1628800"/>
            <a:ext cx="2224871" cy="455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58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08912" cy="6048672"/>
          </a:xfrm>
        </p:spPr>
        <p:txBody>
          <a:bodyPr>
            <a:normAutofit lnSpcReduction="10000"/>
          </a:bodyPr>
          <a:lstStyle/>
          <a:p>
            <a:r>
              <a:rPr lang="ru-RU" dirty="0" smtClean="0"/>
              <a:t>Только </a:t>
            </a:r>
            <a:r>
              <a:rPr lang="ru-RU" dirty="0"/>
              <a:t>через десять лет, 6 марта 1983 года, «Моторола» представила первый коммерческий </a:t>
            </a:r>
            <a:r>
              <a:rPr lang="ru-RU" dirty="0" smtClean="0"/>
              <a:t>телефон. </a:t>
            </a:r>
            <a:r>
              <a:rPr lang="ru-RU" dirty="0"/>
              <a:t>На его созданное ушло пятнадцать лет работы и около 10 миллионов долларов, </a:t>
            </a:r>
            <a:r>
              <a:rPr lang="ru-RU" dirty="0" smtClean="0"/>
              <a:t>вес </a:t>
            </a:r>
            <a:r>
              <a:rPr lang="ru-RU" dirty="0"/>
              <a:t>794 грамма. Емкости аккумулятора было достаточно для одного часа разговора или восьми часов ожидания. </a:t>
            </a:r>
            <a:br>
              <a:rPr lang="ru-RU" dirty="0"/>
            </a:br>
            <a:r>
              <a:rPr lang="ru-RU" dirty="0"/>
              <a:t>Стоил он сумасшедшие деньги – почти четыре тысячи долларов (около $10000 в современных ценах). Но, несмотря на все эти ужасающие характеристики, американцы выстроились в многотысячную очередь за новым аппаратом. </a:t>
            </a:r>
            <a:br>
              <a:rPr lang="ru-RU" dirty="0"/>
            </a:br>
            <a:r>
              <a:rPr lang="ru-RU" dirty="0"/>
              <a:t>Уже в 1984 году количество абонентов составляло около одного миллиона, в 1990 году это число увеличилось до 11 миллионов. В результате сотовые технологии стали одной из самых главных примет нашего времени. </a:t>
            </a:r>
          </a:p>
          <a:p>
            <a:endParaRPr lang="ru-RU" dirty="0"/>
          </a:p>
        </p:txBody>
      </p:sp>
    </p:spTree>
    <p:extLst>
      <p:ext uri="{BB962C8B-B14F-4D97-AF65-F5344CB8AC3E}">
        <p14:creationId xmlns:p14="http://schemas.microsoft.com/office/powerpoint/2010/main" val="3004179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ormAutofit fontScale="90000"/>
          </a:bodyPr>
          <a:lstStyle/>
          <a:p>
            <a:pPr algn="ctr"/>
            <a:r>
              <a:rPr lang="ru-RU" dirty="0">
                <a:effectLst>
                  <a:outerShdw blurRad="38100" dist="38100" dir="2700000" algn="tl">
                    <a:srgbClr val="000000">
                      <a:alpha val="43137"/>
                    </a:srgbClr>
                  </a:outerShdw>
                </a:effectLst>
              </a:rPr>
              <a:t>Структура системы сотовой связи</a:t>
            </a:r>
          </a:p>
        </p:txBody>
      </p:sp>
      <p:sp>
        <p:nvSpPr>
          <p:cNvPr id="5" name="Объект 4"/>
          <p:cNvSpPr>
            <a:spLocks noGrp="1"/>
          </p:cNvSpPr>
          <p:nvPr>
            <p:ph idx="1"/>
          </p:nvPr>
        </p:nvSpPr>
        <p:spPr/>
        <p:txBody>
          <a:bodyPr/>
          <a:lstStyle/>
          <a:p>
            <a:endParaRPr lang="ru-RU"/>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90045"/>
            <a:ext cx="6696744" cy="444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59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7993004" cy="5760640"/>
          </a:xfrm>
        </p:spPr>
        <p:txBody>
          <a:bodyPr>
            <a:normAutofit fontScale="92500" lnSpcReduction="10000"/>
          </a:bodyPr>
          <a:lstStyle/>
          <a:p>
            <a:r>
              <a:rPr lang="ru-RU" dirty="0" smtClean="0"/>
              <a:t>Основные </a:t>
            </a:r>
            <a:r>
              <a:rPr lang="ru-RU" dirty="0"/>
              <a:t>составляющие сотовой сети — это </a:t>
            </a:r>
            <a:r>
              <a:rPr lang="ru-RU" b="1" dirty="0">
                <a:effectLst>
                  <a:outerShdw blurRad="38100" dist="38100" dir="2700000" algn="tl">
                    <a:srgbClr val="000000">
                      <a:alpha val="43137"/>
                    </a:srgbClr>
                  </a:outerShdw>
                </a:effectLst>
              </a:rPr>
              <a:t>сотовые телефоны </a:t>
            </a:r>
            <a:r>
              <a:rPr lang="ru-RU" dirty="0"/>
              <a:t>и </a:t>
            </a:r>
            <a:r>
              <a:rPr lang="ru-RU" b="1" dirty="0">
                <a:effectLst>
                  <a:outerShdw blurRad="38100" dist="38100" dir="2700000" algn="tl">
                    <a:srgbClr val="000000">
                      <a:alpha val="43137"/>
                    </a:srgbClr>
                  </a:outerShdw>
                </a:effectLst>
              </a:rPr>
              <a:t>базовые станции</a:t>
            </a:r>
            <a:r>
              <a:rPr lang="ru-RU" dirty="0"/>
              <a:t>, которые обычно располагают на крышах зданий и вышках. Станция создает радиоканал связи между сотовым телефоном и центром коммутации. Число используемых каналов обычно кратно 8, а один из каналов является управляющим (или каналом вызова). Назначение такого канала – обмен служебной информацией между базовой станцией и аппаратом абонента с целью установления соединения. Непосредственно же разговор начинается после того, как будет обнаружен свободный канал. </a:t>
            </a:r>
            <a:br>
              <a:rPr lang="ru-RU" dirty="0"/>
            </a:br>
            <a:r>
              <a:rPr lang="ru-RU" dirty="0"/>
              <a:t/>
            </a:r>
            <a:br>
              <a:rPr lang="ru-RU" dirty="0"/>
            </a:br>
            <a:r>
              <a:rPr lang="ru-RU" dirty="0"/>
              <a:t>Каждый канал образуется парой частот (отдельно для приема и передачи), что сделано для того, чтобы исключить влияние передатчика сотового телефона на его приемник. </a:t>
            </a:r>
          </a:p>
          <a:p>
            <a:endParaRPr lang="ru-RU" dirty="0"/>
          </a:p>
        </p:txBody>
      </p:sp>
    </p:spTree>
    <p:extLst>
      <p:ext uri="{BB962C8B-B14F-4D97-AF65-F5344CB8AC3E}">
        <p14:creationId xmlns:p14="http://schemas.microsoft.com/office/powerpoint/2010/main" val="3473324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024744" cy="1143000"/>
          </a:xfrm>
        </p:spPr>
        <p:txBody>
          <a:bodyPr>
            <a:normAutofit fontScale="90000"/>
          </a:bodyPr>
          <a:lstStyle/>
          <a:p>
            <a:pPr algn="ctr"/>
            <a:r>
              <a:rPr lang="ru-RU" dirty="0">
                <a:solidFill>
                  <a:schemeClr val="tx2">
                    <a:lumMod val="50000"/>
                  </a:schemeClr>
                </a:solidFill>
                <a:effectLst>
                  <a:outerShdw blurRad="38100" dist="38100" dir="2700000" algn="tl">
                    <a:srgbClr val="000000">
                      <a:alpha val="43137"/>
                    </a:srgbClr>
                  </a:outerShdw>
                </a:effectLst>
              </a:rPr>
              <a:t>Алгоритм работы сотовой связи</a:t>
            </a:r>
          </a:p>
        </p:txBody>
      </p:sp>
      <p:sp>
        <p:nvSpPr>
          <p:cNvPr id="3" name="Объект 2"/>
          <p:cNvSpPr>
            <a:spLocks noGrp="1"/>
          </p:cNvSpPr>
          <p:nvPr>
            <p:ph idx="1"/>
          </p:nvPr>
        </p:nvSpPr>
        <p:spPr>
          <a:xfrm>
            <a:off x="467544" y="1556792"/>
            <a:ext cx="8208912" cy="5184576"/>
          </a:xfrm>
        </p:spPr>
        <p:txBody>
          <a:bodyPr>
            <a:normAutofit fontScale="62500" lnSpcReduction="20000"/>
          </a:bodyPr>
          <a:lstStyle/>
          <a:p>
            <a:r>
              <a:rPr lang="ru-RU" sz="3200" dirty="0"/>
              <a:t>Логика работы аппаратуры одинакова во всех системах сотовой </a:t>
            </a:r>
            <a:r>
              <a:rPr lang="ru-RU" sz="3200" dirty="0" smtClean="0"/>
              <a:t>связи. </a:t>
            </a:r>
            <a:r>
              <a:rPr lang="ru-RU" sz="3200" dirty="0"/>
              <a:t>Аппарат абонента в режиме ожидания постоянно сканирует доступные управляющие каналы, выдавая информацию на дисплей (обычно это название сотового оператора или его логотип). При отсутствии сигнала выдается индикация «нет сети». </a:t>
            </a:r>
            <a:br>
              <a:rPr lang="ru-RU" sz="3200" dirty="0"/>
            </a:br>
            <a:r>
              <a:rPr lang="ru-RU" sz="3200" dirty="0"/>
              <a:t/>
            </a:r>
            <a:br>
              <a:rPr lang="ru-RU" sz="3200" dirty="0"/>
            </a:br>
            <a:r>
              <a:rPr lang="ru-RU" sz="3200" dirty="0"/>
              <a:t>Для вызова абонента все базовые станции выдают сигнал вызова. Аппарат, приняв вызов, передает ответный сигнал. Базовые станции передают информацию об уровне сигнала, на основании которой центр коммутации выбирает определенную базовую станцию и канал на ней. </a:t>
            </a:r>
            <a:br>
              <a:rPr lang="ru-RU" sz="3200" dirty="0"/>
            </a:br>
            <a:r>
              <a:rPr lang="ru-RU" sz="3200" dirty="0"/>
              <a:t/>
            </a:r>
            <a:br>
              <a:rPr lang="ru-RU" sz="3200" dirty="0"/>
            </a:br>
            <a:r>
              <a:rPr lang="ru-RU" sz="3200" dirty="0"/>
              <a:t>При наборе номера мобильный телефон определяет уровень сигнала по свободным каналам и выбирает тот, где уровень максимален. </a:t>
            </a:r>
            <a:br>
              <a:rPr lang="ru-RU" sz="3200" dirty="0"/>
            </a:br>
            <a:r>
              <a:rPr lang="ru-RU" sz="3200" dirty="0" smtClean="0"/>
              <a:t>При </a:t>
            </a:r>
            <a:r>
              <a:rPr lang="ru-RU" sz="3200" dirty="0"/>
              <a:t>падении сигнала ниже критической отметки запускается процедура эстафетной передачи вызова, которая автоматически переключает аппарат на другую базовую станцию. </a:t>
            </a:r>
          </a:p>
          <a:p>
            <a:endParaRPr lang="ru-RU" dirty="0"/>
          </a:p>
        </p:txBody>
      </p:sp>
    </p:spTree>
    <p:extLst>
      <p:ext uri="{BB962C8B-B14F-4D97-AF65-F5344CB8AC3E}">
        <p14:creationId xmlns:p14="http://schemas.microsoft.com/office/powerpoint/2010/main" val="401720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6652"/>
            <a:ext cx="8304922" cy="622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32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92696"/>
            <a:ext cx="7024744" cy="1143000"/>
          </a:xfrm>
        </p:spPr>
        <p:txBody>
          <a:bodyPr>
            <a:normAutofit fontScale="90000"/>
          </a:bodyPr>
          <a:lstStyle/>
          <a:p>
            <a:pPr algn="ctr"/>
            <a:r>
              <a:rPr lang="ru-RU" dirty="0" smtClean="0">
                <a:effectLst>
                  <a:outerShdw blurRad="38100" dist="38100" dir="2700000" algn="tl">
                    <a:srgbClr val="000000">
                      <a:alpha val="43137"/>
                    </a:srgbClr>
                  </a:outerShdw>
                </a:effectLst>
              </a:rPr>
              <a:t>Обмен информацией с помощью мобильной связи</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844824"/>
            <a:ext cx="5112568" cy="4680520"/>
          </a:xfrm>
        </p:spPr>
        <p:txBody>
          <a:bodyPr>
            <a:normAutofit/>
          </a:bodyPr>
          <a:lstStyle/>
          <a:p>
            <a:r>
              <a:rPr lang="en-US" sz="3200" dirty="0" smtClean="0"/>
              <a:t>Bluetooth</a:t>
            </a:r>
          </a:p>
          <a:p>
            <a:endParaRPr lang="en-US" sz="3200" dirty="0" smtClean="0"/>
          </a:p>
          <a:p>
            <a:r>
              <a:rPr lang="en-US" sz="3200" dirty="0" smtClean="0"/>
              <a:t>SMS</a:t>
            </a:r>
          </a:p>
          <a:p>
            <a:endParaRPr lang="en-US" sz="3200" dirty="0" smtClean="0"/>
          </a:p>
          <a:p>
            <a:r>
              <a:rPr lang="en-US" sz="3200" dirty="0" smtClean="0"/>
              <a:t>MMS</a:t>
            </a:r>
            <a:endParaRPr lang="ru-RU"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6652"/>
            <a:ext cx="8424936" cy="63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349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102</TotalTime>
  <Words>267</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Остин</vt:lpstr>
      <vt:lpstr>Мобильная связь</vt:lpstr>
      <vt:lpstr>Первый изобретатель</vt:lpstr>
      <vt:lpstr>Первый беспроводной звонок</vt:lpstr>
      <vt:lpstr>Презентация PowerPoint</vt:lpstr>
      <vt:lpstr>Структура системы сотовой связи</vt:lpstr>
      <vt:lpstr>Презентация PowerPoint</vt:lpstr>
      <vt:lpstr>Алгоритм работы сотовой связи</vt:lpstr>
      <vt:lpstr>Презентация PowerPoint</vt:lpstr>
      <vt:lpstr>Обмен информацией с помощью мобильной связи</vt:lpstr>
      <vt:lpstr>Влияние на человека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Пооьзователь</dc:creator>
  <cp:lastModifiedBy>Пооьзователь</cp:lastModifiedBy>
  <cp:revision>11</cp:revision>
  <dcterms:created xsi:type="dcterms:W3CDTF">2014-02-10T18:43:21Z</dcterms:created>
  <dcterms:modified xsi:type="dcterms:W3CDTF">2014-02-11T18:11:50Z</dcterms:modified>
</cp:coreProperties>
</file>