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71" r:id="rId11"/>
    <p:sldId id="27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%D0%97%D0%BE%D0%B1%D1%80%D0%B0%D0%B6%D0%B5%D0%BD%D0%BD%D1%8F:Tobacco_mosaic_virus_structure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kern="0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Віруси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6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8238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kern="0" dirty="0">
                <a:solidFill>
                  <a:srgbClr val="92D050"/>
                </a:solidFill>
                <a:latin typeface="Monotype Corsiva" pitchFamily="66" charset="0"/>
                <a:ea typeface="+mj-ea"/>
                <a:cs typeface="+mj-cs"/>
              </a:rPr>
              <a:t>Хвороби тварин, спричинені вірусами</a:t>
            </a:r>
            <a:endParaRPr lang="ru-RU" sz="4800" b="1" i="1" dirty="0">
              <a:solidFill>
                <a:srgbClr val="92D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4648" y="1741745"/>
            <a:ext cx="3888432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Tx/>
              <a:buChar char="•"/>
            </a:pPr>
            <a:r>
              <a:rPr lang="uk-UA" sz="3200" b="1" i="1" kern="0" dirty="0">
                <a:solidFill>
                  <a:srgbClr val="FF3399"/>
                </a:solidFill>
                <a:latin typeface="Times New Roman" pitchFamily="18" charset="0"/>
              </a:rPr>
              <a:t>Сказ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Tx/>
              <a:buChar char="•"/>
            </a:pPr>
            <a:r>
              <a:rPr lang="uk-UA" sz="3200" b="1" i="1" kern="0" dirty="0">
                <a:solidFill>
                  <a:srgbClr val="FF3399"/>
                </a:solidFill>
                <a:latin typeface="Times New Roman" pitchFamily="18" charset="0"/>
              </a:rPr>
              <a:t>Ящур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Tx/>
              <a:buChar char="•"/>
            </a:pPr>
            <a:r>
              <a:rPr lang="uk-UA" sz="3200" b="1" i="1" kern="0" dirty="0">
                <a:solidFill>
                  <a:srgbClr val="FF3399"/>
                </a:solidFill>
                <a:latin typeface="Times New Roman" pitchFamily="18" charset="0"/>
              </a:rPr>
              <a:t>Чума великої рогатої хвороби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  <a:buFontTx/>
              <a:buChar char="•"/>
            </a:pPr>
            <a:r>
              <a:rPr lang="uk-UA" sz="3200" b="1" i="1" kern="0" dirty="0">
                <a:solidFill>
                  <a:srgbClr val="FF3399"/>
                </a:solidFill>
                <a:latin typeface="Times New Roman" pitchFamily="18" charset="0"/>
              </a:rPr>
              <a:t>Кліщовий енцефаліт</a:t>
            </a:r>
            <a:endParaRPr lang="uk-UA" sz="3200" b="1" i="1" kern="0" dirty="0">
              <a:solidFill>
                <a:srgbClr val="FF3399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7" y="1741745"/>
            <a:ext cx="453548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43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33420"/>
            <a:ext cx="84804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0" y="1719892"/>
            <a:ext cx="5638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89040"/>
            <a:ext cx="5186388" cy="288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69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0103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6632"/>
            <a:ext cx="8310206" cy="4824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30120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/>
              <a:t>Вірус</a:t>
            </a:r>
            <a:r>
              <a:rPr lang="uk-UA" sz="3600" dirty="0" smtClean="0"/>
              <a:t> </a:t>
            </a:r>
            <a:r>
              <a:rPr lang="uk-UA" sz="3600" b="1" dirty="0" smtClean="0"/>
              <a:t>СНІДУ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7680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101030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8766253" cy="50132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5445224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Вірус грипу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27938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26064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kern="0" dirty="0">
                <a:solidFill>
                  <a:srgbClr val="CC0000"/>
                </a:solidFill>
                <a:latin typeface="Arial"/>
                <a:ea typeface="+mj-ea"/>
                <a:cs typeface="+mj-cs"/>
              </a:rPr>
              <a:t>Віруси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kern="0" dirty="0">
                <a:solidFill>
                  <a:srgbClr val="660033"/>
                </a:solidFill>
                <a:latin typeface="Arial"/>
                <a:ea typeface="+mj-ea"/>
                <a:cs typeface="+mj-cs"/>
              </a:rPr>
              <a:t>жовтої </a:t>
            </a:r>
            <a:r>
              <a:rPr lang="uk-UA" sz="3200" b="1" i="1" kern="0" dirty="0" smtClean="0">
                <a:solidFill>
                  <a:srgbClr val="660033"/>
                </a:solidFill>
                <a:latin typeface="Arial"/>
                <a:ea typeface="+mj-ea"/>
                <a:cs typeface="+mj-cs"/>
              </a:rPr>
              <a:t>лихоманки  </a:t>
            </a:r>
            <a:r>
              <a:rPr lang="uk-UA" sz="3200" b="1" i="1" kern="0" dirty="0">
                <a:solidFill>
                  <a:srgbClr val="660033"/>
                </a:solidFill>
                <a:latin typeface="Arial"/>
                <a:ea typeface="+mj-ea"/>
                <a:cs typeface="+mj-cs"/>
              </a:rPr>
              <a:t>натуральної віспи</a:t>
            </a:r>
            <a:endParaRPr lang="ru-RU" dirty="0"/>
          </a:p>
        </p:txBody>
      </p:sp>
      <p:sp>
        <p:nvSpPr>
          <p:cNvPr id="6" name="Rectangle 4" descr="C:\Users\Павленко\Pictures\Віруси\ж л -перша хв люд.jpg"/>
          <p:cNvSpPr>
            <a:spLocks noChangeArrowheads="1"/>
          </p:cNvSpPr>
          <p:nvPr/>
        </p:nvSpPr>
        <p:spPr bwMode="auto">
          <a:xfrm>
            <a:off x="4860032" y="2337072"/>
            <a:ext cx="3606552" cy="382823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2337073"/>
            <a:ext cx="3902075" cy="382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6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837925" cy="432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i="1" kern="0" dirty="0" smtClean="0">
                <a:solidFill>
                  <a:srgbClr val="660033"/>
                </a:solidFill>
                <a:effectLst/>
                <a:latin typeface="Arial"/>
              </a:rPr>
              <a:t>БУДОВА  БАКТЕРІОФАГА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5" y="1700808"/>
            <a:ext cx="285908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04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i="1" dirty="0">
                <a:solidFill>
                  <a:srgbClr val="660033"/>
                </a:solidFill>
              </a:rPr>
              <a:t>Порівняльні </a:t>
            </a:r>
            <a:r>
              <a:rPr lang="ru-RU" sz="4400" i="1" dirty="0" err="1" smtClean="0">
                <a:solidFill>
                  <a:srgbClr val="660033"/>
                </a:solidFill>
              </a:rPr>
              <a:t>розм</a:t>
            </a:r>
            <a:r>
              <a:rPr lang="uk-UA" sz="4400" i="1" dirty="0" err="1">
                <a:solidFill>
                  <a:srgbClr val="660033"/>
                </a:solidFill>
              </a:rPr>
              <a:t>іри</a:t>
            </a:r>
            <a:r>
              <a:rPr lang="ru-RU" sz="4400" i="1" dirty="0">
                <a:solidFill>
                  <a:srgbClr val="660033"/>
                </a:solidFill>
              </a:rPr>
              <a:t> </a:t>
            </a:r>
            <a:r>
              <a:rPr lang="ru-RU" sz="4400" i="1" dirty="0" smtClean="0">
                <a:solidFill>
                  <a:srgbClr val="660033"/>
                </a:solidFill>
              </a:rPr>
              <a:t>в</a:t>
            </a:r>
            <a:r>
              <a:rPr lang="uk-UA" sz="4400" i="1" dirty="0">
                <a:solidFill>
                  <a:srgbClr val="660033"/>
                </a:solidFill>
              </a:rPr>
              <a:t>і</a:t>
            </a:r>
            <a:r>
              <a:rPr lang="ru-RU" sz="4400" i="1" dirty="0">
                <a:solidFill>
                  <a:srgbClr val="660033"/>
                </a:solidFill>
              </a:rPr>
              <a:t>рус</a:t>
            </a:r>
            <a:r>
              <a:rPr lang="uk-UA" sz="4400" i="1" dirty="0">
                <a:solidFill>
                  <a:srgbClr val="660033"/>
                </a:solidFill>
              </a:rPr>
              <a:t>і</a:t>
            </a:r>
            <a:r>
              <a:rPr lang="ru-RU" sz="4400" i="1" dirty="0">
                <a:solidFill>
                  <a:srgbClr val="660033"/>
                </a:solidFill>
              </a:rPr>
              <a:t>в</a:t>
            </a:r>
            <a:endParaRPr lang="ru-RU" dirty="0"/>
          </a:p>
        </p:txBody>
      </p:sp>
      <p:pic>
        <p:nvPicPr>
          <p:cNvPr id="4" name="Picture 5" descr="01010102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628800"/>
            <a:ext cx="7776864" cy="496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1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0" kern="0" dirty="0" smtClean="0">
                <a:solidFill>
                  <a:srgbClr val="221304"/>
                </a:solidFill>
                <a:effectLst/>
                <a:latin typeface="Monotype Corsiva" pitchFamily="66" charset="0"/>
              </a:rPr>
              <a:t>             Віруси</a:t>
            </a:r>
            <a:endParaRPr lang="ru-RU" sz="7200" b="0" i="1" u="sng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/>
              <a:t>Ві́рус</a:t>
            </a:r>
            <a:r>
              <a:rPr lang="vi-VN" sz="2400" dirty="0"/>
              <a:t> (від </a:t>
            </a:r>
            <a:r>
              <a:rPr lang="en-US" sz="2400" dirty="0"/>
              <a:t>virus — </a:t>
            </a:r>
            <a:r>
              <a:rPr lang="vi-VN" sz="2400" dirty="0"/>
              <a:t>отрута) — дрібні неклітинні частки, що складаються з нуклеїнової кислоти(ДНК або РНК) і білкової оболонки. Є внутрішньоклітинними паразитами, розмножуючись тільки в живих клітинах</a:t>
            </a:r>
            <a:endParaRPr lang="ru-RU" sz="2400" dirty="0"/>
          </a:p>
        </p:txBody>
      </p:sp>
      <p:pic>
        <p:nvPicPr>
          <p:cNvPr id="5" name="Picture 4" descr="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316788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27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3625216"/>
            <a:ext cx="2947148" cy="23636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9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uk-UA" i="1" dirty="0" smtClean="0">
                <a:effectLst/>
              </a:rPr>
              <a:t>      </a:t>
            </a:r>
            <a:r>
              <a:rPr lang="uk-UA" sz="4800" i="1" dirty="0" smtClean="0">
                <a:effectLst/>
              </a:rPr>
              <a:t>Відкриття  вірусів</a:t>
            </a:r>
            <a:endParaRPr lang="ru-RU" sz="4800" i="1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 err="1"/>
              <a:t>Вперше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вірусів</a:t>
            </a:r>
            <a:r>
              <a:rPr lang="ru-RU" sz="2000" dirty="0"/>
              <a:t> </a:t>
            </a:r>
            <a:r>
              <a:rPr lang="ru-RU" sz="2000" dirty="0" err="1"/>
              <a:t>довів</a:t>
            </a:r>
            <a:r>
              <a:rPr lang="ru-RU" sz="2000" dirty="0"/>
              <a:t> </a:t>
            </a:r>
            <a:r>
              <a:rPr lang="ru-RU" sz="2000" dirty="0" err="1"/>
              <a:t>російський</a:t>
            </a:r>
            <a:r>
              <a:rPr lang="ru-RU" sz="2000" dirty="0"/>
              <a:t> учений </a:t>
            </a:r>
            <a:r>
              <a:rPr lang="ru-RU" sz="2000" dirty="0" err="1"/>
              <a:t>Дмитро</a:t>
            </a:r>
            <a:r>
              <a:rPr lang="ru-RU" sz="2000" dirty="0"/>
              <a:t> </a:t>
            </a:r>
            <a:r>
              <a:rPr lang="ru-RU" sz="2000" dirty="0" err="1"/>
              <a:t>Йосипович</a:t>
            </a:r>
            <a:r>
              <a:rPr lang="ru-RU" sz="2000" dirty="0"/>
              <a:t> </a:t>
            </a:r>
            <a:r>
              <a:rPr lang="ru-RU" sz="2000" dirty="0" err="1"/>
              <a:t>Івановський</a:t>
            </a:r>
            <a:r>
              <a:rPr lang="ru-RU" sz="2000" dirty="0"/>
              <a:t> 1892 року. </a:t>
            </a:r>
            <a:r>
              <a:rPr lang="ru-RU" sz="2000" dirty="0" err="1"/>
              <a:t>Досліджуючи</a:t>
            </a:r>
            <a:r>
              <a:rPr lang="ru-RU" sz="2000" dirty="0"/>
              <a:t> </a:t>
            </a:r>
            <a:r>
              <a:rPr lang="ru-RU" sz="2000" dirty="0" err="1"/>
              <a:t>захворювання</a:t>
            </a:r>
            <a:r>
              <a:rPr lang="ru-RU" sz="2000" dirty="0"/>
              <a:t> тютюну </a:t>
            </a:r>
            <a:r>
              <a:rPr lang="ru-RU" sz="2000" dirty="0" err="1"/>
              <a:t>вчений</a:t>
            </a:r>
            <a:r>
              <a:rPr lang="ru-RU" sz="2000" dirty="0"/>
              <a:t> </a:t>
            </a:r>
            <a:r>
              <a:rPr lang="ru-RU" sz="2000" dirty="0" err="1"/>
              <a:t>висловив</a:t>
            </a:r>
            <a:r>
              <a:rPr lang="ru-RU" sz="2000" dirty="0"/>
              <a:t> </a:t>
            </a:r>
            <a:r>
              <a:rPr lang="ru-RU" sz="2000" dirty="0" err="1"/>
              <a:t>припущення</a:t>
            </a:r>
            <a:r>
              <a:rPr lang="ru-RU" sz="2000" dirty="0"/>
              <a:t> про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невідомого</a:t>
            </a:r>
            <a:r>
              <a:rPr lang="ru-RU" sz="2000" dirty="0"/>
              <a:t> на той час </a:t>
            </a:r>
            <a:r>
              <a:rPr lang="ru-RU" sz="2000" dirty="0" err="1"/>
              <a:t>науці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за </a:t>
            </a:r>
            <a:r>
              <a:rPr lang="ru-RU" sz="2000" dirty="0" err="1"/>
              <a:t>розміром</a:t>
            </a:r>
            <a:r>
              <a:rPr lang="ru-RU" sz="2000" dirty="0"/>
              <a:t>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поступається</a:t>
            </a:r>
            <a:r>
              <a:rPr lang="ru-RU" sz="2000" dirty="0"/>
              <a:t> </a:t>
            </a:r>
            <a:r>
              <a:rPr lang="ru-RU" sz="2000" dirty="0" err="1"/>
              <a:t>бактеріям</a:t>
            </a:r>
            <a:r>
              <a:rPr lang="ru-RU" sz="2000" dirty="0"/>
              <a:t>. </a:t>
            </a:r>
            <a:r>
              <a:rPr lang="ru-RU" sz="2000" dirty="0" err="1"/>
              <a:t>Усі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непомітні</a:t>
            </a:r>
            <a:r>
              <a:rPr lang="ru-RU" sz="2000" dirty="0"/>
              <a:t> в </a:t>
            </a:r>
            <a:r>
              <a:rPr lang="ru-RU" sz="2000" dirty="0" err="1"/>
              <a:t>світловий</a:t>
            </a:r>
            <a:r>
              <a:rPr lang="ru-RU" sz="2000" dirty="0"/>
              <a:t> </a:t>
            </a:r>
            <a:r>
              <a:rPr lang="ru-RU" sz="2000" dirty="0" err="1"/>
              <a:t>мікроскоп</a:t>
            </a:r>
            <a:r>
              <a:rPr lang="ru-RU" sz="2000" dirty="0"/>
              <a:t> </a:t>
            </a:r>
            <a:r>
              <a:rPr lang="ru-RU" sz="2000" dirty="0" err="1"/>
              <a:t>організми</a:t>
            </a:r>
            <a:r>
              <a:rPr lang="ru-RU" sz="2000" dirty="0"/>
              <a:t> </a:t>
            </a:r>
            <a:r>
              <a:rPr lang="ru-RU" sz="2000" dirty="0" err="1"/>
              <a:t>дістали</a:t>
            </a:r>
            <a:r>
              <a:rPr lang="ru-RU" sz="2000" dirty="0"/>
              <a:t> </a:t>
            </a:r>
            <a:r>
              <a:rPr lang="ru-RU" sz="2000" dirty="0" err="1"/>
              <a:t>загальну</a:t>
            </a:r>
            <a:r>
              <a:rPr lang="ru-RU" sz="2000" dirty="0"/>
              <a:t> </a:t>
            </a:r>
            <a:r>
              <a:rPr lang="ru-RU" sz="2000" dirty="0" err="1"/>
              <a:t>назву</a:t>
            </a:r>
            <a:r>
              <a:rPr lang="ru-RU" sz="2000" dirty="0"/>
              <a:t> </a:t>
            </a:r>
            <a:r>
              <a:rPr lang="ru-RU" sz="2000" dirty="0" err="1"/>
              <a:t>віруси</a:t>
            </a:r>
            <a:r>
              <a:rPr lang="ru-RU" sz="2000" dirty="0"/>
              <a:t>. Але </a:t>
            </a:r>
            <a:r>
              <a:rPr lang="ru-RU" sz="2000" dirty="0" err="1"/>
              <a:t>систематичне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вірусів</a:t>
            </a:r>
            <a:r>
              <a:rPr lang="ru-RU" sz="2000" dirty="0"/>
              <a:t> </a:t>
            </a:r>
            <a:r>
              <a:rPr lang="ru-RU" sz="2000" dirty="0" err="1"/>
              <a:t>почалося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в 30-ті роки ХХ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винаходу</a:t>
            </a:r>
            <a:r>
              <a:rPr lang="ru-RU" sz="2000" dirty="0"/>
              <a:t> </a:t>
            </a:r>
            <a:r>
              <a:rPr lang="ru-RU" sz="2000" dirty="0" err="1"/>
              <a:t>електронного</a:t>
            </a:r>
            <a:r>
              <a:rPr lang="ru-RU" sz="2000" dirty="0"/>
              <a:t> </a:t>
            </a:r>
            <a:r>
              <a:rPr lang="ru-RU" sz="2000" dirty="0" err="1"/>
              <a:t>мікроскопа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90" y="4291519"/>
            <a:ext cx="3818134" cy="2406196"/>
          </a:xfrm>
          <a:prstGeom prst="rect">
            <a:avLst/>
          </a:prstGeom>
        </p:spPr>
      </p:pic>
      <p:pic>
        <p:nvPicPr>
          <p:cNvPr id="6" name="Picture 5" descr="vir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6" y="4752710"/>
            <a:ext cx="1656185" cy="14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5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0" kern="0" dirty="0" smtClean="0">
                <a:solidFill>
                  <a:srgbClr val="221304"/>
                </a:solidFill>
                <a:effectLst/>
                <a:latin typeface="Monotype Corsiva" pitchFamily="66" charset="0"/>
              </a:rPr>
              <a:t>   Фізичні </a:t>
            </a:r>
            <a:r>
              <a:rPr lang="uk-UA" sz="6000" b="0" kern="0" dirty="0">
                <a:solidFill>
                  <a:srgbClr val="221304"/>
                </a:solidFill>
                <a:effectLst/>
                <a:latin typeface="Monotype Corsiva" pitchFamily="66" charset="0"/>
              </a:rPr>
              <a:t>ознаки вірусу.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449649" y="155679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 </a:t>
            </a:r>
            <a:r>
              <a:rPr lang="ru-RU" sz="2400" dirty="0" err="1"/>
              <a:t>розміром</a:t>
            </a:r>
            <a:r>
              <a:rPr lang="ru-RU" sz="2400" dirty="0"/>
              <a:t> </a:t>
            </a:r>
            <a:r>
              <a:rPr lang="ru-RU" sz="2400" dirty="0" err="1"/>
              <a:t>віруси</a:t>
            </a:r>
            <a:r>
              <a:rPr lang="ru-RU" sz="2400" dirty="0"/>
              <a:t> </a:t>
            </a:r>
            <a:r>
              <a:rPr lang="ru-RU" sz="2400" dirty="0" err="1"/>
              <a:t>варіюють</a:t>
            </a:r>
            <a:r>
              <a:rPr lang="ru-RU" sz="2400" dirty="0"/>
              <a:t> у широких межах – </a:t>
            </a:r>
            <a:r>
              <a:rPr lang="ru-RU" sz="2400" dirty="0" err="1"/>
              <a:t>від</a:t>
            </a:r>
            <a:r>
              <a:rPr lang="ru-RU" sz="2400" dirty="0"/>
              <a:t> 10 до 275 </a:t>
            </a:r>
            <a:r>
              <a:rPr lang="ru-RU" sz="2400" dirty="0" err="1"/>
              <a:t>нм</a:t>
            </a:r>
            <a:r>
              <a:rPr lang="ru-RU" sz="2400" dirty="0"/>
              <a:t>. Вони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різну</a:t>
            </a:r>
            <a:r>
              <a:rPr lang="ru-RU" sz="2400" dirty="0"/>
              <a:t> форму – </a:t>
            </a:r>
            <a:r>
              <a:rPr lang="ru-RU" sz="2400" dirty="0" err="1"/>
              <a:t>шаро</a:t>
            </a:r>
            <a:r>
              <a:rPr lang="ru-RU" sz="2400" dirty="0"/>
              <a:t>-, </a:t>
            </a:r>
            <a:r>
              <a:rPr lang="ru-RU" sz="2400" dirty="0" err="1"/>
              <a:t>паличко</a:t>
            </a:r>
            <a:r>
              <a:rPr lang="ru-RU" sz="2400" dirty="0"/>
              <a:t>-, </a:t>
            </a:r>
            <a:r>
              <a:rPr lang="ru-RU" sz="2400" dirty="0" err="1"/>
              <a:t>ниткоподібну</a:t>
            </a:r>
            <a:r>
              <a:rPr lang="ru-RU" sz="2400" dirty="0"/>
              <a:t>, </a:t>
            </a:r>
            <a:r>
              <a:rPr lang="ru-RU" sz="2400" dirty="0" err="1"/>
              <a:t>циліндричну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</a:t>
            </a:r>
            <a:r>
              <a:rPr lang="ru-RU" sz="2400" dirty="0" err="1"/>
              <a:t>Віруси</a:t>
            </a:r>
            <a:r>
              <a:rPr lang="ru-RU" sz="2400" dirty="0"/>
              <a:t> не видно у </a:t>
            </a:r>
            <a:r>
              <a:rPr lang="ru-RU" sz="2400" dirty="0" err="1"/>
              <a:t>звичайні</a:t>
            </a:r>
            <a:r>
              <a:rPr lang="ru-RU" sz="2400" dirty="0"/>
              <a:t> </a:t>
            </a:r>
            <a:r>
              <a:rPr lang="ru-RU" sz="2400" dirty="0" err="1"/>
              <a:t>мікроскопи</a:t>
            </a:r>
            <a:r>
              <a:rPr lang="ru-RU" sz="2400" dirty="0"/>
              <a:t>, але в </a:t>
            </a:r>
            <a:r>
              <a:rPr lang="ru-RU" sz="2400" dirty="0" err="1"/>
              <a:t>уражених</a:t>
            </a:r>
            <a:r>
              <a:rPr lang="ru-RU" sz="2400" dirty="0"/>
              <a:t> </a:t>
            </a:r>
            <a:r>
              <a:rPr lang="ru-RU" sz="2400" dirty="0" err="1"/>
              <a:t>клітинах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побачити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скупчення</a:t>
            </a:r>
            <a:r>
              <a:rPr lang="ru-RU" sz="2400" dirty="0"/>
              <a:t> (</a:t>
            </a:r>
            <a:r>
              <a:rPr lang="ru-RU" sz="2400" dirty="0" err="1"/>
              <a:t>гігантські</a:t>
            </a:r>
            <a:r>
              <a:rPr lang="ru-RU" sz="2400" dirty="0"/>
              <a:t> </a:t>
            </a:r>
            <a:r>
              <a:rPr lang="ru-RU" sz="2400" dirty="0" err="1"/>
              <a:t>колонії</a:t>
            </a:r>
            <a:r>
              <a:rPr lang="ru-RU" sz="2400" dirty="0"/>
              <a:t>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" r="645"/>
          <a:stretch>
            <a:fillRect/>
          </a:stretch>
        </p:blipFill>
        <p:spPr>
          <a:xfrm>
            <a:off x="4644008" y="4009132"/>
            <a:ext cx="3483294" cy="2608106"/>
          </a:xfrm>
          <a:prstGeom prst="rect">
            <a:avLst/>
          </a:prstGeom>
        </p:spPr>
      </p:pic>
      <p:sp>
        <p:nvSpPr>
          <p:cNvPr id="6" name="Rectangle 11" descr="C:\Users\Павленко\Віруси\гепатит.jpg"/>
          <p:cNvSpPr>
            <a:spLocks noChangeArrowheads="1"/>
          </p:cNvSpPr>
          <p:nvPr/>
        </p:nvSpPr>
        <p:spPr bwMode="auto">
          <a:xfrm>
            <a:off x="611560" y="4031218"/>
            <a:ext cx="3096344" cy="2586019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1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6348" y="188640"/>
            <a:ext cx="8579296" cy="1143000"/>
          </a:xfrm>
        </p:spPr>
        <p:txBody>
          <a:bodyPr>
            <a:noAutofit/>
          </a:bodyPr>
          <a:lstStyle/>
          <a:p>
            <a:r>
              <a:rPr lang="uk-UA" sz="4000" kern="0" dirty="0">
                <a:solidFill>
                  <a:srgbClr val="221304"/>
                </a:solidFill>
                <a:effectLst/>
                <a:latin typeface="Monotype Corsiva" pitchFamily="66" charset="0"/>
              </a:rPr>
              <a:t>Проникнення вірусної частинки в клітину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72815"/>
            <a:ext cx="48245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Проникнення</a:t>
            </a:r>
            <a:r>
              <a:rPr lang="ru-RU" sz="2000" dirty="0"/>
              <a:t> </a:t>
            </a:r>
            <a:r>
              <a:rPr lang="ru-RU" sz="2000" dirty="0" err="1"/>
              <a:t>вірусної</a:t>
            </a:r>
            <a:r>
              <a:rPr lang="ru-RU" sz="2000" dirty="0"/>
              <a:t> </a:t>
            </a:r>
            <a:r>
              <a:rPr lang="ru-RU" sz="2000" dirty="0" err="1"/>
              <a:t>частинки</a:t>
            </a:r>
            <a:r>
              <a:rPr lang="ru-RU" sz="2000" dirty="0"/>
              <a:t> в </a:t>
            </a:r>
            <a:r>
              <a:rPr lang="ru-RU" sz="2000" dirty="0" err="1"/>
              <a:t>клітину-хазяїна</a:t>
            </a:r>
            <a:r>
              <a:rPr lang="ru-RU" sz="2000" dirty="0"/>
              <a:t> </a:t>
            </a:r>
            <a:r>
              <a:rPr lang="ru-RU" sz="2000" dirty="0" err="1"/>
              <a:t>викликає</a:t>
            </a:r>
            <a:r>
              <a:rPr lang="ru-RU" sz="2000" dirty="0"/>
              <a:t> </a:t>
            </a:r>
            <a:r>
              <a:rPr lang="ru-RU" sz="2000" dirty="0" err="1"/>
              <a:t>глибокі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в </a:t>
            </a:r>
            <a:r>
              <a:rPr lang="ru-RU" sz="2000" dirty="0" err="1"/>
              <a:t>цій</a:t>
            </a:r>
            <a:r>
              <a:rPr lang="ru-RU" sz="2000" dirty="0"/>
              <a:t> </a:t>
            </a:r>
            <a:r>
              <a:rPr lang="ru-RU" sz="2000" dirty="0" err="1"/>
              <a:t>клітині</a:t>
            </a:r>
            <a:r>
              <a:rPr lang="ru-RU" sz="2000" dirty="0"/>
              <a:t>. </a:t>
            </a:r>
            <a:r>
              <a:rPr lang="ru-RU" sz="2000" dirty="0" err="1"/>
              <a:t>Вірус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виду </a:t>
            </a:r>
            <a:r>
              <a:rPr lang="ru-RU" sz="2000" dirty="0" err="1"/>
              <a:t>уражає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специфічні</a:t>
            </a:r>
            <a:r>
              <a:rPr lang="ru-RU" sz="2000" dirty="0"/>
              <a:t> для </a:t>
            </a:r>
            <a:r>
              <a:rPr lang="ru-RU" sz="2000" dirty="0" err="1"/>
              <a:t>нього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організму</a:t>
            </a:r>
            <a:r>
              <a:rPr lang="ru-RU" sz="2000" dirty="0"/>
              <a:t>, </a:t>
            </a:r>
            <a:r>
              <a:rPr lang="ru-RU" sz="2000" dirty="0" err="1"/>
              <a:t>певні</a:t>
            </a:r>
            <a:r>
              <a:rPr lang="ru-RU" sz="2000" dirty="0"/>
              <a:t> </a:t>
            </a:r>
            <a:r>
              <a:rPr lang="ru-RU" sz="2000" dirty="0" err="1"/>
              <a:t>клітини</a:t>
            </a:r>
            <a:r>
              <a:rPr lang="ru-RU" sz="2000" dirty="0"/>
              <a:t> (</a:t>
            </a:r>
            <a:r>
              <a:rPr lang="ru-RU" sz="2000" dirty="0" err="1"/>
              <a:t>шкіри</a:t>
            </a:r>
            <a:r>
              <a:rPr lang="ru-RU" sz="2000" dirty="0"/>
              <a:t>, головного і спинного </a:t>
            </a:r>
            <a:r>
              <a:rPr lang="ru-RU" sz="2000" dirty="0" err="1"/>
              <a:t>мозку</a:t>
            </a:r>
            <a:r>
              <a:rPr lang="ru-RU" sz="2000" dirty="0"/>
              <a:t>, </a:t>
            </a:r>
            <a:r>
              <a:rPr lang="ru-RU" sz="2000" dirty="0" err="1"/>
              <a:t>печінки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).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вірусних</a:t>
            </a:r>
            <a:r>
              <a:rPr lang="ru-RU" sz="2000" dirty="0"/>
              <a:t> </a:t>
            </a:r>
            <a:r>
              <a:rPr lang="ru-RU" sz="2000" dirty="0" err="1"/>
              <a:t>інфекцій</a:t>
            </a:r>
            <a:r>
              <a:rPr lang="ru-RU" sz="2000" dirty="0"/>
              <a:t> </a:t>
            </a:r>
            <a:r>
              <a:rPr lang="ru-RU" sz="2000" dirty="0" err="1"/>
              <a:t>утворюється</a:t>
            </a:r>
            <a:r>
              <a:rPr lang="ru-RU" sz="2000" dirty="0"/>
              <a:t> </a:t>
            </a:r>
            <a:r>
              <a:rPr lang="ru-RU" sz="2000" dirty="0" err="1"/>
              <a:t>тривалий</a:t>
            </a:r>
            <a:r>
              <a:rPr lang="ru-RU" sz="2000" dirty="0"/>
              <a:t> </a:t>
            </a:r>
            <a:r>
              <a:rPr lang="ru-RU" sz="2000" dirty="0" err="1"/>
              <a:t>імунітет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повторного </a:t>
            </a:r>
            <a:r>
              <a:rPr lang="ru-RU" sz="2000" dirty="0" err="1"/>
              <a:t>зараження</a:t>
            </a:r>
            <a:r>
              <a:rPr lang="ru-RU" sz="2000" dirty="0"/>
              <a:t> </a:t>
            </a:r>
            <a:r>
              <a:rPr lang="ru-RU" sz="2000" dirty="0" err="1"/>
              <a:t>даним</a:t>
            </a:r>
            <a:r>
              <a:rPr lang="ru-RU" sz="2000" dirty="0"/>
              <a:t> </a:t>
            </a:r>
            <a:r>
              <a:rPr lang="ru-RU" sz="2000" dirty="0" err="1"/>
              <a:t>вірусом</a:t>
            </a:r>
            <a:r>
              <a:rPr lang="ru-RU" sz="2000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835" y="1484784"/>
            <a:ext cx="4040909" cy="4467200"/>
          </a:xfrm>
        </p:spPr>
      </p:pic>
    </p:spTree>
    <p:extLst>
      <p:ext uri="{BB962C8B-B14F-4D97-AF65-F5344CB8AC3E}">
        <p14:creationId xmlns:p14="http://schemas.microsoft.com/office/powerpoint/2010/main" val="1480906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itchFamily="66" charset="0"/>
              </a:rPr>
              <a:t>           Механізм </a:t>
            </a:r>
            <a:r>
              <a:rPr lang="uk-UA" dirty="0">
                <a:latin typeface="Monotype Corsiva" pitchFamily="66" charset="0"/>
              </a:rPr>
              <a:t>інфікування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628800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(1) </a:t>
            </a:r>
            <a:r>
              <a:rPr lang="uk-UA" sz="2000" kern="0" dirty="0" err="1">
                <a:solidFill>
                  <a:srgbClr val="000000"/>
                </a:solidFill>
                <a:latin typeface="Times New Roman"/>
              </a:rPr>
              <a:t>РНК-геном</a:t>
            </a: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 вірусу, 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(2) </a:t>
            </a:r>
            <a:r>
              <a:rPr lang="uk-UA" sz="2000" kern="0" dirty="0" err="1">
                <a:solidFill>
                  <a:srgbClr val="000000"/>
                </a:solidFill>
                <a:latin typeface="Times New Roman"/>
              </a:rPr>
              <a:t>капсомер</a:t>
            </a: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, що складається 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всього з одного </a:t>
            </a:r>
            <a:r>
              <a:rPr lang="uk-UA" sz="2000" kern="0" dirty="0" err="1">
                <a:solidFill>
                  <a:srgbClr val="000000"/>
                </a:solidFill>
                <a:latin typeface="Times New Roman"/>
              </a:rPr>
              <a:t>протомера</a:t>
            </a: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, </a:t>
            </a: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r>
              <a:rPr lang="uk-UA" sz="2000" kern="0" dirty="0">
                <a:solidFill>
                  <a:srgbClr val="000000"/>
                </a:solidFill>
                <a:latin typeface="Times New Roman"/>
              </a:rPr>
              <a:t>(3) зріла ділянка </a:t>
            </a:r>
            <a:r>
              <a:rPr lang="uk-UA" sz="2000" kern="0" dirty="0" err="1">
                <a:solidFill>
                  <a:srgbClr val="000000"/>
                </a:solidFill>
                <a:latin typeface="Times New Roman"/>
              </a:rPr>
              <a:t>капсида</a:t>
            </a:r>
            <a:endParaRPr lang="uk-UA" sz="2000" kern="0" dirty="0">
              <a:solidFill>
                <a:srgbClr val="000000"/>
              </a:solidFill>
              <a:latin typeface="Times New Roman"/>
            </a:endParaRPr>
          </a:p>
          <a:p>
            <a:pPr marL="533400" lvl="0" indent="-533400" fontAlgn="base">
              <a:spcBef>
                <a:spcPct val="0"/>
              </a:spcBef>
              <a:spcAft>
                <a:spcPct val="0"/>
              </a:spcAft>
            </a:pPr>
            <a:endParaRPr lang="uk-UA" sz="2000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5" descr="Паличкоподібна частинка вірусу тютюнової мозаїки.   Цифрами позначені: (1) РНК-геном вірусу, (2) капсомер, що складається всього з одного протомера, (3) зріла ділянка капсида.">
            <a:hlinkClick r:id="rId2" tooltip="&quot;Паличкоподібна частинка вірусу тютюнової мозаїки.   Цифрами позначені: (1) РНК-геном вірусу, (2) капсомер, що складається всього з одного протомера, (3) зріла ділянка капсида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16" y="1628800"/>
            <a:ext cx="4053532" cy="27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005064"/>
            <a:ext cx="712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uk-UA" dirty="0"/>
              <a:t>Приєднання до клітинної мембрани </a:t>
            </a:r>
            <a:endParaRPr lang="ru-RU" dirty="0"/>
          </a:p>
          <a:p>
            <a:pPr>
              <a:buFontTx/>
              <a:buChar char="•"/>
            </a:pPr>
            <a:r>
              <a:rPr lang="uk-UA" dirty="0"/>
              <a:t>Проникнення в клітину</a:t>
            </a:r>
            <a:endParaRPr lang="ru-RU" dirty="0"/>
          </a:p>
          <a:p>
            <a:pPr>
              <a:buFontTx/>
              <a:buChar char="•"/>
            </a:pPr>
            <a:r>
              <a:rPr lang="uk-UA" dirty="0"/>
              <a:t>Перепрограмування клітини. </a:t>
            </a:r>
            <a:endParaRPr lang="ru-RU" dirty="0"/>
          </a:p>
          <a:p>
            <a:pPr>
              <a:buFontTx/>
              <a:buChar char="•"/>
            </a:pPr>
            <a:r>
              <a:rPr lang="uk-UA" dirty="0" err="1"/>
              <a:t>Персистенція</a:t>
            </a:r>
            <a:r>
              <a:rPr lang="uk-UA" dirty="0"/>
              <a:t>. </a:t>
            </a:r>
            <a:endParaRPr lang="ru-RU" dirty="0"/>
          </a:p>
          <a:p>
            <a:pPr>
              <a:buFontTx/>
              <a:buChar char="•"/>
            </a:pPr>
            <a:r>
              <a:rPr lang="uk-UA" dirty="0"/>
              <a:t>Створення нових вірусних компонентів. </a:t>
            </a:r>
            <a:endParaRPr lang="ru-RU" dirty="0"/>
          </a:p>
          <a:p>
            <a:pPr>
              <a:buFontTx/>
              <a:buChar char="•"/>
            </a:pPr>
            <a:r>
              <a:rPr lang="uk-UA" dirty="0"/>
              <a:t>Дозрівання </a:t>
            </a:r>
            <a:r>
              <a:rPr lang="uk-UA" dirty="0" err="1"/>
              <a:t>віріонів</a:t>
            </a:r>
            <a:r>
              <a:rPr lang="uk-UA" dirty="0"/>
              <a:t> і вихід з клітини</a:t>
            </a:r>
            <a:r>
              <a:rPr lang="uk-UA" b="1" dirty="0">
                <a:latin typeface="Arial" charset="0"/>
              </a:rPr>
              <a:t>.</a:t>
            </a:r>
            <a:r>
              <a:rPr lang="uk-UA" dirty="0">
                <a:latin typeface="Arial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8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i="1" kern="0" dirty="0" smtClean="0">
                <a:solidFill>
                  <a:srgbClr val="660066"/>
                </a:solidFill>
                <a:effectLst/>
                <a:latin typeface="Arial"/>
              </a:rPr>
              <a:t>     Проникнення </a:t>
            </a:r>
            <a:r>
              <a:rPr lang="uk-UA" sz="4400" i="1" kern="0" dirty="0">
                <a:solidFill>
                  <a:srgbClr val="660066"/>
                </a:solidFill>
                <a:effectLst/>
                <a:latin typeface="Arial"/>
              </a:rPr>
              <a:t>вірусів</a:t>
            </a:r>
            <a:r>
              <a:rPr lang="uk-UA" sz="4400" b="0" kern="0" dirty="0">
                <a:solidFill>
                  <a:srgbClr val="000000"/>
                </a:solidFill>
                <a:effectLst/>
                <a:latin typeface="Arial"/>
              </a:rPr>
              <a:t> </a:t>
            </a:r>
            <a:endParaRPr lang="ru-RU" dirty="0"/>
          </a:p>
        </p:txBody>
      </p:sp>
      <p:sp>
        <p:nvSpPr>
          <p:cNvPr id="4" name="Rectangle 5" descr="C:\Users\Павленко\Віруси\проникно.jpg"/>
          <p:cNvSpPr>
            <a:spLocks noChangeArrowheads="1"/>
          </p:cNvSpPr>
          <p:nvPr/>
        </p:nvSpPr>
        <p:spPr bwMode="auto">
          <a:xfrm>
            <a:off x="5257800" y="1371600"/>
            <a:ext cx="3733800" cy="51816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3" descr="C:\Users\Павленко\Віруси\ПОПАДАНИЕ ВИРУСА.jpg"/>
          <p:cNvSpPr>
            <a:spLocks noChangeArrowheads="1"/>
          </p:cNvSpPr>
          <p:nvPr/>
        </p:nvSpPr>
        <p:spPr bwMode="auto">
          <a:xfrm>
            <a:off x="395535" y="1371600"/>
            <a:ext cx="3744415" cy="25146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4" descr="C:\Users\Павленко\Віруси\проникнення в кл..jpg"/>
          <p:cNvSpPr>
            <a:spLocks noChangeArrowheads="1"/>
          </p:cNvSpPr>
          <p:nvPr/>
        </p:nvSpPr>
        <p:spPr bwMode="auto">
          <a:xfrm>
            <a:off x="403558" y="3886200"/>
            <a:ext cx="3736393" cy="2667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1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</a:t>
            </a:r>
            <a:r>
              <a:rPr lang="ru-RU" dirty="0" err="1"/>
              <a:t>вірусів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669851"/>
            <a:ext cx="8640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негативну</a:t>
            </a:r>
            <a:r>
              <a:rPr lang="ru-RU" dirty="0"/>
              <a:t> роль. Вони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свійських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У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віруси</a:t>
            </a:r>
            <a:r>
              <a:rPr lang="ru-RU" dirty="0"/>
              <a:t> </a:t>
            </a:r>
            <a:r>
              <a:rPr lang="ru-RU" dirty="0" err="1"/>
              <a:t>вражають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(</a:t>
            </a:r>
            <a:r>
              <a:rPr lang="ru-RU" dirty="0" err="1"/>
              <a:t>грип</a:t>
            </a:r>
            <a:r>
              <a:rPr lang="ru-RU" dirty="0"/>
              <a:t>), </a:t>
            </a:r>
            <a:r>
              <a:rPr lang="ru-RU" dirty="0" err="1"/>
              <a:t>травлення</a:t>
            </a:r>
            <a:r>
              <a:rPr lang="ru-RU" dirty="0"/>
              <a:t> (</a:t>
            </a:r>
            <a:r>
              <a:rPr lang="ru-RU" dirty="0" err="1"/>
              <a:t>гастроентерити</a:t>
            </a:r>
            <a:r>
              <a:rPr lang="ru-RU" dirty="0"/>
              <a:t>, </a:t>
            </a:r>
            <a:r>
              <a:rPr lang="ru-RU" dirty="0" err="1"/>
              <a:t>гепатити</a:t>
            </a:r>
            <a:r>
              <a:rPr lang="ru-RU" dirty="0"/>
              <a:t>), </a:t>
            </a:r>
            <a:r>
              <a:rPr lang="ru-RU" dirty="0" err="1"/>
              <a:t>нервову</a:t>
            </a:r>
            <a:r>
              <a:rPr lang="ru-RU" dirty="0"/>
              <a:t> (</a:t>
            </a:r>
            <a:r>
              <a:rPr lang="ru-RU" dirty="0" err="1"/>
              <a:t>поліомієліти</a:t>
            </a:r>
            <a:r>
              <a:rPr lang="ru-RU" dirty="0"/>
              <a:t>, сказ) систему, </a:t>
            </a:r>
            <a:r>
              <a:rPr lang="ru-RU" dirty="0" err="1"/>
              <a:t>шкіру</a:t>
            </a:r>
            <a:r>
              <a:rPr lang="ru-RU" dirty="0"/>
              <a:t> і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(герпес, </a:t>
            </a:r>
            <a:r>
              <a:rPr lang="ru-RU" dirty="0" err="1"/>
              <a:t>кір</a:t>
            </a:r>
            <a:r>
              <a:rPr lang="ru-RU" dirty="0"/>
              <a:t>, </a:t>
            </a:r>
            <a:r>
              <a:rPr lang="ru-RU" dirty="0" err="1"/>
              <a:t>вітряна</a:t>
            </a:r>
            <a:r>
              <a:rPr lang="ru-RU" dirty="0"/>
              <a:t> </a:t>
            </a:r>
            <a:r>
              <a:rPr lang="ru-RU" dirty="0" err="1"/>
              <a:t>віспа</a:t>
            </a:r>
            <a:r>
              <a:rPr lang="ru-RU" dirty="0"/>
              <a:t>),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систем </a:t>
            </a:r>
            <a:r>
              <a:rPr lang="ru-RU" dirty="0" err="1"/>
              <a:t>органів</a:t>
            </a:r>
            <a:r>
              <a:rPr lang="ru-RU" dirty="0"/>
              <a:t> (</a:t>
            </a:r>
            <a:r>
              <a:rPr lang="ru-RU" dirty="0" err="1"/>
              <a:t>віспа</a:t>
            </a:r>
            <a:r>
              <a:rPr lang="ru-RU" dirty="0"/>
              <a:t>, </a:t>
            </a:r>
            <a:r>
              <a:rPr lang="ru-RU" dirty="0" err="1"/>
              <a:t>жовта</a:t>
            </a:r>
            <a:r>
              <a:rPr lang="ru-RU" dirty="0"/>
              <a:t> </a:t>
            </a:r>
            <a:r>
              <a:rPr lang="ru-RU" dirty="0" err="1"/>
              <a:t>пропасниця</a:t>
            </a:r>
            <a:r>
              <a:rPr lang="ru-RU" dirty="0"/>
              <a:t>), </a:t>
            </a:r>
            <a:r>
              <a:rPr lang="ru-RU" dirty="0" err="1"/>
              <a:t>пригнічують</a:t>
            </a:r>
            <a:r>
              <a:rPr lang="ru-RU" dirty="0"/>
              <a:t> </a:t>
            </a:r>
            <a:r>
              <a:rPr lang="ru-RU" dirty="0" err="1"/>
              <a:t>імунні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(СНІД),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ракових</a:t>
            </a:r>
            <a:r>
              <a:rPr lang="ru-RU" dirty="0"/>
              <a:t> </a:t>
            </a:r>
            <a:r>
              <a:rPr lang="ru-RU" dirty="0" err="1"/>
              <a:t>захворювань.Деякі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бактеріофагів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бактеріальних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дизентерії</a:t>
            </a:r>
            <a:r>
              <a:rPr lang="ru-RU" dirty="0"/>
              <a:t>. </a:t>
            </a:r>
            <a:r>
              <a:rPr lang="ru-RU" dirty="0" err="1"/>
              <a:t>Вірусів-паразитів</a:t>
            </a:r>
            <a:r>
              <a:rPr lang="ru-RU" dirty="0"/>
              <a:t> комах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біологічному</a:t>
            </a:r>
            <a:r>
              <a:rPr lang="ru-RU" dirty="0"/>
              <a:t> </a:t>
            </a:r>
            <a:r>
              <a:rPr lang="ru-RU" dirty="0" err="1"/>
              <a:t>методі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шкідливими</a:t>
            </a:r>
            <a:r>
              <a:rPr lang="ru-RU" dirty="0"/>
              <a:t> видами (</a:t>
            </a:r>
            <a:r>
              <a:rPr lang="ru-RU" dirty="0" err="1"/>
              <a:t>шовкопрядом</a:t>
            </a:r>
            <a:r>
              <a:rPr lang="ru-RU" dirty="0"/>
              <a:t> </a:t>
            </a:r>
            <a:r>
              <a:rPr lang="ru-RU" dirty="0" err="1"/>
              <a:t>непарним</a:t>
            </a:r>
            <a:r>
              <a:rPr lang="ru-RU" dirty="0"/>
              <a:t>, </a:t>
            </a:r>
            <a:r>
              <a:rPr lang="ru-RU" dirty="0" err="1"/>
              <a:t>кровосисними</a:t>
            </a:r>
            <a:r>
              <a:rPr lang="ru-RU" dirty="0"/>
              <a:t> комарами та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78" y="4776967"/>
            <a:ext cx="3286990" cy="20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353991"/>
            <a:ext cx="8918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9" y="1736055"/>
            <a:ext cx="2663825" cy="401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16" y="1736055"/>
            <a:ext cx="4176464" cy="4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</TotalTime>
  <Words>382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Презентация PowerPoint</vt:lpstr>
      <vt:lpstr>             Віруси</vt:lpstr>
      <vt:lpstr>      Відкриття  вірусів</vt:lpstr>
      <vt:lpstr>   Фізичні ознаки вірусу.</vt:lpstr>
      <vt:lpstr>Проникнення вірусної частинки в клітину</vt:lpstr>
      <vt:lpstr>           Механізм інфікування</vt:lpstr>
      <vt:lpstr>     Проникнення вірусів </vt:lpstr>
      <vt:lpstr>Роль вірусів у житті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 БАКТЕРІОФАГА</vt:lpstr>
      <vt:lpstr>Порівняльні розміри вірусів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10</cp:revision>
  <dcterms:modified xsi:type="dcterms:W3CDTF">2014-02-03T22:05:22Z</dcterms:modified>
</cp:coreProperties>
</file>