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4" autoAdjust="0"/>
    <p:restoredTop sz="94660"/>
  </p:normalViewPr>
  <p:slideViewPr>
    <p:cSldViewPr>
      <p:cViewPr varScale="1">
        <p:scale>
          <a:sx n="69" d="100"/>
          <a:sy n="69" d="100"/>
        </p:scale>
        <p:origin x="-15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438400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914400"/>
            <a:ext cx="9144000" cy="1524000"/>
          </a:xfrm>
          <a:prstGeom prst="rect">
            <a:avLst/>
          </a:prstGeom>
          <a:solidFill>
            <a:srgbClr val="000000">
              <a:alpha val="89800"/>
            </a:srgb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6D10C2-116A-4264-A7F0-095F965F4EBB}" type="datetimeFigureOut">
              <a:rPr lang="uk-UA" smtClean="0"/>
              <a:t>01.04.2012</a:t>
            </a:fld>
            <a:endParaRPr lang="uk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5C8A9AA-391C-46E8-B028-D49F4A70A732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476108"/>
            <a:ext cx="8305800" cy="381000"/>
          </a:xfrm>
        </p:spPr>
        <p:txBody>
          <a:bodyPr>
            <a:noAutofit/>
          </a:bodyPr>
          <a:lstStyle>
            <a:lvl1pPr marL="0" indent="0" algn="l">
              <a:buNone/>
              <a:defRPr sz="2000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1295400"/>
          </a:xfrm>
        </p:spPr>
        <p:txBody>
          <a:bodyPr anchor="ctr" anchorCtr="0">
            <a:noAutofit/>
          </a:bodyPr>
          <a:lstStyle>
            <a:lvl1pPr algn="l">
              <a:defRPr sz="4800" cap="all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10C2-116A-4264-A7F0-095F965F4EBB}" type="datetimeFigureOut">
              <a:rPr lang="uk-UA" smtClean="0"/>
              <a:t>01.04.2012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A9AA-391C-46E8-B028-D49F4A70A7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10C2-116A-4264-A7F0-095F965F4EBB}" type="datetimeFigureOut">
              <a:rPr lang="uk-UA" smtClean="0"/>
              <a:t>01.04.2012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A9AA-391C-46E8-B028-D49F4A70A7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96D10C2-116A-4264-A7F0-095F965F4EBB}" type="datetimeFigureOut">
              <a:rPr lang="uk-UA" smtClean="0"/>
              <a:t>01.04.2012</a:t>
            </a:fld>
            <a:endParaRPr lang="uk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5C8A9AA-391C-46E8-B028-D49F4A70A732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4958864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0" y="3429000"/>
            <a:ext cx="9144000" cy="1527048"/>
          </a:xfrm>
          <a:prstGeom prst="rect">
            <a:avLst/>
          </a:prstGeom>
          <a:solidFill>
            <a:srgbClr val="000000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10C2-116A-4264-A7F0-095F965F4EBB}" type="datetimeFigureOut">
              <a:rPr lang="uk-UA" smtClean="0"/>
              <a:t>01.04.2012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A9AA-391C-46E8-B028-D49F4A70A732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>
              <a:buNone/>
              <a:defRPr sz="4200" b="0" cap="all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457200"/>
          </a:xfrm>
        </p:spPr>
        <p:txBody>
          <a:bodyPr anchor="ctr"/>
          <a:lstStyle>
            <a:lvl1pPr>
              <a:buNone/>
              <a:defRPr sz="2000" spc="100" baseline="0">
                <a:solidFill>
                  <a:srgbClr val="FFFFF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10C2-116A-4264-A7F0-095F965F4EBB}" type="datetimeFigureOut">
              <a:rPr lang="uk-UA" smtClean="0"/>
              <a:t>01.04.2012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A9AA-391C-46E8-B028-D49F4A70A732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A9AA-391C-46E8-B028-D49F4A70A732}" type="slidenum">
              <a:rPr lang="uk-UA" smtClean="0"/>
              <a:t>‹#›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10C2-116A-4264-A7F0-095F965F4EBB}" type="datetimeFigureOut">
              <a:rPr lang="uk-UA" smtClean="0"/>
              <a:t>01.04.2012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38200"/>
          </a:xfrm>
          <a:solidFill>
            <a:schemeClr val="accent1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2"/>
          </p:nvPr>
        </p:nvSpPr>
        <p:spPr>
          <a:xfrm>
            <a:off x="457200" y="2220558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20558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71600"/>
            <a:ext cx="4040188" cy="838200"/>
          </a:xfrm>
          <a:solidFill>
            <a:schemeClr val="accent2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10C2-116A-4264-A7F0-095F965F4EBB}" type="datetimeFigureOut">
              <a:rPr lang="uk-UA" smtClean="0"/>
              <a:t>01.04.2012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A9AA-391C-46E8-B028-D49F4A70A732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10C2-116A-4264-A7F0-095F965F4EBB}" type="datetimeFigureOut">
              <a:rPr lang="uk-UA" smtClean="0"/>
              <a:t>01.04.2012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A9AA-391C-46E8-B028-D49F4A70A7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10C2-116A-4264-A7F0-095F965F4EBB}" type="datetimeFigureOut">
              <a:rPr lang="uk-UA" smtClean="0"/>
              <a:t>01.04.2012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357144"/>
            <a:ext cx="34290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C8A9AA-391C-46E8-B028-D49F4A70A732}" type="slidenum">
              <a:rPr lang="uk-UA" smtClean="0"/>
              <a:t>‹#›</a:t>
            </a:fld>
            <a:endParaRPr lang="uk-UA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2743200" y="228600"/>
            <a:ext cx="62484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1752" y="1600200"/>
            <a:ext cx="2057400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01752" y="384048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10C2-116A-4264-A7F0-095F965F4EBB}" type="datetimeFigureOut">
              <a:rPr lang="uk-UA" smtClean="0"/>
              <a:t>01.04.2012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C8A9AA-391C-46E8-B028-D49F4A70A732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0"/>
            <a:ext cx="6553200" cy="5943600"/>
          </a:xfrm>
          <a:solidFill>
            <a:schemeClr val="bg2"/>
          </a:solidFill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057400" cy="42672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2292526"/>
            <a:ext cx="2743200" cy="2127074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977827" y="5072066"/>
            <a:ext cx="1758141" cy="1739481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0"/>
            <a:ext cx="3886200" cy="3048000"/>
          </a:xfrm>
          <a:prstGeom prst="rect">
            <a:avLst/>
          </a:prstGeom>
          <a:solidFill>
            <a:schemeClr val="accent1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4114800"/>
            <a:ext cx="2362200" cy="2463018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178687" y="2389810"/>
            <a:ext cx="2174118" cy="2174118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384588" y="5842728"/>
            <a:ext cx="1011260" cy="101126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22493" y="1427132"/>
            <a:ext cx="2047390" cy="2047390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14300" y="4803322"/>
            <a:ext cx="1959428" cy="195942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021092" y="4578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72385" y="4626825"/>
            <a:ext cx="1515880" cy="1394583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06" y="361813"/>
            <a:ext cx="2512694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295400" y="0"/>
            <a:ext cx="1524000" cy="609600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9403" y="212289"/>
            <a:ext cx="2022300" cy="2022300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6200" y="3962400"/>
            <a:ext cx="891076" cy="886968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21357" y="1507438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69253" y="466436"/>
            <a:ext cx="1595105" cy="1595105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189756" y="2967572"/>
            <a:ext cx="3234945" cy="3234944"/>
          </a:xfrm>
          <a:prstGeom prst="ellipse">
            <a:avLst/>
          </a:prstGeom>
          <a:solidFill>
            <a:schemeClr val="accent1">
              <a:tint val="100000"/>
              <a:satMod val="18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626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51220" y="4665220"/>
            <a:ext cx="2192780" cy="219278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600200" y="3705807"/>
            <a:ext cx="1195876" cy="1198294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228600"/>
            <a:ext cx="822960" cy="822960"/>
          </a:xfrm>
          <a:prstGeom prst="ellipse">
            <a:avLst/>
          </a:prstGeom>
          <a:solidFill>
            <a:schemeClr val="accent1">
              <a:tint val="90000"/>
              <a:satMod val="275000"/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772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410200" y="6324600"/>
            <a:ext cx="15240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011692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357144"/>
            <a:ext cx="2974848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B96D10C2-116A-4264-A7F0-095F965F4EBB}" type="datetimeFigureOut">
              <a:rPr lang="uk-UA" smtClean="0"/>
              <a:t>01.04.2012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357144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55448" y="6315075"/>
            <a:ext cx="1188720" cy="457200"/>
          </a:xfrm>
          <a:prstGeom prst="rect">
            <a:avLst/>
          </a:prstGeom>
          <a:noFill/>
        </p:spPr>
        <p:txBody>
          <a:bodyPr vert="horz" lIns="0" tIns="0" rIns="0" bIns="0" anchor="ctr" anchorCtr="1">
            <a:normAutofit/>
          </a:bodyPr>
          <a:lstStyle>
            <a:lvl1pPr algn="ctr">
              <a:defRPr sz="2800">
                <a:solidFill>
                  <a:schemeClr val="tx2"/>
                </a:solidFill>
              </a:defRPr>
            </a:lvl1pPr>
          </a:lstStyle>
          <a:p>
            <a:fld id="{95C8A9AA-391C-46E8-B028-D49F4A70A732}" type="slidenum">
              <a:rPr lang="uk-UA" smtClean="0"/>
              <a:t>‹#›</a:t>
            </a:fld>
            <a:endParaRPr lang="uk-UA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sz="38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700"/>
        </a:spcBef>
        <a:buClr>
          <a:schemeClr val="accent2"/>
        </a:buClr>
        <a:buSzPct val="85000"/>
        <a:buFont typeface="Wingdings 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600"/>
        </a:spcBef>
        <a:buClr>
          <a:schemeClr val="accent1"/>
        </a:buClr>
        <a:buSzPct val="85000"/>
        <a:buFont typeface="Wingdings 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500"/>
        </a:spcBef>
        <a:buClr>
          <a:schemeClr val="accent3"/>
        </a:buClr>
        <a:buSzPct val="85000"/>
        <a:buFont typeface="Wingdings 2"/>
        <a:buChar char="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400"/>
        </a:spcBef>
        <a:buClr>
          <a:schemeClr val="accent4"/>
        </a:buClr>
        <a:buFont typeface="Wingdings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6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19100" y="3140968"/>
            <a:ext cx="8305800" cy="381000"/>
          </a:xfrm>
        </p:spPr>
        <p:txBody>
          <a:bodyPr/>
          <a:lstStyle/>
          <a:p>
            <a:r>
              <a:rPr lang="en-US" sz="4800" dirty="0">
                <a:solidFill>
                  <a:srgbClr val="92D050"/>
                </a:solidFill>
              </a:rPr>
              <a:t>"Out of Many, One People"</a:t>
            </a:r>
            <a:endParaRPr lang="uk-UA" sz="4800" dirty="0">
              <a:solidFill>
                <a:srgbClr val="92D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744000" y="980728"/>
            <a:ext cx="5400000" cy="100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uk-UA" dirty="0" smtClean="0"/>
              <a:t>           </a:t>
            </a:r>
            <a:r>
              <a:rPr lang="uk-UA" dirty="0" smtClean="0">
                <a:solidFill>
                  <a:srgbClr val="002060"/>
                </a:solidFill>
              </a:rPr>
              <a:t>Ямайка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sus\Pictures\Ямайка\1267039202_499ca02129cc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77072"/>
            <a:ext cx="3060340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46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100" dirty="0" err="1" smtClean="0">
                <a:solidFill>
                  <a:schemeClr val="bg1"/>
                </a:solidFill>
              </a:rPr>
              <a:t>Яма́йка</a:t>
            </a: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100" dirty="0">
                <a:solidFill>
                  <a:schemeClr val="accent5">
                    <a:lumMod val="50000"/>
                  </a:schemeClr>
                </a:solidFill>
              </a:rPr>
              <a:t>(англ. </a:t>
            </a:r>
            <a:r>
              <a:rPr lang="ru-RU" sz="3100" dirty="0" err="1">
                <a:solidFill>
                  <a:schemeClr val="accent5">
                    <a:lumMod val="50000"/>
                  </a:schemeClr>
                </a:solidFill>
              </a:rPr>
              <a:t>Jamaica</a:t>
            </a:r>
            <a:r>
              <a:rPr lang="ru-RU" sz="3100" dirty="0">
                <a:solidFill>
                  <a:schemeClr val="accent5">
                    <a:lumMod val="50000"/>
                  </a:schemeClr>
                </a:solidFill>
              </a:rPr>
              <a:t>) - держава у Вест-</a:t>
            </a:r>
            <a:r>
              <a:rPr lang="ru-RU" sz="3100" dirty="0" err="1">
                <a:solidFill>
                  <a:schemeClr val="accent5">
                    <a:lumMod val="50000"/>
                  </a:schemeClr>
                </a:solidFill>
              </a:rPr>
              <a:t>Індії</a:t>
            </a:r>
            <a:r>
              <a:rPr lang="ru-RU" sz="3100" dirty="0">
                <a:solidFill>
                  <a:schemeClr val="accent5">
                    <a:lumMod val="50000"/>
                  </a:schemeClr>
                </a:solidFill>
              </a:rPr>
              <a:t> на о. Ямайка і </a:t>
            </a:r>
            <a:r>
              <a:rPr lang="ru-RU" sz="3100" dirty="0" err="1">
                <a:solidFill>
                  <a:schemeClr val="accent5">
                    <a:lumMod val="50000"/>
                  </a:schemeClr>
                </a:solidFill>
              </a:rPr>
              <a:t>прилеглих</a:t>
            </a:r>
            <a:r>
              <a:rPr lang="ru-RU" sz="3100" dirty="0">
                <a:solidFill>
                  <a:schemeClr val="accent5">
                    <a:lumMod val="50000"/>
                  </a:schemeClr>
                </a:solidFill>
              </a:rPr>
              <a:t> до </a:t>
            </a:r>
            <a:r>
              <a:rPr lang="ru-RU" sz="3100" dirty="0" err="1">
                <a:solidFill>
                  <a:schemeClr val="accent5">
                    <a:lumMod val="50000"/>
                  </a:schemeClr>
                </a:solidFill>
              </a:rPr>
              <a:t>нього</a:t>
            </a:r>
            <a:r>
              <a:rPr lang="ru-RU" sz="3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100" dirty="0" err="1">
                <a:solidFill>
                  <a:schemeClr val="accent5">
                    <a:lumMod val="50000"/>
                  </a:schemeClr>
                </a:solidFill>
              </a:rPr>
              <a:t>дрібних</a:t>
            </a:r>
            <a:r>
              <a:rPr lang="ru-RU" sz="3100" dirty="0">
                <a:solidFill>
                  <a:schemeClr val="accent5">
                    <a:lumMod val="50000"/>
                  </a:schemeClr>
                </a:solidFill>
              </a:rPr>
              <a:t> о-вах у </a:t>
            </a:r>
            <a:r>
              <a:rPr lang="ru-RU" sz="3100" dirty="0" err="1">
                <a:solidFill>
                  <a:schemeClr val="accent5">
                    <a:lumMod val="50000"/>
                  </a:schemeClr>
                </a:solidFill>
              </a:rPr>
              <a:t>Карибському</a:t>
            </a:r>
            <a:r>
              <a:rPr lang="ru-RU" sz="3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100" dirty="0" err="1">
                <a:solidFill>
                  <a:schemeClr val="accent5">
                    <a:lumMod val="50000"/>
                  </a:schemeClr>
                </a:solidFill>
              </a:rPr>
              <a:t>морі</a:t>
            </a:r>
            <a:r>
              <a:rPr lang="ru-RU" sz="31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uk-UA" sz="3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6" y="1623330"/>
            <a:ext cx="4536504" cy="3487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asus\Pictures\Ямайка\svad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4784"/>
            <a:ext cx="3482961" cy="4968552"/>
          </a:xfrm>
          <a:prstGeom prst="ellipse">
            <a:avLst/>
          </a:prstGeom>
          <a:ln w="63500" cap="rnd">
            <a:solidFill>
              <a:schemeClr val="accent4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24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515" y="116632"/>
            <a:ext cx="82296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/>
              <a:t>Гімн: </a:t>
            </a:r>
            <a:r>
              <a:rPr lang="en-US" dirty="0"/>
              <a:t>Jamaica, Land We Love</a:t>
            </a:r>
            <a:br>
              <a:rPr lang="en-US" dirty="0"/>
            </a:br>
            <a:r>
              <a:rPr lang="en-US" dirty="0"/>
              <a:t> </a:t>
            </a:r>
            <a:r>
              <a:rPr lang="uk-UA" dirty="0"/>
              <a:t>Ямайка, земля, яку ми любимо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i="1" dirty="0"/>
              <a:t>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Площа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- 11,5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тис. км2.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b="1" i="1" dirty="0" err="1" smtClean="0">
                <a:solidFill>
                  <a:srgbClr val="C00000"/>
                </a:solidFill>
              </a:rPr>
              <a:t>Населення</a:t>
            </a:r>
            <a:r>
              <a:rPr lang="ru-RU" dirty="0" smtClean="0">
                <a:solidFill>
                  <a:srgbClr val="C00000"/>
                </a:solidFill>
              </a:rPr>
              <a:t> - </a:t>
            </a:r>
            <a:r>
              <a:rPr lang="ru-RU" dirty="0">
                <a:solidFill>
                  <a:srgbClr val="C00000"/>
                </a:solidFill>
              </a:rPr>
              <a:t>2,576 млн </a:t>
            </a:r>
            <a:r>
              <a:rPr lang="ru-RU" dirty="0" err="1">
                <a:solidFill>
                  <a:srgbClr val="C00000"/>
                </a:solidFill>
              </a:rPr>
              <a:t>чол</a:t>
            </a:r>
            <a:r>
              <a:rPr lang="ru-RU" dirty="0">
                <a:solidFill>
                  <a:srgbClr val="C00000"/>
                </a:solidFill>
              </a:rPr>
              <a:t>. (2001; 2,1 млн </a:t>
            </a:r>
            <a:r>
              <a:rPr lang="ru-RU" dirty="0" err="1">
                <a:solidFill>
                  <a:srgbClr val="C00000"/>
                </a:solidFill>
              </a:rPr>
              <a:t>чол</a:t>
            </a:r>
            <a:r>
              <a:rPr lang="ru-RU" dirty="0">
                <a:solidFill>
                  <a:srgbClr val="C00000"/>
                </a:solidFill>
              </a:rPr>
              <a:t>., 1978</a:t>
            </a:r>
            <a:r>
              <a:rPr lang="ru-RU" dirty="0" smtClean="0">
                <a:solidFill>
                  <a:srgbClr val="C00000"/>
                </a:solidFill>
              </a:rPr>
              <a:t>).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Столиця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– </a:t>
            </a:r>
            <a:r>
              <a:rPr lang="ru-RU" dirty="0" err="1">
                <a:solidFill>
                  <a:srgbClr val="002060"/>
                </a:solidFill>
              </a:rPr>
              <a:t>Кінгстон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b="1" i="1" dirty="0" err="1">
                <a:solidFill>
                  <a:schemeClr val="tx2">
                    <a:lumMod val="10000"/>
                  </a:schemeClr>
                </a:solidFill>
              </a:rPr>
              <a:t>Офіц</a:t>
            </a:r>
            <a:r>
              <a:rPr lang="ru-RU" b="1" i="1" dirty="0">
                <a:solidFill>
                  <a:schemeClr val="tx2">
                    <a:lumMod val="10000"/>
                  </a:schemeClr>
                </a:solidFill>
              </a:rPr>
              <a:t>. </a:t>
            </a:r>
            <a:r>
              <a:rPr lang="ru-RU" b="1" i="1" dirty="0" err="1">
                <a:solidFill>
                  <a:schemeClr val="tx2">
                    <a:lumMod val="10000"/>
                  </a:schemeClr>
                </a:solidFill>
              </a:rPr>
              <a:t>мова</a:t>
            </a:r>
            <a:r>
              <a:rPr lang="ru-RU" b="1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–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англійська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r>
              <a:rPr lang="ru-RU" dirty="0" smtClean="0"/>
              <a:t> 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</a:rPr>
              <a:t>Грошова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</a:rPr>
              <a:t>одиниця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ямайський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долар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868" y="1412776"/>
            <a:ext cx="4120940" cy="2736304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65104"/>
            <a:ext cx="4104456" cy="22585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853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20688"/>
            <a:ext cx="6248400" cy="5472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700808"/>
            <a:ext cx="2057400" cy="3733800"/>
          </a:xfrm>
        </p:spPr>
        <p:txBody>
          <a:bodyPr>
            <a:normAutofit/>
          </a:bodyPr>
          <a:lstStyle/>
          <a:p>
            <a:r>
              <a:rPr lang="uk-UA" sz="2400" dirty="0">
                <a:solidFill>
                  <a:schemeClr val="accent5">
                    <a:lumMod val="50000"/>
                  </a:schemeClr>
                </a:solidFill>
              </a:rPr>
              <a:t>Про Ямайку Колумб почув від індіанців під час другої експедиції.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dirty="0"/>
              <a:t>Історія країни</a:t>
            </a:r>
          </a:p>
        </p:txBody>
      </p:sp>
    </p:spTree>
    <p:extLst>
      <p:ext uri="{BB962C8B-B14F-4D97-AF65-F5344CB8AC3E}">
        <p14:creationId xmlns:p14="http://schemas.microsoft.com/office/powerpoint/2010/main" val="382539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4800" dirty="0" smtClean="0">
                <a:solidFill>
                  <a:schemeClr val="tx2">
                    <a:lumMod val="10000"/>
                  </a:schemeClr>
                </a:solidFill>
              </a:rPr>
              <a:t>Герб</a:t>
            </a:r>
            <a:r>
              <a:rPr lang="uk-UA" sz="4800" dirty="0" smtClean="0"/>
              <a:t> </a:t>
            </a:r>
            <a:endParaRPr lang="uk-UA" sz="4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31" y="2489794"/>
            <a:ext cx="3610529" cy="36443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92896"/>
            <a:ext cx="4038600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Державні символи</a:t>
            </a:r>
            <a:endParaRPr lang="uk-UA" sz="6000" b="1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uk-UA" sz="4400" dirty="0" smtClean="0"/>
              <a:t>Прапор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41347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316000" cy="1080000"/>
          </a:xfrm>
        </p:spPr>
        <p:txBody>
          <a:bodyPr anchor="ctr">
            <a:normAutofit fontScale="90000"/>
          </a:bodyPr>
          <a:lstStyle/>
          <a:p>
            <a:r>
              <a:rPr lang="uk-UA" sz="4800" dirty="0"/>
              <a:t> </a:t>
            </a:r>
            <a:r>
              <a:rPr lang="uk-UA" sz="4800" dirty="0" smtClean="0"/>
              <a:t>                      </a:t>
            </a:r>
            <a:r>
              <a:rPr lang="uk-UA" sz="8800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Реггі</a:t>
            </a:r>
            <a:endParaRPr lang="uk-UA" sz="88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Реггі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з’явилось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кінці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60-х і стало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основним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стилем Ямайки.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Завдяки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Bob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Marley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реггі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завоювало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Європу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і Америку. 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asus\Pictures\Ямайка\jama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66822"/>
            <a:ext cx="4298179" cy="3408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sus\Pictures\Ямайка\PICT01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179512" y="3066822"/>
            <a:ext cx="3672408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6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Рослинний світ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західній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частині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і на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рівнинах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півдня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переважають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савани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ксерофільними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чагарниками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багато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кактусів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uk-UA" dirty="0"/>
          </a:p>
        </p:txBody>
      </p:sp>
      <p:pic>
        <p:nvPicPr>
          <p:cNvPr id="6146" name="Picture 2" descr="C:\Users\asus\Pictures\Ямайка\br_co-99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3294112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sus\Pictures\Ямайка\2_w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2976"/>
            <a:ext cx="3886200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81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6632"/>
            <a:ext cx="4824536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Місце розповсюдження  наркотиків</a:t>
            </a:r>
            <a:endParaRPr lang="uk-UA" sz="2400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accent5">
                    <a:lumMod val="50000"/>
                  </a:schemeClr>
                </a:solidFill>
              </a:rPr>
              <a:t>Ямайка</a:t>
            </a:r>
            <a:endParaRPr lang="uk-UA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asus\Pictures\Ямайка\r_p_b4360d42765da73263843888491eb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140968"/>
            <a:ext cx="2898072" cy="3504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2649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Орел і </a:t>
            </a:r>
            <a:r>
              <a:rPr lang="uk-UA" dirty="0" smtClean="0"/>
              <a:t>Решка – </a:t>
            </a:r>
            <a:r>
              <a:rPr lang="uk-UA" dirty="0" smtClean="0">
                <a:solidFill>
                  <a:srgbClr val="002060"/>
                </a:solidFill>
              </a:rPr>
              <a:t>сучасна Ямайка!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84784"/>
            <a:ext cx="3370064" cy="18669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C:\Users\asus\Pictures\Ямайка\bob-marl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2565752" cy="3744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s\Pictures\Ямайка\1278247332_DFECE0E9EAE02030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71034"/>
            <a:ext cx="4610446" cy="28815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82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rrency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urrency">
      <a:maj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10000"/>
              </a:schemeClr>
            </a:gs>
            <a:gs pos="47500">
              <a:schemeClr val="phClr">
                <a:tint val="35000"/>
                <a:satMod val="110000"/>
              </a:schemeClr>
            </a:gs>
            <a:gs pos="58500">
              <a:schemeClr val="phClr">
                <a:tint val="35000"/>
                <a:satMod val="110000"/>
              </a:schemeClr>
            </a:gs>
            <a:gs pos="100000">
              <a:schemeClr val="phClr">
                <a:tint val="8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2000"/>
                <a:satMod val="105000"/>
              </a:schemeClr>
            </a:gs>
            <a:gs pos="47500">
              <a:schemeClr val="phClr">
                <a:shade val="89000"/>
                <a:satMod val="105000"/>
              </a:schemeClr>
            </a:gs>
            <a:gs pos="58500">
              <a:schemeClr val="phClr">
                <a:shade val="89000"/>
                <a:satMod val="105000"/>
              </a:schemeClr>
            </a:gs>
            <a:gs pos="100000">
              <a:schemeClr val="phClr">
                <a:shade val="52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60000" cap="flat" cmpd="thickThin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50800" dist="63500" dir="5400000" algn="r" rotWithShape="0">
              <a:srgbClr val="000000">
                <a:alpha val="65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20000"/>
                <a:satMod val="3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8000"/>
                <a:shade val="98000"/>
                <a:satMod val="120000"/>
              </a:schemeClr>
              <a:schemeClr val="phClr">
                <a:tint val="86000"/>
                <a:shade val="92000"/>
                <a:satMod val="150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Финансовая тема</Template>
  <TotalTime>136</TotalTime>
  <Words>127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Currency</vt:lpstr>
      <vt:lpstr>           Ямайка</vt:lpstr>
      <vt:lpstr>  Яма́йка (англ. Jamaica) - держава у Вест-Індії на о. Ямайка і прилеглих до нього дрібних о-вах у Карибському морі.</vt:lpstr>
      <vt:lpstr>Гімн: Jamaica, Land We Love  Ямайка, земля, яку ми любимо</vt:lpstr>
      <vt:lpstr>Історія країни</vt:lpstr>
      <vt:lpstr>Державні символи</vt:lpstr>
      <vt:lpstr>                       Реггі</vt:lpstr>
      <vt:lpstr>Рослинний світ</vt:lpstr>
      <vt:lpstr>Ямайка</vt:lpstr>
      <vt:lpstr>Орел і Решка – сучасна Ямайка!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Ямайка</dc:title>
  <dc:creator>asus</dc:creator>
  <cp:lastModifiedBy>asus</cp:lastModifiedBy>
  <cp:revision>10</cp:revision>
  <dcterms:created xsi:type="dcterms:W3CDTF">2012-03-31T17:42:30Z</dcterms:created>
  <dcterms:modified xsi:type="dcterms:W3CDTF">2012-04-01T06:27:09Z</dcterms:modified>
</cp:coreProperties>
</file>