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Радіолокація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://izhlife.ru/uploads/posts/2012-06/1340093470_dsc_7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2920"/>
            <a:ext cx="3168352" cy="4763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55768" y="54452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виконав</a:t>
            </a:r>
          </a:p>
          <a:p>
            <a:r>
              <a:rPr lang="uk-UA" dirty="0" smtClean="0"/>
              <a:t>учень 11-Б класу</a:t>
            </a:r>
          </a:p>
          <a:p>
            <a:r>
              <a:rPr lang="uk-UA" dirty="0" smtClean="0"/>
              <a:t>ДПМЛ</a:t>
            </a:r>
          </a:p>
          <a:p>
            <a:r>
              <a:rPr lang="uk-UA" dirty="0" smtClean="0"/>
              <a:t>Боян Святослав </a:t>
            </a:r>
            <a:endParaRPr lang="uk-UA" dirty="0"/>
          </a:p>
        </p:txBody>
      </p:sp>
      <p:pic>
        <p:nvPicPr>
          <p:cNvPr id="10244" name="Picture 4" descr="https://encrypted-tbn1.gstatic.com/images?q=tbn:ANd9GcSIYCAVEwbm6qSb6AbhqwthNmS9XqhE_z6uniUQc0iEHPW7Pi9o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4032448" cy="32582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Інший шлях для визначення наявності торнадо в даному штормі - вивчити радіальну швидкість у даній області. </a:t>
            </a:r>
            <a:r>
              <a:rPr lang="uk-UA" dirty="0" err="1" smtClean="0"/>
              <a:t>Мезоциклон</a:t>
            </a:r>
            <a:r>
              <a:rPr lang="uk-UA" dirty="0" smtClean="0"/>
              <a:t>, невелике обертання з центром, розташованим під висхідним потоком повітря у </a:t>
            </a:r>
            <a:r>
              <a:rPr lang="uk-UA" dirty="0" err="1" smtClean="0"/>
              <a:t>надбагатокомірковій</a:t>
            </a:r>
            <a:r>
              <a:rPr lang="uk-UA" dirty="0" smtClean="0"/>
              <a:t> грозі, виявляється по куплету швидкостей. Куплет орієнтується так, що сконцентрована область радіальних вітрів, що переміщаються в напрямку від радара, з'являється по одну сторону від осі променя, а сконцентрована область радіальних вітрів, що переміщаються в напрямку до радара, з'являється по іншу (протилежну) сторону від осі променя. Коли центральні </a:t>
            </a:r>
            <a:r>
              <a:rPr lang="uk-UA" dirty="0" err="1" smtClean="0"/>
              <a:t>пікселі</a:t>
            </a:r>
            <a:r>
              <a:rPr lang="uk-UA" dirty="0" smtClean="0"/>
              <a:t> безпосередньо біля осі променя видають винятково сильні вітри, те цей запис називається записом </a:t>
            </a:r>
            <a:r>
              <a:rPr lang="uk-UA" dirty="0" err="1" smtClean="0"/>
              <a:t>завихрюваності</a:t>
            </a:r>
            <a:r>
              <a:rPr lang="uk-UA" dirty="0" smtClean="0"/>
              <a:t> смерчу (ЗЗС). Знімок праворуч ілюструє ЗЗС в області швидкостей штормів усі з тих же </a:t>
            </a:r>
            <a:r>
              <a:rPr lang="uk-UA" dirty="0" err="1" smtClean="0"/>
              <a:t>Теннесі</a:t>
            </a:r>
            <a:r>
              <a:rPr lang="uk-UA" dirty="0" smtClean="0"/>
              <a:t> і Кентуккі. Негативні величини (синьо-зелені кольори) означають переміщення в напрямку до радара, а позитивні величини (жовто-червоні кольори) означають переміщення по напрямку від радара.</a:t>
            </a:r>
            <a:endParaRPr lang="uk-UA" dirty="0"/>
          </a:p>
        </p:txBody>
      </p:sp>
      <p:pic>
        <p:nvPicPr>
          <p:cNvPr id="24578" name="Picture 2" descr="http://www.lnu.edu.ua/faculty/geology/phis_geo/fourman/E-books-FVV/Interactive%20books/Meteorology/trndo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2562226"/>
          </a:xfrm>
          <a:prstGeom prst="rect">
            <a:avLst/>
          </a:prstGeom>
          <a:noFill/>
        </p:spPr>
      </p:pic>
      <p:pic>
        <p:nvPicPr>
          <p:cNvPr id="24580" name="Picture 4" descr="http://www.lnu.edu.ua/faculty/geology/phis_geo/fourman/E-books-FVV/Interactive%20books/Meteorology/trnd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Радіолока́ція</a:t>
            </a:r>
            <a:r>
              <a:rPr lang="vi-VN" dirty="0" smtClean="0"/>
              <a:t> — визначення положення об'єкта за допомогою відбитих від нього радіохвиль. Радіолокація застосовується як у цивільній авіації, так і в системах протиповітряної оборони. Вона здійснюється за допомогою пристроїв, які називаються радіолокаційними станціями або радарами. Радіолокатори розрізняються за діапазоном використовуваних радіохвиль, за видом зондуючого сигналу, числом використовуваних каналів, за числом і видом вимірюваних координат, місця установки РЛС.</a:t>
            </a:r>
            <a:endParaRPr lang="uk-UA" dirty="0"/>
          </a:p>
        </p:txBody>
      </p:sp>
      <p:pic>
        <p:nvPicPr>
          <p:cNvPr id="9218" name="Picture 2" descr="http://www.yugopolis.ru/data/mediadb/2383/0000/0609/60928/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48138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2920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дії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Відстань до об'єкта вимірюється за часом затримки, тобто часом випромінювання сигналу й часом реєстрації відбитого сигналу. Радіохвилі розповсюджуються в просторі зі швидкістю світла, тому час затримки для відстані у кілька сотень кілометрів становить тисячні долі секунди.</a:t>
            </a:r>
            <a:endParaRPr lang="uk-UA" dirty="0"/>
          </a:p>
        </p:txBody>
      </p:sp>
      <p:pic>
        <p:nvPicPr>
          <p:cNvPr id="8193" name="Picture 1" descr="C:\Users\Aspire One\Desktop\250px-Radarop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6589" y="1412776"/>
            <a:ext cx="3907411" cy="2016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Напрям</a:t>
            </a:r>
            <a:r>
              <a:rPr lang="ru-RU" dirty="0" smtClean="0"/>
              <a:t> на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 азимут 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 </a:t>
            </a:r>
            <a:r>
              <a:rPr lang="ru-RU" dirty="0" err="1" smtClean="0"/>
              <a:t>діаграми</a:t>
            </a:r>
            <a:r>
              <a:rPr lang="ru-RU" dirty="0" smtClean="0"/>
              <a:t> </a:t>
            </a:r>
            <a:r>
              <a:rPr lang="ru-RU" dirty="0" err="1" smtClean="0"/>
              <a:t>спрямованості</a:t>
            </a:r>
            <a:r>
              <a:rPr lang="ru-RU" dirty="0" smtClean="0"/>
              <a:t> радара (</a:t>
            </a:r>
            <a:r>
              <a:rPr lang="ru-RU" dirty="0" err="1" smtClean="0"/>
              <a:t>дальноміра</a:t>
            </a:r>
            <a:r>
              <a:rPr lang="ru-RU" dirty="0" smtClean="0"/>
              <a:t>), яка </a:t>
            </a:r>
            <a:r>
              <a:rPr lang="ru-RU" dirty="0" err="1" smtClean="0"/>
              <a:t>формується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тонкого пучка у </a:t>
            </a:r>
            <a:r>
              <a:rPr lang="ru-RU" dirty="0" err="1" smtClean="0"/>
              <a:t>вертикальній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 </a:t>
            </a:r>
            <a:r>
              <a:rPr lang="ru-RU" dirty="0" err="1" smtClean="0"/>
              <a:t>антена</a:t>
            </a:r>
            <a:r>
              <a:rPr lang="ru-RU" dirty="0" smtClean="0"/>
              <a:t> радара </a:t>
            </a:r>
            <a:r>
              <a:rPr lang="ru-RU" dirty="0" err="1" smtClean="0"/>
              <a:t>обертається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діаграма</a:t>
            </a:r>
            <a:r>
              <a:rPr lang="ru-RU" dirty="0" smtClean="0"/>
              <a:t> </a:t>
            </a:r>
            <a:r>
              <a:rPr lang="ru-RU" dirty="0" err="1" smtClean="0"/>
              <a:t>направленості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фіксувати</a:t>
            </a:r>
            <a:r>
              <a:rPr lang="ru-RU" dirty="0" smtClean="0"/>
              <a:t> сектор,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ціль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5" name="Picture 3" descr="http://thumbs.dreamstime.com/z/%E9%9B%B7%E8%BE%BE-24388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9340"/>
            <a:ext cx="3131840" cy="3348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Висота об'єкта визначається за допомогою радара, який називається висотоміром. Діаграма направленості антени висотоміра лежить у горизонтальній площині, а сама антена хитається вгору-вниз. Для визначення висоти цілі висотомір повинен отримати інформацію від далекоміру про її азимут. Повністю координати цілі визначаються за сумою даних від далекоміра і висотоміра.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Додатково, використовуючи ефект </a:t>
            </a:r>
            <a:r>
              <a:rPr lang="uk-UA" dirty="0" err="1" smtClean="0"/>
              <a:t>Доплера</a:t>
            </a:r>
            <a:r>
              <a:rPr lang="uk-UA" dirty="0" smtClean="0"/>
              <a:t>, можна визначити швидкість цілі. Зазвичай такий метод застосовують для того, щоб відокремити рухомі цілі, такі як літаки, від нерухомих об'єктів, наприклад, гір, або об'єктів, що рухаються з малою швидкістю — хмар.</a:t>
            </a:r>
          </a:p>
          <a:p>
            <a:r>
              <a:rPr lang="uk-UA" dirty="0" smtClean="0"/>
              <a:t>Формула визначення відстані до об'єкта визначається за </a:t>
            </a:r>
            <a:r>
              <a:rPr lang="uk-UA" dirty="0" err="1" smtClean="0"/>
              <a:t>ф-лою</a:t>
            </a:r>
            <a:r>
              <a:rPr lang="uk-UA" dirty="0" smtClean="0"/>
              <a:t> </a:t>
            </a:r>
            <a:r>
              <a:rPr lang="en-US" dirty="0" smtClean="0"/>
              <a:t>S=c*t/2</a:t>
            </a:r>
            <a:endParaRPr lang="en-US" dirty="0"/>
          </a:p>
        </p:txBody>
      </p:sp>
      <p:sp>
        <p:nvSpPr>
          <p:cNvPr id="7170" name="AutoShape 2" descr="data:image/jpeg;base64,/9j/4AAQSkZJRgABAQAAAQABAAD/2wCEAAkGBxQTEhQUEhQUFBQWFBUUFRQUFBQUFRUVFBQWFhUUFRQYHCggGBolHBUUITEhJSkrLi4uFx8zODMsNygtLisBCgoKDg0OGxAQGiwlHCQtLCwsLCwsLCwsLCwsLCwsLCwsLCwsLCwsLCwsLCwsLCwsLCwsLCwsLCwsLCwsLCwsLP/AABEIAMYA/wMBEQACEQEDEQH/xAAcAAABBQEBAQAAAAAAAAAAAAAAAQMEBQYCBwj/xABIEAACAQIDAwgGBgcHAwUAAAABAgADEQQSIQUxQQYTUWFxgZGhByIyUrHBI0JicrLRJDM0Q3OS8BQ1Y6K04fGCs8IVFlODk//EABsBAQACAwEBAAAAAAAAAAAAAAABAgMEBQYH/8QAPREBAAICAQIDBAYIBAYDAAAAAAECAxEEITEFEkETMmFxBiJRgZGxMzQ1QrLB0fAUI3KhFVJTYoLhJCVD/9oADAMBAAIRAxEAPwD3GAQCAQCAQCAQCAQCAQCAQCAQCA3WrKgLMwUDeWIA8TAwnKj0gBPUwmVm41GF1H3B9bt3dsnSNsDiOV2JZm56tU6VOYrT7PUsL9snRtXV+UfSyHtKt84QbHK7m9Vqsp/w3ZT4A2gW+D5c4zICa1Sx1s1gwHbaVmsSnafgfSViEIzFaq8Q4AbudbeYM1r8WLe7aYlaLPReTXKyljFvSJDL7dJrZ169N69YmhkzZ+NbVusf36skVi3ZJ29ympYVAzhiWvlUDQkdLbpv8bk0zx9Wev2KWrNXn+O9KlYN6iUrdBDHzzTa0ptf8lfSbRxDClXXmKjaK170mN9BmOqnt0640nbfCQFgEAgEAgEAgEAgEAgEAgEAgITArcXyhw1P269MEcAwY+AvApMZ6QsKnsZ6nRZco8Wk6RtQY30nPrzdFF63YsfAARo2oMby9xb/AL3KOhFVfO15OkbZ7H7VqVDd6tQnpLlu6zXECvfFG5uQRruFiNeAA10gMtiOIuO3QwGi4O8A9qgwELgbgB2KB8oEWvVY7yYCU2MCx2VtOpQqpVpNldTcdBHFW6VO4zHlxVy18tuyYtqdvcQaWOwqllvTrUw1uKkjgeBB49U8da2TjZp1PWsuhERerxPlFsl8NiGovrbVW4OhvlYeHiDPWcXk15GKLx9/zaOSk0tqUOlQM2VHsPot5VM9sJXa7Bb0WJ1ZRqaZPEgajqv0SJTEvSZCRAIBAIBAIBAIBI2Oc0pOWkTqZToZpM3rHeTSl2zyoo4bSoKl+qm2U9jmy+ciuStu0mmL236R6jerh1FMe8wzP3DcPOZdK7ZLEcosU4u9eqx4gVWUDsVSNIRtX1dt1ToWrH/7Kp+JtJDFbH6DPYn3TZra6a+cCHz3FSRv03jU3MA/tJtra/Vu7IDLVjAbZ4HJMDgmBzeB1eAtGgXOVAWboUFj4CVtetY3adERM9l5gORWNq2tRKD3qrKg8Cc3lNDN4pxcfe2/ky1wXn0abA+jI6GtXA6qSEn+ZvynOy+Px/8AnT8ejPXiz6t/gMMlGmlKmLIihVF7mw6T0zz+bkWyXm9u8ztt1pFY0yfpO2Tz2G51R9JQ9a/E0yRnHd7XdOh4NzPZ5/ZzP1bdPv8ARh5GPzV3HeHmVDFgqOncZ7NzkjA7UNKrTqr7VN1cW+yb27xcd8iR9L4LEipTSouququOxgCPjKrH4BAIBAIDdasqgsxCgbySAB3mBlNsekDDUrines32dE/mO/uk6RtjdqekXEvcIUpL9gXbvZvlaNDOVNv1y2Y1qubp5x7/ABkWpW3SYN6WmzfSDi6VrstVeioLm3U4sb9t5q34eOe3Rbzy3PJ/l9hsQQjnmah0s5GVj9l/ztNDLxcmPr3heJiWqqIGFiAR0EXBmr5pjsszG1+RGFrahTRbppWC96EW8LTYx829ETTbDbb9H2KpXNLLXT7Pqv3od/cZvYufjt0t0UnHMMViaboxV1KsN6sCpHaDN2tot1iWPSOwlgkAywC0BbQO6GGdzlpqzt0IpY+AEpbJWsbmYj5pisyvcFyGxtT91kHTVYJ5anymlk8U49P3tz8OrJGG0tFgPRcdOer9opL/AOT/AJTQyeN/8lPxZa8b7ZaHA8gsHS/dmoemqxb/ACiy+U5+XxPk3/e1HwZq4awvaGGSmLU0VB0IoUeU5mS97T9aZn5s8ViOxWaa820vpwXmOcidOC8xTkNG6oDAq2qsCCOoix8pEZbVmLR3g1uJh8/YrDmjVqUj9R2TtykgHwtPqGHJGTHW8esbca8amYcK0yKvo30YYk1NmYa+9UNP/wDNio8gJVZqoBAIHFaqqAsxCqNSSQAB0kmBh+UPpEp07rhhzje+3sDsG9vKTpG3nG2Nv1sQb1ajP0Dco7FGggU9StJQZetAaavA452By1WBtORPL6phiKVcl6G4He1LrU8V6vCc7l8PzR5qd/zZK2ex0cQrqGUhlYAgjUEHiJxLTqdSzxGyHqmKZ+xeEPH4KlWXLWppUHQ6g+B3juiua9J3WdJmkSym0PRxhH1pmpRPQGzr4Pc+c3cfi2avvdWOcESoMR6L6n7vEUyPtoynyJm1Xxqn71Z+5WePJlfRniONah2/SHyyy3/GsXpWUf4e32rHBejFR+urs3VTQL5sTNfJ41btSv4rxx/tlocByKwdLdRDnpqs1Q+BOXymlk5/Jyd7fgyVxUhfUcOqiyKFHQoCjwE0rRNu87ZI1BwU48p5nQST5EeYvNyfIjzGa1OYcuOWStldVacrLaezNBvNMKxCYHJMkeOcucPlx1e3Fg38yKfzn0Xwe3m4WP5OTyI1klSKk6bA+h/RTQK7MoX+tncdjOxHlKrNdAIFftzayYak1WpuGgHFm4KIHinKHl4+JcixZRupqLoPH2j12koVQ2kjfraLIPfAtbw08RJQaxmHyjMpzIdzD4HoMCAzQG2gcEQECwFyQOgkD0H0ZcpSjDC1T6jH6Ik+y/udh+M4/iXF6e1r97Piv6PUCZwttqIITKylzISLSNILljymyhJPlRt0Fl4hG3QST5do26CS8URstpOojujbhqyjjKWzY6+q0UtKNVxyzVyc2noyVwyq8S1zcTk5rxedw2IjRuYtLEMDmEPJ+XGuNrdqjwpqPzn0Xwevl4VI/vu5XJn/ADZVezNmvXqpSpi71GCr2nieoanunTYH01snArQo0qK+zTpqg/6VAv5SqyXAIHiPpl281TEDDUzollP3m1Y+YHcZKJZKmqUU1001PEyUIn/uCmDua3SB8oFpgcQhW6EMjbwNxPZwMCFiqWVrcN4PVAYtALQC0BbQFEBUexBBsQbgjeCNxEiYiY1JD27khtr+1YZXJ+kX1Kg+2OPeLHvnk+XgnDlmvo3sdvNC5JmnLKS8hOiXkbHQcyfNKNF5+T7WI7o8gOLEieVWD2UuTjxKzza+iYwyZqY88Jgvzrei8YY9Ud8Qx4zVtyLz6skUiDLPqATYncDv69O8TF9a3X0WZ7D8pMzW5q4bJzWSorMS5qALUBAFM5abNvOk61vCYiu/Pr7dx8u3299Nb/EdeyTsvaxrVMuRQjUVrIwYlsj1GRc62spYLmFieMwczhUwY9xMzO9T+G+i+PJN7fBaGc60M0GyZTSQguQBxNvGXpSb2ite8qzOo3LI4rkBi61VnamAXYtdnTS5vwPdPpuDHGLHWkekRDj3nzWmW85GciqeC9c2qVyLF7aKOKoOHWd5mVDVwCAQPmXaWI57aFaofec+LafOWQoduYss1uAgU7mEJWyca1KoLeydGXpHT2iBrsWQyAjW2oPSDArs8BQ0Bc8Bc0BQYQQmEtT6O9s8xigjH6Otam3QH/dt46d85vimD2mLzR3j8mbDbVnrxaeVmzeiHJqCUnJELacGtMc54TFTTYiYbciVoqbaoZhnJaVtGMVXCI7t7KKznsUEn4RjpbJeKR3mdImdRtTUOUyWDVUalmylRdapVWIAetzZIpeswFibzo38LvE6paJ184/Dfdh9vHrCE/K1iUyUcqsiVL1Wt6lUMabXW4GiFiCb23dWzTwjH5Zm1+066R6x3jr+HzVnkTvpCtpVMRiWpuTWzc21PPTypSAbE0VqlaiGxAQOQb3sOka7d6cbjVtWPL3idTO5npOo182P69zuB2phsPXxTvXQIrmnQX1ncAqhrHLqx+kUC535Ou8xZ8HKzY8VYp9bpNvTrHb/AGTFqVm0zPyVY5W4eklBKFCpUNDVHfLRVn5s02qMouWJDMdRvM3f+F8rLa9sl4rFumo6zEb3qJU9tSNREdvuWvILbfOtVp8zRo2+kAogqDc2Oa+89fkJzfG+FbBFMnnm3p1ZeNk8241pr3M4NobcG5jSs9gYbNUzcF17zoJ3/AOL7TP7Se1fzlqcq+q+X7WnE9o55ZIIBAIHy1QP02IPb8TLIZ3Gt67dsCGxgdo2ohDTcmsTmRqZ+qbD7r3t4G8CPVNiR0G0AFSAvOwF56Af2iBya8AWuQbg2IsR2jUStoiYTvT3J9uqmEpYipmIdKOii7M9XKoUDpLNPBTx75ORbDXvEz3+DqRaIptQVOWdZ3CU8PzX05w5auxZlcUudP0NIG4y2+txnQp4PSI/zMm+m+kem9d5UnNbeohGwnKLG5KbWo1TXFHJmvSWmauf1UUXapZVzm5Fgsy5PCuLMz1mIrvfrv8AHt9xGTL0+JutiMU73q4w8wUR1/stNaRYvWFIIS12tc7wwmXFxONSNVx7tE/vdfTaPrT3t0+DX7GplaSrmZspcBnOZiodgLtx04nonnOdNfb21Gvk2aRqETlNi6QoVab16VI1EZAXcA+sLEhQcx0vul+DjyzmreuObRE76QplmvlmJmGP2jtrZ6MOZWqyBFQ0aSrRovkYtTLFhm0LE+rv0ve09Bx+H4hMT7SaxO9xNusxvvGmpa+KJ6KvFcr6hKGjRoUWRBSSoU56qtMCwUO3V1Tbx+D01Ptb2tEzuY7Rvv6KTyJ/dhT4zaletpVrVKnUWsvZkSy+U6GLh8fF1x0iP7+O2Kcl57yj0sM1wALX0GlpsWmKVm09lI6yjrWuSOIuPCTvfUbP0ZH9JqD/AAT+NZ536SR/8es/938pbXD9+XpLzyF56OjDiY4S1OwsPlpA8W9bx3eU9/4PxvY8WPtnq5XIv5rrKdVhEAgEAgfLlFb1sQOkkebSUM1jRZzJER4Q5gW3J6ravbg6kfP5GBZbZS1U9DAN4iBBBgLAUCAsBYCiQPU61UHCbKRiAHqUWJJAFqNJ6pJv90TyXGpM83PaPTzR+Mujv6lETE48VBSrJTIJTEVGuMgFc0eZphnewGh333CdGmq7rvfaI9eneUWyROp+auxG3Ka8yA6fQMjUwoNX1RQ5qojZbJqSxuH00mamC9vN9Wfrbid6j13E9erHOWOkb7f0VmL5Q3JyIQpFNQC+RFFElqYSnTtlAJJ9o3PYJnpxLdN2+3tH2/Gf6MVs8yjYvlDiXUK1Z1QCwRDza27FsT3kycfh3GpabeTc/bPX/wBKzmvPqYwuyq9Q3Sk7X+ta1+1mm9EajUKdZWNLky1s1SooFytqYNVrjeDl0HeYmUxSV6eSVGlTLENUbSwc5RdiBqF4awajYq4JVokhEUhmHqrlHqsRcceEvXsi7O5fpV7T+EzHyf0csWH32e/enx8YjtDI2fo1/am/gt+JZ5/6Sfqtf9X8pbXE9+XpTmeOvPo6MOsPTzMqjiQJl4mGc2auP7ZVvby1mW2RQAANw08J9KrERERDjupYEAgEAgfL+G/aK/3v/IyUKjb2Fytfgf8AkSUKVlgcoL6QLLYg+mp9IPkQbwLnbY9ZD9m3gTArbQFgKIC2gLaAogeo4rFc1sahVVVNRaVFUZlDFDUdULrfcQCbddp4/Fi9r4pfHadRM23r11ufzdC06wxLzfEV2c3dmc9LsWPiZ62tK1j6sRH3NCZklGmWZVGpZgoHWTYDzlhscByPTIruzk3W62CjVgD19MLaabCbFoURdaaLb6xAJ8TJHVUAV19bfRewv1rqo6bX16pX1TEoOFwpaiRTpN6xGhvTyhVtTN97W0JPEyupmFvMtnwTMHDPocmWwF1K2JbXeSRL6Y9q3a2GCUSoubAm51JJJJJ7zL17K27MYB9Kva34WmPkfo5Y8Xvs0f1h7B8BEdmVsvRt+1N/Bb8Szz/0k/Vq/wCr+Utrie/PyekvPG27ulCx5P0r1b+6CfkJ3Po/h8/Im8/uw1eXbVNNSJ7VziyQQCAQCB8wUT+k1/vH8RlkJWLwgqqVO8jQ9B4Qhj8ThSrFWFiDYiBFemRqP664FlydpZqwb3QSe8ZRbxMC22zvXsPxgVsBYCiAsBRAUSB6TtX+4af3cN/qaYnleN+2LfO38Mt+36vH3fm87M9U0E/k8P0rD/xqf4pKXrK4RdNL5SSL62J6ITtzj0bISu8XNuu1ge0b5EhaWAKnRtd1yoPG9r2vbfI0JFnHunuIP9b5IHqEb106Qw+doGf2pjuc5xQtlCA3OhJLEaDo038ZaqJjox5/WDsb8DTHyP0cseL3mYB+kb+uAlmRtfRqP0mp1Uj5sv5Tzn0kn/IpHx/k2+JH1pejNPHy6EL/AJL0vVdukgeAv857D6O4vLitf7Z1+G/6tDl23MQvZ6JqCAQCAQCB8wgWxdcfabyaShPkoc4zCJWHr+q40D/JhAqH5PMD7SW6QflAnYLArSBC7z7R6f8AaBD2wPZ7/jArYBAUwFgKIHQgekY/XYK/doeWKpzymD9sT87fwy3bfq/4fm87M9W0llyZH6Xh/wCMnxgeqYSu7OwdVUBbjW5F2IBY7hcC8rErI+NJFU3BYMAqjPuupJIpjfu3yJ7rRHRac6x9lD2sQvkLn4Syrh6ZJAZwDe4VbKTbfYm5MgN4nKhUZM7MTa5Glhcks0diFHtumBVrMONJQe4k385eO+0T2Y2ofX7m/CRMfI/RseL3mYo6u3YPgJZkbz0ZL9NWP+GB4tPM/SWf8vHHxn8m5xO8t+08k32s5PpaivWSfOe/8Ix+TiVcvkTvJKynTYRAIBAIBA+ZMSLY7Ej7b/jkoTLyUEgBgc3gVm1/q98CttABAWAQOhAUSB6Riv7hX7tH/VU55bF+2J+c/wAMt236v/f2vPDPVNJZ8lh+mYf+KsD1p8IGzhrkPluN2ijdeQmJOigubNlGa1s1he3ReSnaHiKxy1szZQrKPV0OUqpyg+8b2v1yBHwwBqUgbsQoYsLuBYtlRW3Aam545RI0naRjMM9ZFzIgN2vmu2QHQFbfWtJ0rEofKOwpt2Wvxl6omXnOLq2N+ozFn92Pmri7yzuDa7Mf63yyz0X0YprXbqQfEzyv0mt1x1+f8m/w/Vt2M8vHduNrsoWo0x9kT6Pwo1x6R8IcnJ70pc2lBAIBAIBA+Z9oi20MSPt1PxyUIu1toc2LDeZIzp2lVvcO3cdPCELzZG2Oc9RxZ+BGgb8mgWpgVu1/q9pgVsBQIBAWAogKJA9HxX9wr92j/qknlsMf/cz85/hluz+rvPWnqWkteSP7bh/4g+Bkj101ALA8d0Dqm4IBG4wGhhU9a4zZjmbMbgkbtDpBs8GA3buqETKFjNrUqftOo6r3PgJMQibRDJ7d28lUFKYZier4KNZM2rWN2nXzRG57MFtyuV0NgbHQkX103CYZvGTpVelZr3V+y1IBuCO2XkeoejRLUazdNUDwQH5zx30jtvkUj7I/m6HE92Z+LWFp5+G3LZYKuMiD7K/CfS8EaxV+Ufk5F/elJFaZVXYqQOg8BQ0BbwFgfNO2tNpYn79T8YkoZbbVW9T+uN/9pKFfAcoG1+6BrNlYznaYb625u0ce8WMBna25e0/KBWwFgLAWAQOlgei47+4l+7Q/1STy2D9sz/5fwy3bfq/4fm89aepaS15JftlA9D38FaB6PX2gvqOxFO41DOAy6g6qPa0G7rkxCPNCPieVVFfZzP2Cw8TJ8qk2VVTlTWqaUafgDUI7TuHfMd8uOnvTELRS1u0KzHY+of1+IVB7ubO3ZkTTxMxf4ibe5WZ+PaFoxa96VRW2rRXSnTeqemoebX+RNfOPLlt71oj5f1lePJHaN/NDxlfEuhLXpUzb1UUUla97W0BfcencYjBSJ33n4k3t6G6GxQpIHrNYWWn67kkaXG+2ol7XpSN2mIRqZaKjyPrVLBUFJbklqxIcjgMoufITl5/HOLj6RPm+X9WavGvPfo22xdmrhqIpKc2pZm95ja5twGg06p5Dm8u3KzTlt0+HwdDFjildJhM16Um0xEeq89l7hK5sOwT6Tijy0iPsiHHtO5TkqzIg+lSA8rwHVeA6pgdiB828qUybUrjpd/M3koY7aftmSIZhBA9vCBbcmcRaoycGF+9f9iYFvtbcvaflArYBAIHUAgdCB6LtHTYdMdK0P+8D8p5Xjfti3zt+Tdt+gj+/V54Z6ppn9nvaopDBbX9YtlA0O9uEpa0Vjcnl30T3x1Eb6rVD7tJCdf4j6f5Zi9tlt7tNfNPs6R3k021//joKD71VjVP8ui+Uj2V7e/f8Oid1jtB56WKqj6V3RLqDf1FUObA5Bra8vTBjr2jqibzJcBsem27nK7FUYCkt9W1ZXIvlIGmp3mRl5GLDG72iE1ra3aGl2fyaq6fRUsP1lmqVOBF8vYNM1tTORn+kHGp0xxNv9mevFvPdZryZoC3PM1UjgxCJfpyLx1O88Zx83jnKydKfVj4NivGpVZYdqdMZaSKg6FUKPKcvJbLkneS0z82eIiOzpq/TpIpim06rG5TMxHdzz992s6eDwXk5esxqPj/RhtyKV+KVhcOzG5ne4Xg+Ljz57T5rf7Q1cvIm/SOy+wtCwnY2101KUB5acB5UgOqkBwCB2BA8A9LeE5naXOcHyt4ix+cmEMFt2lZ78D/z+ckVcBCIQnYCkUrU24Zh4Np84Gh2ruXtPygVsAgEAEBbwFWQPRdrabEojpWh+ImeV4fXxe8/6vyb1/0Efc89M9U0nLLprukifs7Y9at+ppM46QLL/MbCaufm4cP6S8R+a9cdrdmlwPICo366otMe6vrt47vjOJyPpJir+irM/Po2K8S0+9LS0+T+GQ5quas3vV2L/wCTRfKcfN4vzM/SJ8sfDo2a8fHVKfaSILIABwAAUeAml7G953adsu4jsrsVtg9NuybOLhzbtG1LZNeqtfaJO65nXw+D5bdbahgtyIjsfwteo3V3fnOli8GwV636/kw25Fp7L7AbNLatc9s6WPDjxRqlYj5MNrWnvK+w2ygOEyKrKjgwIExKMB5aUBxUgdBYHYWAtoCwPMvTbsQ1cOldRc0yVPYbkfMd8QPIeZ5+jp7YFu8f15yUM6VtcHeNJILQLTZFQMVQ7wwKHpF7lfyhWe622puX7zfKEq6AQCAkAgKIHqmI2U+I2VQpU8ufm6DAMcoIAuRexsbE+E8Ti5mPjeJZMmTfl3MdHRtSbYYiFVgPR6d9eqB9mkL/AOdh8pt5/pH/ANGn3ypTif8ANLRYHk3haNstIM3vVPXbuvoPCcbP4ry8/vX1Hw6NiuCle0JuJx6poTu4Dh8hNSuG1ussu9KjGba6wvZvm/g4F79K1mWO2SI9VTV2iTuBPWdJ2cPguSffmIa9uTX0MXduPhOpi8MwU7xv5sFs9rHaOzyZv1rWvSsaYpnfdZYbZB6JYX2z9j2tpCGmwWCsIFklGA6tOB2EgdBYCgQOoBAIBAibVwK16T0n9l1K9nQe42MD5u2vs58FiXRhYZiOoEcew3v2GSgxtbYwrDnqIu41emN5PvL0yRm3pHoI6QdCO6BZ7CwRzc4wsAPV6z09gF/GBYYw3VOsFv5jp5WhCGVgc2gJaBzAUCQHsPh2dgqgliQABxJlMmSuOs2t2iFojc6e14GnzdKlT9ymifyqAfgZ80z29pltf7ZmXYpXURCNjtr06e9rn3Rqe+bHH8Pz55+pWdfb6K2yVr3lQ4vbzvogsP6753uP4BMdck/za9uVHogfSNvJ7p2MXhvHx+m5+LXtnvJ6hswnhN6IiOkMXzWeG2MTwki2wuw+qBb4bYo6IFnQ2WBwhCfSwgECUlOA4FgKBAW0BYBAIBAIBAQwMP6ROSwxSZ0UGoosRuLqN1j7w4eEIeLkVMO1jmygkBhcEdRHDslkH22ij6tzZPSVF++8COa3OnKns/XfcAvur0k7uqAuJN2v3DsG6BGaA0zCBwziA2aohJzC3dgqDMer4k8BMd8laRuya1mezb7Ap08MM9ucrHiPZTqUn4zh8rByudPl15cf5/c2sc48XXvKdiMdWq6XyjoX5mbPF8H4+DrMeafj/RW/ItY3Q2WTwnUiNRpg2tMNsU9ElC2w2w+qBbYbY46IFnQ2aBwgTaeEA4QJCURAcCQOwsBQICwCAQCAQCAQCAQAwIuJp3EDB8qOTS1SWAyud5AFm+8OPbvgee43kwVOtIHrU6eF5KNIVfDVFFlpm3UAB8YNK6rha53U/Fl/ODRk7LxB4KO1vygdJyfrHe6DsDH8o2nSVS5LX9qo/wD0hR8bxs0sMNyWpD6pb75J8t0gXeD2MBoqhR1AD4Qlc4TY3VAuMLsTqhC2w+yAOECxo7OA4QJlPCgQJC0oDgSB0FgdWgLAIBAIBAIBAIBAIBAIBA5ZYEXEYUNApsbsYHhAocZye6oFVW2B1QlH/wDQj0QHaewz0QJdHYfVAsKGxeqELHD7IA4QLKhs8DhAmU8MID60oDgSB2FgdAQC0BYBAIBAIBAIBAIBAIBAIBAIBAIHLJAZqYcGBGqYAQGTs0dEBBs8dEBxcEIDq4YQHVowHAkDoLA6CwFtAWAQCAQCAQCAQCAQCAQCAQCAQCAQCAQCAQEgJaAZYCWgFoC2gLaAsAgEAgEAgEAgEAgEAgEAgEAgEAgE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2" name="AutoShape 4" descr="data:image/jpeg;base64,/9j/4AAQSkZJRgABAQAAAQABAAD/2wCEAAkGBxQTEhQUEhQUFBQWFBUUFRQUFBQUFRUVFBQWFhUUFRQYHCggGBolHBUUITEhJSkrLi4uFx8zODMsNygtLisBCgoKDg0OGxAQGiwlHCQtLCwsLCwsLCwsLCwsLCwsLCwsLCwsLCwsLCwsLCwsLCwsLCwsLCwsLCwsLCwsLCwsLP/AABEIAMYA/wMBEQACEQEDEQH/xAAcAAABBQEBAQAAAAAAAAAAAAAAAQMEBQYCBwj/xABIEAACAQIDAwgGBgcHAwUAAAABAgADEQQSIQUxQQYTUWFxgZGhByIyUrHBI0JicrLRJDM0Q3OS8BQ1Y6K04fGCs8IVFlODk//EABsBAQACAwEBAAAAAAAAAAAAAAABAgMEBQYH/8QAPREBAAICAQIDBAYIBAYDAAAAAAECAxEEITEFEkETMmFxBiJRgZGxMzQ1QrLB0fAUI3KhFVJTYoLhJCVD/9oADAMBAAIRAxEAPwD3GAQCAQCAQCAQCAQCAQCAQCAQCA3WrKgLMwUDeWIA8TAwnKj0gBPUwmVm41GF1H3B9bt3dsnSNsDiOV2JZm56tU6VOYrT7PUsL9snRtXV+UfSyHtKt84QbHK7m9Vqsp/w3ZT4A2gW+D5c4zICa1Sx1s1gwHbaVmsSnafgfSViEIzFaq8Q4AbudbeYM1r8WLe7aYlaLPReTXKyljFvSJDL7dJrZ169N69YmhkzZ+NbVusf36skVi3ZJ29ympYVAzhiWvlUDQkdLbpv8bk0zx9Wev2KWrNXn+O9KlYN6iUrdBDHzzTa0ptf8lfSbRxDClXXmKjaK170mN9BmOqnt0640nbfCQFgEAgEAgEAgEAgEAgEAgEAgITArcXyhw1P269MEcAwY+AvApMZ6QsKnsZ6nRZco8Wk6RtQY30nPrzdFF63YsfAARo2oMby9xb/AL3KOhFVfO15OkbZ7H7VqVDd6tQnpLlu6zXECvfFG5uQRruFiNeAA10gMtiOIuO3QwGi4O8A9qgwELgbgB2KB8oEWvVY7yYCU2MCx2VtOpQqpVpNldTcdBHFW6VO4zHlxVy18tuyYtqdvcQaWOwqllvTrUw1uKkjgeBB49U8da2TjZp1PWsuhERerxPlFsl8NiGovrbVW4OhvlYeHiDPWcXk15GKLx9/zaOSk0tqUOlQM2VHsPot5VM9sJXa7Bb0WJ1ZRqaZPEgajqv0SJTEvSZCRAIBAIBAIBAIBI2Oc0pOWkTqZToZpM3rHeTSl2zyoo4bSoKl+qm2U9jmy+ciuStu0mmL236R6jerh1FMe8wzP3DcPOZdK7ZLEcosU4u9eqx4gVWUDsVSNIRtX1dt1ToWrH/7Kp+JtJDFbH6DPYn3TZra6a+cCHz3FSRv03jU3MA/tJtra/Vu7IDLVjAbZ4HJMDgmBzeB1eAtGgXOVAWboUFj4CVtetY3adERM9l5gORWNq2tRKD3qrKg8Cc3lNDN4pxcfe2/ky1wXn0abA+jI6GtXA6qSEn+ZvynOy+Px/8AnT8ejPXiz6t/gMMlGmlKmLIihVF7mw6T0zz+bkWyXm9u8ztt1pFY0yfpO2Tz2G51R9JQ9a/E0yRnHd7XdOh4NzPZ5/ZzP1bdPv8ARh5GPzV3HeHmVDFgqOncZ7NzkjA7UNKrTqr7VN1cW+yb27xcd8iR9L4LEipTSouququOxgCPjKrH4BAIBAIDdasqgsxCgbySAB3mBlNsekDDUrines32dE/mO/uk6RtjdqekXEvcIUpL9gXbvZvlaNDOVNv1y2Y1qubp5x7/ABkWpW3SYN6WmzfSDi6VrstVeioLm3U4sb9t5q34eOe3Rbzy3PJ/l9hsQQjnmah0s5GVj9l/ztNDLxcmPr3heJiWqqIGFiAR0EXBmr5pjsszG1+RGFrahTRbppWC96EW8LTYx829ETTbDbb9H2KpXNLLXT7Pqv3od/cZvYufjt0t0UnHMMViaboxV1KsN6sCpHaDN2tot1iWPSOwlgkAywC0BbQO6GGdzlpqzt0IpY+AEpbJWsbmYj5pisyvcFyGxtT91kHTVYJ5anymlk8U49P3tz8OrJGG0tFgPRcdOer9opL/AOT/AJTQyeN/8lPxZa8b7ZaHA8gsHS/dmoemqxb/ACiy+U5+XxPk3/e1HwZq4awvaGGSmLU0VB0IoUeU5mS97T9aZn5s8ViOxWaa820vpwXmOcidOC8xTkNG6oDAq2qsCCOoix8pEZbVmLR3g1uJh8/YrDmjVqUj9R2TtykgHwtPqGHJGTHW8esbca8amYcK0yKvo30YYk1NmYa+9UNP/wDNio8gJVZqoBAIHFaqqAsxCqNSSQAB0kmBh+UPpEp07rhhzje+3sDsG9vKTpG3nG2Nv1sQb1ajP0Dco7FGggU9StJQZetAaavA452By1WBtORPL6phiKVcl6G4He1LrU8V6vCc7l8PzR5qd/zZK2ex0cQrqGUhlYAgjUEHiJxLTqdSzxGyHqmKZ+xeEPH4KlWXLWppUHQ6g+B3juiua9J3WdJmkSym0PRxhH1pmpRPQGzr4Pc+c3cfi2avvdWOcESoMR6L6n7vEUyPtoynyJm1Xxqn71Z+5WePJlfRniONah2/SHyyy3/GsXpWUf4e32rHBejFR+urs3VTQL5sTNfJ41btSv4rxx/tlocByKwdLdRDnpqs1Q+BOXymlk5/Jyd7fgyVxUhfUcOqiyKFHQoCjwE0rRNu87ZI1BwU48p5nQST5EeYvNyfIjzGa1OYcuOWStldVacrLaezNBvNMKxCYHJMkeOcucPlx1e3Fg38yKfzn0Xwe3m4WP5OTyI1klSKk6bA+h/RTQK7MoX+tncdjOxHlKrNdAIFftzayYak1WpuGgHFm4KIHinKHl4+JcixZRupqLoPH2j12koVQ2kjfraLIPfAtbw08RJQaxmHyjMpzIdzD4HoMCAzQG2gcEQECwFyQOgkD0H0ZcpSjDC1T6jH6Ik+y/udh+M4/iXF6e1r97Piv6PUCZwttqIITKylzISLSNILljymyhJPlRt0Fl4hG3QST5do26CS8URstpOojujbhqyjjKWzY6+q0UtKNVxyzVyc2noyVwyq8S1zcTk5rxedw2IjRuYtLEMDmEPJ+XGuNrdqjwpqPzn0Xwevl4VI/vu5XJn/ADZVezNmvXqpSpi71GCr2nieoanunTYH01snArQo0qK+zTpqg/6VAv5SqyXAIHiPpl281TEDDUzollP3m1Y+YHcZKJZKmqUU1001PEyUIn/uCmDua3SB8oFpgcQhW6EMjbwNxPZwMCFiqWVrcN4PVAYtALQC0BbQFEBUexBBsQbgjeCNxEiYiY1JD27khtr+1YZXJ+kX1Kg+2OPeLHvnk+XgnDlmvo3sdvNC5JmnLKS8hOiXkbHQcyfNKNF5+T7WI7o8gOLEieVWD2UuTjxKzza+iYwyZqY88Jgvzrei8YY9Ud8Qx4zVtyLz6skUiDLPqATYncDv69O8TF9a3X0WZ7D8pMzW5q4bJzWSorMS5qALUBAFM5abNvOk61vCYiu/Pr7dx8u3299Nb/EdeyTsvaxrVMuRQjUVrIwYlsj1GRc62spYLmFieMwczhUwY9xMzO9T+G+i+PJN7fBaGc60M0GyZTSQguQBxNvGXpSb2ite8qzOo3LI4rkBi61VnamAXYtdnTS5vwPdPpuDHGLHWkekRDj3nzWmW85GciqeC9c2qVyLF7aKOKoOHWd5mVDVwCAQPmXaWI57aFaofec+LafOWQoduYss1uAgU7mEJWyca1KoLeydGXpHT2iBrsWQyAjW2oPSDArs8BQ0Bc8Bc0BQYQQmEtT6O9s8xigjH6Otam3QH/dt46d85vimD2mLzR3j8mbDbVnrxaeVmzeiHJqCUnJELacGtMc54TFTTYiYbciVoqbaoZhnJaVtGMVXCI7t7KKznsUEn4RjpbJeKR3mdImdRtTUOUyWDVUalmylRdapVWIAetzZIpeswFibzo38LvE6paJ184/Dfdh9vHrCE/K1iUyUcqsiVL1Wt6lUMabXW4GiFiCb23dWzTwjH5Zm1+066R6x3jr+HzVnkTvpCtpVMRiWpuTWzc21PPTypSAbE0VqlaiGxAQOQb3sOka7d6cbjVtWPL3idTO5npOo182P69zuB2phsPXxTvXQIrmnQX1ncAqhrHLqx+kUC535Ou8xZ8HKzY8VYp9bpNvTrHb/AGTFqVm0zPyVY5W4eklBKFCpUNDVHfLRVn5s02qMouWJDMdRvM3f+F8rLa9sl4rFumo6zEb3qJU9tSNREdvuWvILbfOtVp8zRo2+kAogqDc2Oa+89fkJzfG+FbBFMnnm3p1ZeNk8241pr3M4NobcG5jSs9gYbNUzcF17zoJ3/AOL7TP7Se1fzlqcq+q+X7WnE9o55ZIIBAIHy1QP02IPb8TLIZ3Gt67dsCGxgdo2ohDTcmsTmRqZ+qbD7r3t4G8CPVNiR0G0AFSAvOwF56Af2iBya8AWuQbg2IsR2jUStoiYTvT3J9uqmEpYipmIdKOii7M9XKoUDpLNPBTx75ORbDXvEz3+DqRaIptQVOWdZ3CU8PzX05w5auxZlcUudP0NIG4y2+txnQp4PSI/zMm+m+kem9d5UnNbeohGwnKLG5KbWo1TXFHJmvSWmauf1UUXapZVzm5Fgsy5PCuLMz1mIrvfrv8AHt9xGTL0+JutiMU73q4w8wUR1/stNaRYvWFIIS12tc7wwmXFxONSNVx7tE/vdfTaPrT3t0+DX7GplaSrmZspcBnOZiodgLtx04nonnOdNfb21Gvk2aRqETlNi6QoVab16VI1EZAXcA+sLEhQcx0vul+DjyzmreuObRE76QplmvlmJmGP2jtrZ6MOZWqyBFQ0aSrRovkYtTLFhm0LE+rv0ve09Bx+H4hMT7SaxO9xNusxvvGmpa+KJ6KvFcr6hKGjRoUWRBSSoU56qtMCwUO3V1Tbx+D01Ptb2tEzuY7Rvv6KTyJ/dhT4zaletpVrVKnUWsvZkSy+U6GLh8fF1x0iP7+O2Kcl57yj0sM1wALX0GlpsWmKVm09lI6yjrWuSOIuPCTvfUbP0ZH9JqD/AAT+NZ536SR/8es/938pbXD9+XpLzyF56OjDiY4S1OwsPlpA8W9bx3eU9/4PxvY8WPtnq5XIv5rrKdVhEAgEAgfLlFb1sQOkkebSUM1jRZzJER4Q5gW3J6ravbg6kfP5GBZbZS1U9DAN4iBBBgLAUCAsBYCiQPU61UHCbKRiAHqUWJJAFqNJ6pJv90TyXGpM83PaPTzR+Mujv6lETE48VBSrJTIJTEVGuMgFc0eZphnewGh333CdGmq7rvfaI9eneUWyROp+auxG3Ka8yA6fQMjUwoNX1RQ5qojZbJqSxuH00mamC9vN9Wfrbid6j13E9erHOWOkb7f0VmL5Q3JyIQpFNQC+RFFElqYSnTtlAJJ9o3PYJnpxLdN2+3tH2/Gf6MVs8yjYvlDiXUK1Z1QCwRDza27FsT3kycfh3GpabeTc/bPX/wBKzmvPqYwuyq9Q3Sk7X+ta1+1mm9EajUKdZWNLky1s1SooFytqYNVrjeDl0HeYmUxSV6eSVGlTLENUbSwc5RdiBqF4awajYq4JVokhEUhmHqrlHqsRcceEvXsi7O5fpV7T+EzHyf0csWH32e/enx8YjtDI2fo1/am/gt+JZ5/6Sfqtf9X8pbXE9+XpTmeOvPo6MOsPTzMqjiQJl4mGc2auP7ZVvby1mW2RQAANw08J9KrERERDjupYEAgEAgfL+G/aK/3v/IyUKjb2Fytfgf8AkSUKVlgcoL6QLLYg+mp9IPkQbwLnbY9ZD9m3gTArbQFgKIC2gLaAogeo4rFc1sahVVVNRaVFUZlDFDUdULrfcQCbddp4/Fi9r4pfHadRM23r11ufzdC06wxLzfEV2c3dmc9LsWPiZ62tK1j6sRH3NCZklGmWZVGpZgoHWTYDzlhscByPTIruzk3W62CjVgD19MLaabCbFoURdaaLb6xAJ8TJHVUAV19bfRewv1rqo6bX16pX1TEoOFwpaiRTpN6xGhvTyhVtTN97W0JPEyupmFvMtnwTMHDPocmWwF1K2JbXeSRL6Y9q3a2GCUSoubAm51JJJJJ7zL17K27MYB9Kva34WmPkfo5Y8Xvs0f1h7B8BEdmVsvRt+1N/Bb8Szz/0k/Vq/wCr+Utrie/PyekvPG27ulCx5P0r1b+6CfkJ3Po/h8/Im8/uw1eXbVNNSJ7VziyQQCAQCB8wUT+k1/vH8RlkJWLwgqqVO8jQ9B4Qhj8ThSrFWFiDYiBFemRqP664FlydpZqwb3QSe8ZRbxMC22zvXsPxgVsBYCiAsBRAUSB6TtX+4af3cN/qaYnleN+2LfO38Mt+36vH3fm87M9U0E/k8P0rD/xqf4pKXrK4RdNL5SSL62J6ITtzj0bISu8XNuu1ge0b5EhaWAKnRtd1yoPG9r2vbfI0JFnHunuIP9b5IHqEb106Qw+doGf2pjuc5xQtlCA3OhJLEaDo038ZaqJjox5/WDsb8DTHyP0cseL3mYB+kb+uAlmRtfRqP0mp1Uj5sv5Tzn0kn/IpHx/k2+JH1pejNPHy6EL/AJL0vVdukgeAv857D6O4vLitf7Z1+G/6tDl23MQvZ6JqCAQCAQCB8wgWxdcfabyaShPkoc4zCJWHr+q40D/JhAqH5PMD7SW6QflAnYLArSBC7z7R6f8AaBD2wPZ7/jArYBAUwFgKIHQgekY/XYK/doeWKpzymD9sT87fwy3bfq/4fm87M9W0llyZH6Xh/wCMnxgeqYSu7OwdVUBbjW5F2IBY7hcC8rErI+NJFU3BYMAqjPuupJIpjfu3yJ7rRHRac6x9lD2sQvkLn4Syrh6ZJAZwDe4VbKTbfYm5MgN4nKhUZM7MTa5Glhcks0diFHtumBVrMONJQe4k385eO+0T2Y2ofX7m/CRMfI/RseL3mYo6u3YPgJZkbz0ZL9NWP+GB4tPM/SWf8vHHxn8m5xO8t+08k32s5PpaivWSfOe/8Ix+TiVcvkTvJKynTYRAIBAIBA+ZMSLY7Ej7b/jkoTLyUEgBgc3gVm1/q98CttABAWAQOhAUSB6Riv7hX7tH/VU55bF+2J+c/wAMt236v/f2vPDPVNJZ8lh+mYf+KsD1p8IGzhrkPluN2ijdeQmJOigubNlGa1s1he3ReSnaHiKxy1szZQrKPV0OUqpyg+8b2v1yBHwwBqUgbsQoYsLuBYtlRW3Aam545RI0naRjMM9ZFzIgN2vmu2QHQFbfWtJ0rEofKOwpt2Wvxl6omXnOLq2N+ozFn92Pmri7yzuDa7Mf63yyz0X0YprXbqQfEzyv0mt1x1+f8m/w/Vt2M8vHduNrsoWo0x9kT6Pwo1x6R8IcnJ70pc2lBAIBAIBA+Z9oi20MSPt1PxyUIu1toc2LDeZIzp2lVvcO3cdPCELzZG2Oc9RxZ+BGgb8mgWpgVu1/q9pgVsBQIBAWAogKJA9HxX9wr92j/qknlsMf/cz85/hluz+rvPWnqWkteSP7bh/4g+Bkj101ALA8d0Dqm4IBG4wGhhU9a4zZjmbMbgkbtDpBs8GA3buqETKFjNrUqftOo6r3PgJMQibRDJ7d28lUFKYZier4KNZM2rWN2nXzRG57MFtyuV0NgbHQkX103CYZvGTpVelZr3V+y1IBuCO2XkeoejRLUazdNUDwQH5zx30jtvkUj7I/m6HE92Z+LWFp5+G3LZYKuMiD7K/CfS8EaxV+Ufk5F/elJFaZVXYqQOg8BQ0BbwFgfNO2tNpYn79T8YkoZbbVW9T+uN/9pKFfAcoG1+6BrNlYznaYb625u0ce8WMBna25e0/KBWwFgLAWAQOlgei47+4l+7Q/1STy2D9sz/5fwy3bfq/4fm89aepaS15JftlA9D38FaB6PX2gvqOxFO41DOAy6g6qPa0G7rkxCPNCPieVVFfZzP2Cw8TJ8qk2VVTlTWqaUafgDUI7TuHfMd8uOnvTELRS1u0KzHY+of1+IVB7ubO3ZkTTxMxf4ibe5WZ+PaFoxa96VRW2rRXSnTeqemoebX+RNfOPLlt71oj5f1lePJHaN/NDxlfEuhLXpUzb1UUUla97W0BfcencYjBSJ33n4k3t6G6GxQpIHrNYWWn67kkaXG+2ol7XpSN2mIRqZaKjyPrVLBUFJbklqxIcjgMoufITl5/HOLj6RPm+X9WavGvPfo22xdmrhqIpKc2pZm95ja5twGg06p5Dm8u3KzTlt0+HwdDFjildJhM16Um0xEeq89l7hK5sOwT6Tijy0iPsiHHtO5TkqzIg+lSA8rwHVeA6pgdiB828qUybUrjpd/M3koY7aftmSIZhBA9vCBbcmcRaoycGF+9f9iYFvtbcvaflArYBAIHUAgdCB6LtHTYdMdK0P+8D8p5Xjfti3zt+Tdt+gj+/V54Z6ppn9nvaopDBbX9YtlA0O9uEpa0Vjcnl30T3x1Eb6rVD7tJCdf4j6f5Zi9tlt7tNfNPs6R3k021//joKD71VjVP8ui+Uj2V7e/f8Oid1jtB56WKqj6V3RLqDf1FUObA5Bra8vTBjr2jqibzJcBsem27nK7FUYCkt9W1ZXIvlIGmp3mRl5GLDG72iE1ra3aGl2fyaq6fRUsP1lmqVOBF8vYNM1tTORn+kHGp0xxNv9mevFvPdZryZoC3PM1UjgxCJfpyLx1O88Zx83jnKydKfVj4NivGpVZYdqdMZaSKg6FUKPKcvJbLkneS0z82eIiOzpq/TpIpim06rG5TMxHdzz992s6eDwXk5esxqPj/RhtyKV+KVhcOzG5ne4Xg+Ljz57T5rf7Q1cvIm/SOy+wtCwnY2101KUB5acB5UgOqkBwCB2BA8A9LeE5naXOcHyt4ix+cmEMFt2lZ78D/z+ckVcBCIQnYCkUrU24Zh4Np84Gh2ruXtPygVsAgEAEBbwFWQPRdrabEojpWh+ImeV4fXxe8/6vyb1/0Efc89M9U0nLLprukifs7Y9at+ppM46QLL/MbCaufm4cP6S8R+a9cdrdmlwPICo366otMe6vrt47vjOJyPpJir+irM/Po2K8S0+9LS0+T+GQ5quas3vV2L/wCTRfKcfN4vzM/SJ8sfDo2a8fHVKfaSILIABwAAUeAml7G953adsu4jsrsVtg9NuybOLhzbtG1LZNeqtfaJO65nXw+D5bdbahgtyIjsfwteo3V3fnOli8GwV636/kw25Fp7L7AbNLatc9s6WPDjxRqlYj5MNrWnvK+w2ygOEyKrKjgwIExKMB5aUBxUgdBYHYWAtoCwPMvTbsQ1cOldRc0yVPYbkfMd8QPIeZ5+jp7YFu8f15yUM6VtcHeNJILQLTZFQMVQ7wwKHpF7lfyhWe622puX7zfKEq6AQCAkAgKIHqmI2U+I2VQpU8ufm6DAMcoIAuRexsbE+E8Ti5mPjeJZMmTfl3MdHRtSbYYiFVgPR6d9eqB9mkL/AOdh8pt5/pH/ANGn3ypTif8ANLRYHk3haNstIM3vVPXbuvoPCcbP4ry8/vX1Hw6NiuCle0JuJx6poTu4Dh8hNSuG1ussu9KjGba6wvZvm/g4F79K1mWO2SI9VTV2iTuBPWdJ2cPguSffmIa9uTX0MXduPhOpi8MwU7xv5sFs9rHaOzyZv1rWvSsaYpnfdZYbZB6JYX2z9j2tpCGmwWCsIFklGA6tOB2EgdBYCgQOoBAIBAibVwK16T0n9l1K9nQe42MD5u2vs58FiXRhYZiOoEcew3v2GSgxtbYwrDnqIu41emN5PvL0yRm3pHoI6QdCO6BZ7CwRzc4wsAPV6z09gF/GBYYw3VOsFv5jp5WhCGVgc2gJaBzAUCQHsPh2dgqgliQABxJlMmSuOs2t2iFojc6e14GnzdKlT9ymifyqAfgZ80z29pltf7ZmXYpXURCNjtr06e9rn3Rqe+bHH8Pz55+pWdfb6K2yVr3lQ4vbzvogsP6753uP4BMdck/za9uVHogfSNvJ7p2MXhvHx+m5+LXtnvJ6hswnhN6IiOkMXzWeG2MTwki2wuw+qBb4bYo6IFnQ2WBwhCfSwgECUlOA4FgKBAW0BYBAIBAIBAQwMP6ROSwxSZ0UGoosRuLqN1j7w4eEIeLkVMO1jmygkBhcEdRHDslkH22ij6tzZPSVF++8COa3OnKns/XfcAvur0k7uqAuJN2v3DsG6BGaA0zCBwziA2aohJzC3dgqDMer4k8BMd8laRuya1mezb7Ap08MM9ucrHiPZTqUn4zh8rByudPl15cf5/c2sc48XXvKdiMdWq6XyjoX5mbPF8H4+DrMeafj/RW/ItY3Q2WTwnUiNRpg2tMNsU9ElC2w2w+qBbYbY46IFnQ2aBwgTaeEA4QJCURAcCQOwsBQICwCAQCAQCAQCAQAwIuJp3EDB8qOTS1SWAyud5AFm+8OPbvgee43kwVOtIHrU6eF5KNIVfDVFFlpm3UAB8YNK6rha53U/Fl/ODRk7LxB4KO1vygdJyfrHe6DsDH8o2nSVS5LX9qo/wD0hR8bxs0sMNyWpD6pb75J8t0gXeD2MBoqhR1AD4Qlc4TY3VAuMLsTqhC2w+yAOECxo7OA4QJlPCgQJC0oDgSB0FgdWgLAIBAIBAIBAIBAIBAIBA5ZYEXEYUNApsbsYHhAocZye6oFVW2B1QlH/wDQj0QHaewz0QJdHYfVAsKGxeqELHD7IA4QLKhs8DhAmU8MID60oDgSB2FgdAQC0BYBAIBAIBAIBAIBAIBAIBAIBAIHLJAZqYcGBGqYAQGTs0dEBBs8dEBxcEIDq4YQHVowHAkDoLA6CwFtAWAQCAQCAQCAQCAQCAQCAQCAQCAQCAQCAQEgJaAZYCWgFoC2gLaAsAgEAgEAgEAgEAgEAgEAgEAgEAgEA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4" name="AutoShape 6" descr="data:image/jpeg;base64,/9j/4AAQSkZJRgABAQAAAQABAAD/2wCEAAkGBxQQEhUUEhQUFhQUFBYVFxcVFBQVFhQVFRQWGBUVFBQYHCggGBolHBQUITEhJSkrLi4uFx8zODMsNygtLisBCgoKDg0OGRAQFywcHxwsLCwsLCwsLC0sLCwsLCwsLCwsLCwsLCsrLCwsLCwrLCwsLCwrLCwsKyw3LCwsLCsrK//AABEIAM8A5AMBIgACEQEDEQH/xAAcAAABBQEBAQAAAAAAAAAAAAAAAQQFBgcDAgj/xAA+EAABAwIDBQUGBQIGAgMAAAABAAIDBBEFITEGEkFRYTJxgZGhBxMiUrHRI0JicsEzkhSCorLh8BXxJGNz/8QAGgEBAQEBAQEBAAAAAAAAAAAAAAECAwQFBv/EACURAQEAAgICAgEEAwAAAAAAAAABAhEDIRIxBFETBSIygRRBYf/aAAwDAQACEQMRAD8A3FCF5e8NBJIAGZJNgB1JQekiqeNe0bD6W4dOJHD8sI94fMZDzVCxn21yOuKWmawfPM7ed/Y3IeZRLZG0qBxrbGipP61RGHD8rTvu/tbcr502g24raq4lneWn8jTuM8m6+KqrpSVdM+bfa/24U7HgR08sjOLi9rD/AJWWN/EhXTZHbSlxRpNO877Rd0bxuyNHMjiOoXyYp3ZKqqaWojnpgQ9h49lzT2mu5g/ZPFPN9cJVScL2+Y8D30e6eJYbjyP3VnocYhm7EjSeRNj5FRvZ+hIi6KVCRCBUJEqAQhCAQkQgVCRKgEISIFQkQgVCRKgEJEqDy94aLkgAak5ALJvbdj7JaNsMEhdvTD3m7exYGuyceW9u+SuHtJqnxUl2AEmVjbHTO+v1VLo42zxB790gm1wLA9bH/uSm0rEb2XsTFariexUMubRY/pyVSxPYaWPNh3hyIsfMLUscvGqrL8S9UVA6V4Y0Xc7yHeV0qqCSI/Gxw68PNcGvVvrpcdSzy9LrQ7HtjG9I9xPJjQPrcp/TUUIO6feg6Zudw7lR4cVmbpJIO57vuupxeZxBMr7jQ72Y8V47wc1veb6+Hzvh4zriaIMLa6+5JICP1Xt3hwUZX18lE5okc17HE/EPhc23Nqo0mIvz/Eeb6/E7M9c0zfUFdOPi5Mb3lt5/k/J4OTH9nHq/bU2e1GSmyic6S3Bx+D1z8lEY77Wq+oybI2FvKEWJ73uufJZ8599V1gpXv7LT/C76eDdXnA/a7X0xHvHieMHNsgAcRxDZAMj3gr6ThkD2tcNHAEdxFwvkij2dc7tm3d91qOBY9PSsa1kjt1oAs47wsByN0sXHJtKFRMP2/wCEsYPVpsfI5HzCslDtJTzaSAHk74fXRR02l0IaboQKhCECJUIQCRKhAISIQCEqRAqEIQV7bqn95SOANiHNIPUHJZnhT7Esax7Q0C+8Mgeh0OdytW2qbemf4H1CzyyzUr3G8jRdxUcxdcGpLIPU9HFLkQM1XMV2EikzaN0/pyVisuschHFNpqMrxHYmaLs/EPI/ZQMlM6I/iMI11yBPfxW7icO7QXGfCopeS1MmbgwSCkklJ3GE9wNh4qRpdnnu7Rt3C61Wp2ec3s5j/vJMJKRze030/lXyieKqUmzrG8L9+a4YxhT4iJWlzox2mAlth0twVuEaa10z2WDY94HV2oHe0ZlXaaR2HUbJWB0ckgH77kHkb3Xd5LDu+/eD+pjSNedgopkbqZ/vIT7xp/qMaLEf5dQpd+Kl/wDShe483jca3xI+io6hk40fG7vY5v0JTeoxqSDtNjJ5MkO8e5u6lbRSzZyy2b8kWQ7i7VPaTD44uwwA89T5lQ7SWA7SztbvN348+yTa/W2nmFbqDb54ylYHDmPhPnmD5BUgphPi8bTutJe75WDePpopprba6Daunl/NuHk8W9RkpqOQOF2kEHQggg+IXzo6tqbFzYmgDRpcd8+SlNn9qHHONzmPHabcgj7ppZk3lCzjD9u5W5SBrx1yP9w+ys1BthTydolh65jzCjUqwoXKnqWSC7HNcObSCuyKRCVCBEJUiAQhCCO2ibeml/b9CFnNlpmMtvBKP0O+izRqzQBQm0OKvg3yy34bGusRfeLr69MlOlVna5lxN1gafIlaxYyecN2yY+wlYWG2rTvN8tR6qxUlZHMLxva4dDe3eNQsqpW3A7l2jBaQQSCOINj5hW6YmVawAlsqThu0UzAN4h4/Vkf7gp6l2lhdYPO4T82n9w/4WdN+SejnI/5XQva7UJtHIHC7SCDxBuD4hewFGpXmfB2Pzb6KLqcEe3TNTLQurZiOqCl1VAD22Z8+I7imr6RwHwPJHyv+Ieeq0Ehj+0LJnPgTH5t9FZalxZ+6ItIJa5lvk+Jp8BYheKzFHsAETfem2buXQtGattTgr2cLqJqcPaT8TbHnofNa8mbjVc3mvzqZJD+nccxg7+afNqqcN3Y5WRjpYfVP/wDxzfzEvtoHG4HguzoW8WjyCu4zqouKpcNHskF+BF7LlX4aZLSxfBKORyd0KkZMNidrG3yC5HB4uALf2uIQ7N8IxYS/A8bsjdQePUKWa5RbcCjDw8l5cM83KVawnRFhzT174zdriDzBIPmFYMP23nZk6zx+oX9Rmq6ylPFO46cDop0s2v1DtrE/+o1zD/cPTP0VgpKxkw3o3Bw6H6rInStapjYeuJqw1ujmuDuthcKNbaYhKhGghCEHCubeN45scP8ASVmLFqUjbgjmCPRZe0KUIVX9qGX3+sB9HKwlQu0Tb+MMg8iFcWMlAoBk3uUiWphhoyapBoHA5pkxHtrVyqW2snUbcl5nhv1WVcqapdGSWOc03/KbX7xoVN0O1UjcpGh45j4T5aH0UKWg24d68tFrjmVdi+0WOwy5B1jyd8J9VKBwWYOH04p5R18sVtx7rcj8Q8jonSzJoozStJGhUHgGN+/JY8AOAvloR0U2FNNy7OGVR45hD4o5NRZcEWRTeq2faeyfJRNRhD2cLqwNeRoV2/xtgd8ZBDSlvjtqLJBHfip+ixCOsduxxOIJsDbXuCcYxgDYGb+8O5XdZ0gmUOV9Rz4Lu2IBcGYnuZN0KaSzlyqH0lU1uiZyVLndF4jjvmnMVOvl/M/UJxXxx9vRx8PlN0wfJY2d/wC1Z/Z829Y3ox/0UHi1J+GTyzU77MjvVAP/ANTv4Xf4Xyrz4bvuMcmHjk1NCEL2skQlQgRZi9tiRyJHqtOWbVrbSvHJ7v8AcVKOBCicdbmzqyQegUuo3GW/0/8AOP8ASmLOTOcMGQTx8B1sm2HD/cf5U20ZK5OccaYHdzXay9RjJew1Zaciy+q8/wCHHJOLJbIGTqU8D5oFxrcJ8GpS1AuzxtOzrf6Kx7SYkaeK7e07IdOZUJhEIE7D1P0UjtbBvNZe9vi425Lpx4+VkqW2Y2xWIscnDr79+/RXrB60zRte5pbvXtlk62R3Txss3mpXM0INuByNvonFBjcsbogXH3bXEtbwG9YOPj/C9HL8fUefj5++2nrlPFvtLeYI9F0Y64BSrxvaruCMlp5A5mQjAYc8w65zA5FOsVrXysLnm5uU8rsOZMQXXB5tNr96bY5EGMDW6AJEVxgzC7BlyAOK5R6hSOEx70ncLrnz8n4+LLP6hhj5ZSHUNKnkVOnTIl1DF+Kudzu6+trXpC47ZsDyen1T32SNvK48oT6uCi9rpLtEY1cb/wAD+fJWH2XRbskvSNo83f8AC/SfpOGuO37fP57vNoqEIX13IISoQIs7xVtp5f3u9StEVBx5tqiT938BSiPKj8WGUf7z6tUlZMMVHws//QfRMWcvTOqIfE4frP1Km2NyUPCLSv8A3n6lSzSd4claxHSJmS92XsBFllXkBLur1ZKAg8WS2XuyXdQd8K/qs7/4VkxCm94wgZHUHqq7hg/FZ3/wrWVreouM2z2qbukh7dDwy05jQqPnh33ADQkWAFrFaLiGDxza5HmP5TbDtno4nb2biNL6DwXac/TleDtKQNs1o5AD0XQBBalsvM9BFGbSnLwUoAojag5KwquNOYUts878Ujm1QrXZr3TVRjeHDUFcvkcX5eLLD7iceXjlKv7WLxUSiNpc7QevQKIk2oYBkxxNtNBfvURVVElQbyHdYNAPoOfevy/B+m82WWspqPoZ8+MnVdqkh5Mh52b1d+Y9wFgPFW32Yt+KoPSIeZk+ypUj76ZACwHIK8+zFuU56xjyD/uv1PBwziwmMeC5eV2vCEqF2AhCECKi7SNtUP62PoFelQdsKtrKvdN7uY06ZDhmVKGSZ4nGTHf5XNPhfNPQgJKljNa+kNPUOD8w474I0IOaewTgq31WFskFrAjk7+DwVdrtmt3OMlvR2Y8Cte3PWnMOXQKKk97CbSNIHPUea7wVrT0U0bOpG/EECVAdey8W3cxqsq7teCulk3ibcjvK9OcWG17oH2HD8RverSQqrh77yN/crUrfTWL2lQhZbCVIlQChNqTkppyhdqNFYmSrN18Co+smI01T5xtfuKjXsuV0xjjlS02KPZrmpOnxVj9TY9VDOiXN0StxSZLY1wK0P2Zt/BmPOUDyYPusewvDqh+cWTf1aFa37KagmCaN4tKyW7h0c0BpHfunyWa6Y1eUJEKNlQkSoEWee0qgd7xkoNmkAX4XaT8Lj1BWiLnPA17S14DmnUEXBQZlSTB7QRmu4VmrNlWW/BO7+k9nwPBQFVSPiNpGkdeB7josjjZCF6QNZqFrhll01B8FX8R2Zac2gsPNubfFvBWoJVry+2biziajmgztvN+ZuY8RwSw4iDqtAmpWu4WPMZefNQuI7ONfnu5/MzJ3iOKvVZs0honA2IOiJQSdPJNqjBpYjeM745DJw72rhDiRBs4Z8iLHyU0iWw/KZn71dAqZhdQ10jLWvvD1Kuil9N4PYS2SBLdZdCISoQeJBkobaQKacobaFWM1TcTdutKj4nlTtTAHgg8iq8YSwrrjenDKdnbXjiu9FTe9ka0cde5M2ycxZTOyrR7537RZXK9GM7WmGMNFhoFObBNP+KqCNPdR37951vQFQ0jmsBc7QDMlLsdtYynMnvIyfevDt5pzAAs0Fp7z5rlHVqiVR2HY3BUD8ORpPynJ39pzUgq0VCRKgRKhCBF5kjDhZwBB4EXC9oQQFfs0x2cR3DyObfuFX6yhkh/qNIHzDNp8Vf15c0EWOYPNTQzoJVa67Z2N+bPgd0zae9v2VfrsNkh7bcvmbm3x5KaDVLZICvSDnNC1/aHjx81F4hgbZNQHjrk4dzgphLZXyS4xTKXZ10czHMcbNcCWvGYHRwyKuDnWFzkOuXqvRUTtHCJI2sJIbJJHGSMrb8jW38A4nvAW8Z55TFi/slp4cRiBsZGDoXAfVOWSh2hBWbYzsU+nvIC2SK/aBGhc9rCR+rd4XUBR1k1Mfw3ubbhw8WnJev8Awpl/DLbn+e4yXKabXdKqXs5tu2QhlRZj9A8ZMd337J9Fc2m68fJxZcd1Y745zL0HBQ2OjNTahca7S5xahBFn4fZNP/EGWTdANtXHkFLRjPwKtWA0AEW8Rm/Pw4LcY0pVRhWVrZBR3+BdE4PjyI8QVqMuGB3BMJ8DHJa2nizysdUzEB/Z5NFgfupulwj3bN+bLoeCttBg7Yw6WSwawXF9MtSVk+2G0DqyU7txE0ndAy3v1FNbS9LUXtd2fRXjYjGXk+5lcXZXjcdctWk8eY7isT2UrnRziMn4JMrE6OGYtyWl4c8xua8atId5FStY1qiEIUbCEJUCIQlQIhCEAghCVBEV2ARSZt+B3Nuh726Kv1uESw5lu835mZ+Y1Cu6RTQzwOulVxrsEilztuu+ZuR8RoVX63BJYswN9vNoz8W/ZTQj1xqKUSgNJtZzXAnQOYQ5pPS4C6hyCrLZdxLN9Iraswvjq2xAAgU4cwndAc58hcSOlmm4yz6rxjdHFUSO95C18bvdBk0OWb5SwuMmlzfSx0C9Y3gzaiztJGggE6EEaHoqM91TQu3CXMG811tY3FjgWkDQ5gL6PxsZn/DLV+nm+RzZYzWePl/09xbYN1nPp5A9oldGGvs11w4szPZvcHlwTzYrHjG51LVFzXtIbHvDO9yHMcelhZd8I2ybuiOcbv4okL2tD239457rsOnatx0UVtjJDI6KeB7XPdK8ENIv8MhLXFuouCvRyYZZy48k/t5+PkxneN/ppAULjXaUvTOJa0niAVD412vFfF9Po/6MI8z4fUhXWkkAAA0AA8lQ6Sa8jxwaGepN/orXh861EWKKRdd0FMInL1NIQ0qqp3tLxwsiEDTnJe/7B91lLnWH/bKw7Z1vvKp+eTLMA+qrkxuP45LbjbunOAx71VFz3t7wAK1ikj3hbnl55Ki7BYU57nykZN+Bp5nitSwGhvIwcjvHubn9bLF9t4zpegEIQo6FQhCAQkSoBCEIBCRKgEIQgEiVCBjXYVFN2m5/MMnefHxVfrcAkjzZ+I3pk7y4+CtyFNDO+huCOBFiO8HMLnU07ZBuvaHDkQr7W4fHMPjaD10I7iFX63Zx7M4jvjk6wd56H0SbncLq+1Dqti4Hm7d9nccvVesN2NhheH3c4jMXsrG4Fps4Fp5OBB9Uxx2udBA97BdwyaDpcmwv0zXW/I5bNXJz/Dxy70kW8FCY12vFOsBme9rveyxuLDYloDQSO00Z2uE1xftLi3UNRNvJN3R/RymKCp8+KjqWOznn5t30uusVNJI8Nha5zzwaL+J5DqVtlbaSdOZ33C50ez1QxgLtwu4taTceJyKR925OBB5EEFFYfjz/AP5E1x+c+Oa44bh76iQMZxtvO4NH3V02iwZhmJe24JuDn4i4TjDI2xizAAOitrHis+A0TIYmxt0aPM8SVcdn6TdBkOr8m9Gjj46+AVf2Zwt01nOBEY/1nkOnMq7gLLpBZCVCKEIQgEIQgEIQgEJEqAQhCAQhCAQhCBEJUIG9VSMlFntDh14dx4KuYxsn7xjmsddrgRuu1HLdd91a0IMblgfSucJYpBLKTcBl2PdYAODgLWyv4rtXNPwjV1gMsyTYLWZ4GvFnAEciLptR4TDEd5kbQ7nqfAnRTSKXgex8knxTXjabfD+c+B7PirvQYfHA3djaGjjzPUninSVU0Fynga8WcAR1XVCKrWJ7JMl7JsOTs7dxXnDdi4Ijd13nlo3y4qzJUNPLWgCwFgOAXpCEAhI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6" name="AutoShape 8" descr="data:image/jpeg;base64,/9j/4AAQSkZJRgABAQAAAQABAAD/2wCEAAkGBxQQEhUUEhQUFhQUFBYVFxcVFBQVFhQVFRQWGBUVFBQYHCggGBolHBQUITEhJSkrLi4uFx8zODMsNygtLisBCgoKDg0OGRAQFywcHxwsLCwsLCwsLC0sLCwsLCwsLCwsLCwsLCsrLCwsLCwrLCwsLCwrLCwsKyw3LCwsLCsrK//AABEIAM8A5AMBIgACEQEDEQH/xAAcAAABBQEBAQAAAAAAAAAAAAAAAQQFBgcDAgj/xAA+EAABAwIDBQUGBQIGAgMAAAABAAIDBBEFITEGEkFRYTJxgZGhBxMiUrHRI0JicsEzkhSCorLh8BXxJGNz/8QAGgEBAQEBAQEBAAAAAAAAAAAAAAECAwQFBv/EACURAQEAAgICAgEEAwAAAAAAAAABAhEDIRIxBFETBSIygRRBYf/aAAwDAQACEQMRAD8A3FCF5e8NBJIAGZJNgB1JQekiqeNe0bD6W4dOJHD8sI94fMZDzVCxn21yOuKWmawfPM7ed/Y3IeZRLZG0qBxrbGipP61RGHD8rTvu/tbcr502g24raq4lneWn8jTuM8m6+KqrpSVdM+bfa/24U7HgR08sjOLi9rD/AJWWN/EhXTZHbSlxRpNO877Rd0bxuyNHMjiOoXyYp3ZKqqaWojnpgQ9h49lzT2mu5g/ZPFPN9cJVScL2+Y8D30e6eJYbjyP3VnocYhm7EjSeRNj5FRvZ+hIi6KVCRCBUJEqAQhCAQkQgVCRKgEISIFQkQgVCRKgEJEqDy94aLkgAak5ALJvbdj7JaNsMEhdvTD3m7exYGuyceW9u+SuHtJqnxUl2AEmVjbHTO+v1VLo42zxB790gm1wLA9bH/uSm0rEb2XsTFariexUMubRY/pyVSxPYaWPNh3hyIsfMLUscvGqrL8S9UVA6V4Y0Xc7yHeV0qqCSI/Gxw68PNcGvVvrpcdSzy9LrQ7HtjG9I9xPJjQPrcp/TUUIO6feg6Zudw7lR4cVmbpJIO57vuupxeZxBMr7jQ72Y8V47wc1veb6+Hzvh4zriaIMLa6+5JICP1Xt3hwUZX18lE5okc17HE/EPhc23Nqo0mIvz/Eeb6/E7M9c0zfUFdOPi5Mb3lt5/k/J4OTH9nHq/bU2e1GSmyic6S3Bx+D1z8lEY77Wq+oybI2FvKEWJ73uufJZ8599V1gpXv7LT/C76eDdXnA/a7X0xHvHieMHNsgAcRxDZAMj3gr6ThkD2tcNHAEdxFwvkij2dc7tm3d91qOBY9PSsa1kjt1oAs47wsByN0sXHJtKFRMP2/wCEsYPVpsfI5HzCslDtJTzaSAHk74fXRR02l0IaboQKhCECJUIQCRKhAISIQCEqRAqEIQV7bqn95SOANiHNIPUHJZnhT7Esax7Q0C+8Mgeh0OdytW2qbemf4H1CzyyzUr3G8jRdxUcxdcGpLIPU9HFLkQM1XMV2EikzaN0/pyVisuschHFNpqMrxHYmaLs/EPI/ZQMlM6I/iMI11yBPfxW7icO7QXGfCopeS1MmbgwSCkklJ3GE9wNh4qRpdnnu7Rt3C61Wp2ec3s5j/vJMJKRze030/lXyieKqUmzrG8L9+a4YxhT4iJWlzox2mAlth0twVuEaa10z2WDY94HV2oHe0ZlXaaR2HUbJWB0ckgH77kHkb3Xd5LDu+/eD+pjSNedgopkbqZ/vIT7xp/qMaLEf5dQpd+Kl/wDShe483jca3xI+io6hk40fG7vY5v0JTeoxqSDtNjJ5MkO8e5u6lbRSzZyy2b8kWQ7i7VPaTD44uwwA89T5lQ7SWA7SztbvN348+yTa/W2nmFbqDb54ylYHDmPhPnmD5BUgphPi8bTutJe75WDePpopprba6Daunl/NuHk8W9RkpqOQOF2kEHQggg+IXzo6tqbFzYmgDRpcd8+SlNn9qHHONzmPHabcgj7ppZk3lCzjD9u5W5SBrx1yP9w+ys1BthTydolh65jzCjUqwoXKnqWSC7HNcObSCuyKRCVCBEJUiAQhCCO2ibeml/b9CFnNlpmMtvBKP0O+izRqzQBQm0OKvg3yy34bGusRfeLr69MlOlVna5lxN1gafIlaxYyecN2yY+wlYWG2rTvN8tR6qxUlZHMLxva4dDe3eNQsqpW3A7l2jBaQQSCOINj5hW6YmVawAlsqThu0UzAN4h4/Vkf7gp6l2lhdYPO4T82n9w/4WdN+SejnI/5XQva7UJtHIHC7SCDxBuD4hewFGpXmfB2Pzb6KLqcEe3TNTLQurZiOqCl1VAD22Z8+I7imr6RwHwPJHyv+Ieeq0Ehj+0LJnPgTH5t9FZalxZ+6ItIJa5lvk+Jp8BYheKzFHsAETfem2buXQtGattTgr2cLqJqcPaT8TbHnofNa8mbjVc3mvzqZJD+nccxg7+afNqqcN3Y5WRjpYfVP/wDxzfzEvtoHG4HguzoW8WjyCu4zqouKpcNHskF+BF7LlX4aZLSxfBKORyd0KkZMNidrG3yC5HB4uALf2uIQ7N8IxYS/A8bsjdQePUKWa5RbcCjDw8l5cM83KVawnRFhzT174zdriDzBIPmFYMP23nZk6zx+oX9Rmq6ylPFO46cDop0s2v1DtrE/+o1zD/cPTP0VgpKxkw3o3Bw6H6rInStapjYeuJqw1ujmuDuthcKNbaYhKhGghCEHCubeN45scP8ASVmLFqUjbgjmCPRZe0KUIVX9qGX3+sB9HKwlQu0Tb+MMg8iFcWMlAoBk3uUiWphhoyapBoHA5pkxHtrVyqW2snUbcl5nhv1WVcqapdGSWOc03/KbX7xoVN0O1UjcpGh45j4T5aH0UKWg24d68tFrjmVdi+0WOwy5B1jyd8J9VKBwWYOH04p5R18sVtx7rcj8Q8jonSzJoozStJGhUHgGN+/JY8AOAvloR0U2FNNy7OGVR45hD4o5NRZcEWRTeq2faeyfJRNRhD2cLqwNeRoV2/xtgd8ZBDSlvjtqLJBHfip+ixCOsduxxOIJsDbXuCcYxgDYGb+8O5XdZ0gmUOV9Rz4Lu2IBcGYnuZN0KaSzlyqH0lU1uiZyVLndF4jjvmnMVOvl/M/UJxXxx9vRx8PlN0wfJY2d/wC1Z/Z829Y3ox/0UHi1J+GTyzU77MjvVAP/ANTv4Xf4Xyrz4bvuMcmHjk1NCEL2skQlQgRZi9tiRyJHqtOWbVrbSvHJ7v8AcVKOBCicdbmzqyQegUuo3GW/0/8AOP8ASmLOTOcMGQTx8B1sm2HD/cf5U20ZK5OccaYHdzXay9RjJew1Zaciy+q8/wCHHJOLJbIGTqU8D5oFxrcJ8GpS1AuzxtOzrf6Kx7SYkaeK7e07IdOZUJhEIE7D1P0UjtbBvNZe9vi425Lpx4+VkqW2Y2xWIscnDr79+/RXrB60zRte5pbvXtlk62R3Txss3mpXM0INuByNvonFBjcsbogXH3bXEtbwG9YOPj/C9HL8fUefj5++2nrlPFvtLeYI9F0Y64BSrxvaruCMlp5A5mQjAYc8w65zA5FOsVrXysLnm5uU8rsOZMQXXB5tNr96bY5EGMDW6AJEVxgzC7BlyAOK5R6hSOEx70ncLrnz8n4+LLP6hhj5ZSHUNKnkVOnTIl1DF+Kudzu6+trXpC47ZsDyen1T32SNvK48oT6uCi9rpLtEY1cb/wAD+fJWH2XRbskvSNo83f8AC/SfpOGuO37fP57vNoqEIX13IISoQIs7xVtp5f3u9StEVBx5tqiT938BSiPKj8WGUf7z6tUlZMMVHws//QfRMWcvTOqIfE4frP1Km2NyUPCLSv8A3n6lSzSd4claxHSJmS92XsBFllXkBLur1ZKAg8WS2XuyXdQd8K/qs7/4VkxCm94wgZHUHqq7hg/FZ3/wrWVreouM2z2qbukh7dDwy05jQqPnh33ADQkWAFrFaLiGDxza5HmP5TbDtno4nb2biNL6DwXac/TleDtKQNs1o5AD0XQBBalsvM9BFGbSnLwUoAojag5KwquNOYUts878Ujm1QrXZr3TVRjeHDUFcvkcX5eLLD7iceXjlKv7WLxUSiNpc7QevQKIk2oYBkxxNtNBfvURVVElQbyHdYNAPoOfevy/B+m82WWspqPoZ8+MnVdqkh5Mh52b1d+Y9wFgPFW32Yt+KoPSIeZk+ypUj76ZACwHIK8+zFuU56xjyD/uv1PBwziwmMeC5eV2vCEqF2AhCECKi7SNtUP62PoFelQdsKtrKvdN7uY06ZDhmVKGSZ4nGTHf5XNPhfNPQgJKljNa+kNPUOD8w474I0IOaewTgq31WFskFrAjk7+DwVdrtmt3OMlvR2Y8Cte3PWnMOXQKKk97CbSNIHPUea7wVrT0U0bOpG/EECVAdey8W3cxqsq7teCulk3ibcjvK9OcWG17oH2HD8RverSQqrh77yN/crUrfTWL2lQhZbCVIlQChNqTkppyhdqNFYmSrN18Co+smI01T5xtfuKjXsuV0xjjlS02KPZrmpOnxVj9TY9VDOiXN0StxSZLY1wK0P2Zt/BmPOUDyYPusewvDqh+cWTf1aFa37KagmCaN4tKyW7h0c0BpHfunyWa6Y1eUJEKNlQkSoEWee0qgd7xkoNmkAX4XaT8Lj1BWiLnPA17S14DmnUEXBQZlSTB7QRmu4VmrNlWW/BO7+k9nwPBQFVSPiNpGkdeB7josjjZCF6QNZqFrhll01B8FX8R2Zac2gsPNubfFvBWoJVry+2biziajmgztvN+ZuY8RwSw4iDqtAmpWu4WPMZefNQuI7ONfnu5/MzJ3iOKvVZs0honA2IOiJQSdPJNqjBpYjeM745DJw72rhDiRBs4Z8iLHyU0iWw/KZn71dAqZhdQ10jLWvvD1Kuil9N4PYS2SBLdZdCISoQeJBkobaQKacobaFWM1TcTdutKj4nlTtTAHgg8iq8YSwrrjenDKdnbXjiu9FTe9ka0cde5M2ycxZTOyrR7537RZXK9GM7WmGMNFhoFObBNP+KqCNPdR37951vQFQ0jmsBc7QDMlLsdtYynMnvIyfevDt5pzAAs0Fp7z5rlHVqiVR2HY3BUD8ORpPynJ39pzUgq0VCRKgRKhCBF5kjDhZwBB4EXC9oQQFfs0x2cR3DyObfuFX6yhkh/qNIHzDNp8Vf15c0EWOYPNTQzoJVa67Z2N+bPgd0zae9v2VfrsNkh7bcvmbm3x5KaDVLZICvSDnNC1/aHjx81F4hgbZNQHjrk4dzgphLZXyS4xTKXZ10czHMcbNcCWvGYHRwyKuDnWFzkOuXqvRUTtHCJI2sJIbJJHGSMrb8jW38A4nvAW8Z55TFi/slp4cRiBsZGDoXAfVOWSh2hBWbYzsU+nvIC2SK/aBGhc9rCR+rd4XUBR1k1Mfw3ubbhw8WnJev8Awpl/DLbn+e4yXKabXdKqXs5tu2QhlRZj9A8ZMd337J9Fc2m68fJxZcd1Y745zL0HBQ2OjNTahca7S5xahBFn4fZNP/EGWTdANtXHkFLRjPwKtWA0AEW8Rm/Pw4LcY0pVRhWVrZBR3+BdE4PjyI8QVqMuGB3BMJ8DHJa2nizysdUzEB/Z5NFgfupulwj3bN+bLoeCttBg7Yw6WSwawXF9MtSVk+2G0DqyU7txE0ndAy3v1FNbS9LUXtd2fRXjYjGXk+5lcXZXjcdctWk8eY7isT2UrnRziMn4JMrE6OGYtyWl4c8xua8atId5FStY1qiEIUbCEJUCIQlQIhCEAghCVBEV2ARSZt+B3Nuh726Kv1uESw5lu835mZ+Y1Cu6RTQzwOulVxrsEilztuu+ZuR8RoVX63BJYswN9vNoz8W/ZTQj1xqKUSgNJtZzXAnQOYQ5pPS4C6hyCrLZdxLN9Iraswvjq2xAAgU4cwndAc58hcSOlmm4yz6rxjdHFUSO95C18bvdBk0OWb5SwuMmlzfSx0C9Y3gzaiztJGggE6EEaHoqM91TQu3CXMG811tY3FjgWkDQ5gL6PxsZn/DLV+nm+RzZYzWePl/09xbYN1nPp5A9oldGGvs11w4szPZvcHlwTzYrHjG51LVFzXtIbHvDO9yHMcelhZd8I2ybuiOcbv4okL2tD239457rsOnatx0UVtjJDI6KeB7XPdK8ENIv8MhLXFuouCvRyYZZy48k/t5+PkxneN/ppAULjXaUvTOJa0niAVD412vFfF9Po/6MI8z4fUhXWkkAAA0AA8lQ6Sa8jxwaGepN/orXh861EWKKRdd0FMInL1NIQ0qqp3tLxwsiEDTnJe/7B91lLnWH/bKw7Z1vvKp+eTLMA+qrkxuP45LbjbunOAx71VFz3t7wAK1ikj3hbnl55Ki7BYU57nykZN+Bp5nitSwGhvIwcjvHubn9bLF9t4zpegEIQo6FQhCAQkSoBCEIBCRKgEIQgEiVCBjXYVFN2m5/MMnefHxVfrcAkjzZ+I3pk7y4+CtyFNDO+huCOBFiO8HMLnU07ZBuvaHDkQr7W4fHMPjaD10I7iFX63Zx7M4jvjk6wd56H0SbncLq+1Dqti4Hm7d9nccvVesN2NhheH3c4jMXsrG4Fps4Fp5OBB9Uxx2udBA97BdwyaDpcmwv0zXW/I5bNXJz/Dxy70kW8FCY12vFOsBme9rveyxuLDYloDQSO00Z2uE1xftLi3UNRNvJN3R/RymKCp8+KjqWOznn5t30uusVNJI8Nha5zzwaL+J5DqVtlbaSdOZ33C50ez1QxgLtwu4taTceJyKR925OBB5EEFFYfjz/AP5E1x+c+Oa44bh76iQMZxtvO4NH3V02iwZhmJe24JuDn4i4TjDI2xizAAOitrHis+A0TIYmxt0aPM8SVcdn6TdBkOr8m9Gjj46+AVf2Zwt01nOBEY/1nkOnMq7gLLpBZCVCKEIQgEIQgEIQgEJEqAQhCAQhCAQhCBEJUIG9VSMlFntDh14dx4KuYxsn7xjmsddrgRuu1HLdd91a0IMblgfSucJYpBLKTcBl2PdYAODgLWyv4rtXNPwjV1gMsyTYLWZ4GvFnAEciLptR4TDEd5kbQ7nqfAnRTSKXgex8knxTXjabfD+c+B7PirvQYfHA3djaGjjzPUninSVU0Fynga8WcAR1XVCKrWJ7JMl7JsOTs7dxXnDdi4Ijd13nlo3y4qzJUNPLWgCwFgOAXpCEAhI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2819772" cy="2560056"/>
          </a:xfrm>
          <a:prstGeom prst="rect">
            <a:avLst/>
          </a:prstGeom>
        </p:spPr>
      </p:pic>
      <p:pic>
        <p:nvPicPr>
          <p:cNvPr id="7178" name="Picture 10" descr="http://creationwiki.org/pool/images/thumb/7/7f/Doppler-effect-two-police-cars-diagram.png/350px-Doppler-effect-two-police-cars-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36" y="3933056"/>
            <a:ext cx="428707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309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Виділяють два види радіолокації:</a:t>
            </a:r>
          </a:p>
          <a:p>
            <a:r>
              <a:rPr lang="uk-UA" b="1" dirty="0" smtClean="0"/>
              <a:t>Пасивна радіолокація </a:t>
            </a:r>
            <a:r>
              <a:rPr lang="uk-UA" dirty="0" smtClean="0"/>
              <a:t>— базується на прийомі власного випромінювання об'єкта</a:t>
            </a:r>
          </a:p>
          <a:p>
            <a:r>
              <a:rPr lang="uk-UA" b="1" dirty="0" smtClean="0"/>
              <a:t>Активна радіолокація </a:t>
            </a:r>
            <a:r>
              <a:rPr lang="uk-UA" dirty="0" smtClean="0"/>
              <a:t>— така, за якої радар випромінює свій власний </a:t>
            </a:r>
            <a:r>
              <a:rPr lang="uk-UA" dirty="0" err="1" smtClean="0"/>
              <a:t>зондуючий</a:t>
            </a:r>
            <a:r>
              <a:rPr lang="uk-UA" dirty="0" smtClean="0"/>
              <a:t> імпульс і приймає його відбитим від об'єкта. Залежно від параметрів прийнятого сигналу визначаються характеристики об'єкта.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55801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Активна радіолокація буває двох видів:</a:t>
            </a:r>
          </a:p>
          <a:p>
            <a:r>
              <a:rPr lang="uk-UA" dirty="0" smtClean="0"/>
              <a:t>З активною відповіддю - на об'єкті передбачається наявність радіопередавача (відповідача), який випромінює радіохвилі у відповідь на прийнятий сигнал. Активна відповідь застосовується для розпізнання об'єктів (свій-чужий), дистанційного керування, а також для отримання від них додаткової інформації (наприклад, про кількість палива, тип об'єкту тощо).</a:t>
            </a:r>
          </a:p>
          <a:p>
            <a:r>
              <a:rPr lang="uk-UA" dirty="0" smtClean="0"/>
              <a:t>З пасивною відповіддю - випромінювальний сигнал відбивається від об'єкта і сприймається в пункті прийому як відповідь.</a:t>
            </a:r>
            <a:endParaRPr lang="uk-UA" dirty="0"/>
          </a:p>
        </p:txBody>
      </p:sp>
      <p:pic>
        <p:nvPicPr>
          <p:cNvPr id="7170" name="Picture 2" descr="http://scilib.narod.ru/Technics/Bazhanoff/images/0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90779"/>
            <a:ext cx="3203848" cy="3967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85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Дальність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дії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рлс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Максимальна </a:t>
            </a: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РЛС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ряду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характеристик як </a:t>
            </a:r>
            <a:r>
              <a:rPr lang="ru-RU" dirty="0" err="1" smtClean="0"/>
              <a:t>антенної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генератора та </a:t>
            </a:r>
            <a:r>
              <a:rPr lang="ru-RU" dirty="0" err="1" smtClean="0"/>
              <a:t>приймача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без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 </a:t>
            </a:r>
            <a:r>
              <a:rPr lang="ru-RU" dirty="0" err="1" smtClean="0"/>
              <a:t>потужності</a:t>
            </a:r>
            <a:r>
              <a:rPr lang="ru-RU" dirty="0" smtClean="0"/>
              <a:t> в </a:t>
            </a:r>
            <a:r>
              <a:rPr lang="ru-RU" dirty="0" err="1" smtClean="0"/>
              <a:t>атмосфері</a:t>
            </a:r>
            <a:r>
              <a:rPr lang="ru-RU" dirty="0" smtClean="0"/>
              <a:t>, </a:t>
            </a:r>
            <a:r>
              <a:rPr lang="ru-RU" dirty="0" err="1" smtClean="0"/>
              <a:t>перешкод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 </a:t>
            </a: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</a:t>
            </a:r>
            <a:endParaRPr lang="uk-UA" dirty="0"/>
          </a:p>
        </p:txBody>
      </p:sp>
      <p:pic>
        <p:nvPicPr>
          <p:cNvPr id="6146" name="Picture 2" descr="D_{max}=\sqrt[4]{\frac{P_nD_aS_a\sigma}{\left(4\pi\right)^2P_{n.min}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242755" cy="100811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3688593"/>
            <a:ext cx="4824536" cy="31258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де: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 — потужність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генератора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 — коефіцієнт спрямованої дії антени;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 — ефективна площа антени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 —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ефективна площа розсіювання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цілі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 — мінімальна чутливість приймача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При наявності шумів і перешкод дальність дії РЛС зменшується.</a:t>
            </a:r>
          </a:p>
        </p:txBody>
      </p:sp>
      <p:pic>
        <p:nvPicPr>
          <p:cNvPr id="6148" name="Picture 4" descr="\;P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46366" cy="344921"/>
          </a:xfrm>
          <a:prstGeom prst="rect">
            <a:avLst/>
          </a:prstGeom>
          <a:noFill/>
        </p:spPr>
      </p:pic>
      <p:pic>
        <p:nvPicPr>
          <p:cNvPr id="6149" name="Picture 5" descr="\;D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75" y="4437112"/>
            <a:ext cx="508292" cy="360040"/>
          </a:xfrm>
          <a:prstGeom prst="rect">
            <a:avLst/>
          </a:prstGeom>
          <a:noFill/>
        </p:spPr>
      </p:pic>
      <p:pic>
        <p:nvPicPr>
          <p:cNvPr id="6150" name="Picture 6" descr="\;S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97152"/>
            <a:ext cx="482876" cy="432048"/>
          </a:xfrm>
          <a:prstGeom prst="rect">
            <a:avLst/>
          </a:prstGeom>
          <a:noFill/>
        </p:spPr>
      </p:pic>
      <p:pic>
        <p:nvPicPr>
          <p:cNvPr id="6151" name="Picture 7" descr="\;\sig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301208"/>
            <a:ext cx="480054" cy="360040"/>
          </a:xfrm>
          <a:prstGeom prst="rect">
            <a:avLst/>
          </a:prstGeom>
          <a:noFill/>
        </p:spPr>
      </p:pic>
      <p:pic>
        <p:nvPicPr>
          <p:cNvPr id="6152" name="Picture 8" descr="\;P_{n.min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1033242" cy="337791"/>
          </a:xfrm>
          <a:prstGeom prst="rect">
            <a:avLst/>
          </a:prstGeom>
          <a:noFill/>
        </p:spPr>
      </p:pic>
      <p:pic>
        <p:nvPicPr>
          <p:cNvPr id="6154" name="Picture 10" descr="http://data12.gallery.ru/albums/gallery/116800-a580a-36499887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5874" y="2492896"/>
            <a:ext cx="4758126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5364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збільшення точності в радіолокаторах використовують радіохвилі метрового або сантиметрового діапазону. Такі хвилі легко фокусувати і формувати вузький пучок. Висока частота радіохвиль цього діапазону забезпечує також значну далекість дії радіолокатора.</a:t>
            </a:r>
          </a:p>
          <a:p>
            <a:r>
              <a:rPr lang="uk-UA" dirty="0" smtClean="0"/>
              <a:t>До складу радіолокаційної станції (РЛС) (мал. 4.23) входять радіопередавач (1), антена (2) комутатор (3), радіоприймач (4), пристрій аналізу інформації (5), блок живлення (6).</a:t>
            </a:r>
          </a:p>
          <a:p>
            <a:r>
              <a:rPr lang="uk-UA" dirty="0" smtClean="0"/>
              <a:t>Мал. 4.23. Склад РЛС</a:t>
            </a:r>
            <a:endParaRPr lang="uk-UA" dirty="0"/>
          </a:p>
        </p:txBody>
      </p:sp>
      <p:pic>
        <p:nvPicPr>
          <p:cNvPr id="5122" name="Picture 2" descr="3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65394"/>
            <a:ext cx="3779912" cy="32926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2056686"/>
            <a:ext cx="4067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Передавач радіолокатора працює в </a:t>
            </a:r>
            <a:r>
              <a:rPr lang="uk-UA" dirty="0" smtClean="0"/>
              <a:t>імпульсному </a:t>
            </a:r>
            <a:r>
              <a:rPr lang="uk-UA" dirty="0" smtClean="0"/>
              <a:t>режимі. Він генерує електромагнітні коливання, тривалість яких становить декілька десятків періодів коливань генератора. Радіоімпульси надходять до антени, яка випромінює в певному напрямку короткочасні імпульси радіохвиль. Комутатор у цей час замикає вхід радіоприймача, оберігаючи його від руйнування потужними електромагнітними коливаннями, які надходять від передавача. </a:t>
            </a:r>
            <a:r>
              <a:rPr lang="uk-UA" dirty="0" err="1" smtClean="0"/>
              <a:t>Реєструвальний</a:t>
            </a:r>
            <a:r>
              <a:rPr lang="uk-UA" dirty="0" smtClean="0"/>
              <a:t> пристрій у цей час фіксує момент проходження імпульсу.</a:t>
            </a:r>
            <a:endParaRPr lang="uk-UA" dirty="0"/>
          </a:p>
        </p:txBody>
      </p:sp>
      <p:pic>
        <p:nvPicPr>
          <p:cNvPr id="5124" name="Picture 4" descr="http://thumbs.dreamstime.com/thumb_394/1241369622Tjm5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1102546" cy="1656184"/>
          </a:xfrm>
          <a:prstGeom prst="rect">
            <a:avLst/>
          </a:prstGeom>
          <a:noFill/>
        </p:spPr>
      </p:pic>
      <p:pic>
        <p:nvPicPr>
          <p:cNvPr id="5126" name="Picture 6" descr="http://www.avsimrus.com/forum/uploads/monthly_10_2007/post-8428-1191347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3"/>
            <a:ext cx="2592288" cy="1646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Радіолокаційні зображення корисні для виявлення розташування опадів. </a:t>
            </a:r>
            <a:r>
              <a:rPr lang="uk-UA" dirty="0" smtClean="0"/>
              <a:t>Радар</a:t>
            </a:r>
            <a:r>
              <a:rPr lang="uk-UA" dirty="0" smtClean="0"/>
              <a:t> посилає енергетичний імпульс в атмосферу і, якщо які-небудь опади зустрічаються на шляху цьому імпульсові, то частина енергії розсіюється назад у напрямку до радара. Ці сигнали, що повернулися, називані "радіолокаційним </a:t>
            </a:r>
            <a:r>
              <a:rPr lang="uk-UA" dirty="0" err="1" smtClean="0"/>
              <a:t>ехом”</a:t>
            </a:r>
            <a:r>
              <a:rPr lang="uk-UA" dirty="0" smtClean="0"/>
              <a:t>,  </a:t>
            </a:r>
            <a:r>
              <a:rPr lang="uk-UA" dirty="0" err="1" smtClean="0"/>
              <a:t>сумуються</a:t>
            </a:r>
            <a:r>
              <a:rPr lang="uk-UA" dirty="0" smtClean="0"/>
              <a:t>  і </a:t>
            </a:r>
            <a:r>
              <a:rPr lang="uk-UA" dirty="0" smtClean="0"/>
              <a:t>формують радіолокаційні </a:t>
            </a:r>
            <a:r>
              <a:rPr lang="uk-UA" dirty="0" smtClean="0"/>
              <a:t>зображення. Положення </a:t>
            </a:r>
            <a:r>
              <a:rPr lang="uk-UA" dirty="0" smtClean="0"/>
              <a:t>кольорового радіолокаційного </a:t>
            </a:r>
            <a:r>
              <a:rPr lang="uk-UA" dirty="0" err="1" smtClean="0"/>
              <a:t>еха</a:t>
            </a:r>
            <a:r>
              <a:rPr lang="uk-UA" dirty="0" smtClean="0"/>
              <a:t> вказує місце, де випадають опади, а різні кольори вказують інтенсивність опадів . </a:t>
            </a:r>
            <a:r>
              <a:rPr lang="uk-UA" dirty="0" smtClean="0"/>
              <a:t>Світлі </a:t>
            </a:r>
            <a:r>
              <a:rPr lang="uk-UA" dirty="0" smtClean="0"/>
              <a:t>і темно-сині кольори характеризують більш легкі опади, у той час як червоні і рожеві - більш сильні і небезпечні грози..Однак, важко розрізнити тип опадів тільки на основі аналізу радіолокаційного </a:t>
            </a:r>
            <a:r>
              <a:rPr lang="uk-UA" dirty="0" err="1" smtClean="0"/>
              <a:t>еха</a:t>
            </a:r>
            <a:r>
              <a:rPr lang="uk-UA" dirty="0" smtClean="0"/>
              <a:t>.  </a:t>
            </a:r>
            <a:r>
              <a:rPr lang="uk-UA" dirty="0" smtClean="0"/>
              <a:t>Як сніг, так і дрібний дощ роблять радіолокаційне </a:t>
            </a:r>
            <a:r>
              <a:rPr lang="uk-UA" dirty="0" err="1" smtClean="0"/>
              <a:t>ехо</a:t>
            </a:r>
            <a:r>
              <a:rPr lang="uk-UA" dirty="0" smtClean="0"/>
              <a:t> приблизно однакової величини. Температура плавлення снігу і помірного дощу також має порівняно однакові величини. Дуже високе радіолокаційне </a:t>
            </a:r>
            <a:r>
              <a:rPr lang="uk-UA" dirty="0" err="1" smtClean="0"/>
              <a:t>ехо</a:t>
            </a:r>
            <a:r>
              <a:rPr lang="uk-UA" dirty="0" smtClean="0"/>
              <a:t> ( сірий колір на шкалі) завжди зв'язують із </a:t>
            </a:r>
            <a:r>
              <a:rPr lang="uk-UA" dirty="0" smtClean="0"/>
              <a:t>градом. </a:t>
            </a:r>
            <a:endParaRPr lang="uk-UA" dirty="0"/>
          </a:p>
        </p:txBody>
      </p:sp>
      <p:pic>
        <p:nvPicPr>
          <p:cNvPr id="4098" name="Picture 2" descr="http://www.lnu.edu.ua/faculty/geology/phis_geo/fourman/E-books-FVV/Interactive%20books/Meteorology/ws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085914"/>
          </a:xfrm>
          <a:prstGeom prst="rect">
            <a:avLst/>
          </a:prstGeom>
          <a:noFill/>
        </p:spPr>
      </p:pic>
      <p:pic>
        <p:nvPicPr>
          <p:cNvPr id="4100" name="Picture 4" descr="http://www.lnu.edu.ua/faculty/geology/phis_geo/fourman/E-books-FVV/Interactive%20books/Meteorology/ILX%20Base%20Reflecti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46640" y="-1755575"/>
            <a:ext cx="1776820" cy="1368152"/>
          </a:xfrm>
          <a:prstGeom prst="rect">
            <a:avLst/>
          </a:prstGeom>
          <a:noFill/>
        </p:spPr>
      </p:pic>
      <p:pic>
        <p:nvPicPr>
          <p:cNvPr id="4102" name="Picture 6" descr="http://www.lnu.edu.ua/faculty/geology/phis_geo/fourman/E-books-FVV/Interactive%20books/Meteorology/ILX%20Base%20Reflecti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0"/>
            <a:ext cx="4032448" cy="31049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836712"/>
            <a:ext cx="76693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Локалізація торнадо -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радіоехо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швидкості поширення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Торнадо найчастіше локалізуються в центрі отриманого </a:t>
            </a:r>
            <a:r>
              <a:rPr lang="uk-UA" dirty="0" err="1" smtClean="0"/>
              <a:t>радіоеха</a:t>
            </a:r>
            <a:r>
              <a:rPr lang="uk-UA" dirty="0" smtClean="0"/>
              <a:t> на південно-західній стороні гроз. </a:t>
            </a:r>
            <a:r>
              <a:rPr lang="uk-UA" dirty="0" err="1" smtClean="0"/>
              <a:t>Радіоехо</a:t>
            </a:r>
            <a:r>
              <a:rPr lang="uk-UA" dirty="0" smtClean="0"/>
              <a:t> найкраще спостерігається в області підвищеної відбивної здатності. Фото нижче ілюструє область підвищеної активності, що містить трохи </a:t>
            </a:r>
            <a:r>
              <a:rPr lang="uk-UA" dirty="0" err="1" smtClean="0"/>
              <a:t>радіоеха</a:t>
            </a:r>
            <a:r>
              <a:rPr lang="uk-UA" dirty="0" smtClean="0"/>
              <a:t>, що зв'язуються з грозами, що пройшли в штатах </a:t>
            </a:r>
            <a:r>
              <a:rPr lang="uk-UA" dirty="0" err="1" smtClean="0"/>
              <a:t>Теннеси</a:t>
            </a:r>
            <a:r>
              <a:rPr lang="uk-UA" dirty="0" smtClean="0"/>
              <a:t> і Кентуккі 18 травня 1995.</a:t>
            </a:r>
            <a:endParaRPr lang="uk-UA" dirty="0"/>
          </a:p>
        </p:txBody>
      </p:sp>
      <p:pic>
        <p:nvPicPr>
          <p:cNvPr id="3074" name="Picture 2" descr="http://www.lnu.edu.ua/faculty/geology/phis_geo/fourman/E-books-FVV/Interactive%20books/Meteorology/trnd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0549"/>
            <a:ext cx="4716016" cy="2457451"/>
          </a:xfrm>
          <a:prstGeom prst="rect">
            <a:avLst/>
          </a:prstGeom>
          <a:noFill/>
        </p:spPr>
      </p:pic>
      <p:pic>
        <p:nvPicPr>
          <p:cNvPr id="3076" name="Picture 4" descr="http://www.lnu.edu.ua/faculty/geology/phis_geo/fourman/E-books-FVV/Interactive%20books/Meteorology/trnd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448174"/>
            <a:ext cx="4286250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</TotalTime>
  <Words>320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 One</dc:creator>
  <cp:lastModifiedBy>Aspire One</cp:lastModifiedBy>
  <cp:revision>2</cp:revision>
  <dcterms:created xsi:type="dcterms:W3CDTF">2015-01-28T19:44:55Z</dcterms:created>
  <dcterms:modified xsi:type="dcterms:W3CDTF">2015-01-29T22:17:31Z</dcterms:modified>
</cp:coreProperties>
</file>