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78" r:id="rId6"/>
    <p:sldId id="279" r:id="rId7"/>
    <p:sldId id="260" r:id="rId8"/>
    <p:sldId id="262" r:id="rId9"/>
    <p:sldId id="263" r:id="rId10"/>
    <p:sldId id="266" r:id="rId11"/>
    <p:sldId id="273" r:id="rId12"/>
    <p:sldId id="277" r:id="rId13"/>
    <p:sldId id="275" r:id="rId14"/>
    <p:sldId id="269" r:id="rId15"/>
    <p:sldId id="270" r:id="rId16"/>
    <p:sldId id="271" r:id="rId17"/>
    <p:sldId id="274" r:id="rId18"/>
    <p:sldId id="261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280421"/>
    <a:srgbClr val="0000CC"/>
    <a:srgbClr val="E7DBCD"/>
    <a:srgbClr val="009900"/>
    <a:srgbClr val="33CCFF"/>
    <a:srgbClr val="FF3300"/>
    <a:srgbClr val="FFCC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Светлый стиль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A111915-BE36-4E01-A7E5-04B1672EAD32}" styleName="Светлый стиль 2 - акцент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F2DE63D5-997A-4646-A377-4702673A728D}" styleName="Светлый стиль 2 - акцент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BDBED569-4797-4DF1-A0F4-6AAB3CD982D8}" styleName="Светлый стиль 3 -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1FECB4D8-DB02-4DC6-A0A2-4F2EBAE1DC90}" styleName="Средний стиль 1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9DCAF9ED-07DC-4A11-8D7F-57B35C25682E}" styleName="Средний стиль 1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12C8C85-51F0-491E-9774-3900AFEF0FD7}" styleName="Светлый стиль 2 - акцент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269D01E-BC32-4049-B463-5C60D7B0CCD2}" styleName="Стиль из темы 2 - акцент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Стиль из темы 2 - акцент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27F97BB-C833-4FB7-BDE5-3F7075034690}" styleName="Стиль из темы 2 - акцент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8FD4443E-F989-4FC4-A0C8-D5A2AF1F390B}" styleName="Темный стиль 1 - акцент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8603FDC-E32A-4AB5-989C-0864C3EAD2B8}" styleName="Стиль из темы 2 - акцент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46F890A9-2807-4EBB-B81D-B2AA78EC7F39}" styleName="Темный стиль 2 - акцент 5/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1EBBBCC-DAD2-459C-BE2E-F6DE35CF9A28}" styleName="Темный стиль 2 - акцент 3/акцент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0660B408-B3CF-4A94-85FC-2B1E0A45F4A2}" styleName="Темный стиль 2 - акцент 1/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A488322-F2BA-4B5B-9748-0D474271808F}" styleName="Средний стиль 3 - 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1" autoAdjust="0"/>
    <p:restoredTop sz="95507" autoAdjust="0"/>
  </p:normalViewPr>
  <p:slideViewPr>
    <p:cSldViewPr>
      <p:cViewPr varScale="1">
        <p:scale>
          <a:sx n="87" d="100"/>
          <a:sy n="87" d="100"/>
        </p:scale>
        <p:origin x="-1464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6CDF1E-2C23-4A21-A51E-BE83645D60D0}" type="datetimeFigureOut">
              <a:rPr lang="ru-RU" smtClean="0"/>
              <a:pPr/>
              <a:t>25.11.2012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70F632-ED7C-45B6-9E70-A73A318CF4E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70F632-ED7C-45B6-9E70-A73A318CF4EC}" type="slidenum">
              <a:rPr lang="ru-RU" smtClean="0"/>
              <a:pPr/>
              <a:t>3</a:t>
            </a:fld>
            <a:endParaRPr lang="ru-RU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70F632-ED7C-45B6-9E70-A73A318CF4EC}" type="slidenum">
              <a:rPr lang="ru-RU" smtClean="0"/>
              <a:pPr/>
              <a:t>10</a:t>
            </a:fld>
            <a:endParaRPr lang="ru-RU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70F632-ED7C-45B6-9E70-A73A318CF4EC}" type="slidenum">
              <a:rPr lang="ru-RU" smtClean="0"/>
              <a:pPr/>
              <a:t>17</a:t>
            </a:fld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635A1-6286-4851-930D-C562604A4D68}" type="datetimeFigureOut">
              <a:rPr lang="ru-RU" smtClean="0"/>
              <a:pPr/>
              <a:t>25.11.2012</a:t>
            </a:fld>
            <a:endParaRPr lang="ru-RU" dirty="0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2578F-8B14-4256-B2BD-04C0649D667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635A1-6286-4851-930D-C562604A4D68}" type="datetimeFigureOut">
              <a:rPr lang="ru-RU" smtClean="0"/>
              <a:pPr/>
              <a:t>25.11.2012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2578F-8B14-4256-B2BD-04C0649D667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635A1-6286-4851-930D-C562604A4D68}" type="datetimeFigureOut">
              <a:rPr lang="ru-RU" smtClean="0"/>
              <a:pPr/>
              <a:t>25.11.2012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2578F-8B14-4256-B2BD-04C0649D667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635A1-6286-4851-930D-C562604A4D68}" type="datetimeFigureOut">
              <a:rPr lang="ru-RU" smtClean="0"/>
              <a:pPr/>
              <a:t>25.11.2012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2578F-8B14-4256-B2BD-04C0649D667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635A1-6286-4851-930D-C562604A4D68}" type="datetimeFigureOut">
              <a:rPr lang="ru-RU" smtClean="0"/>
              <a:pPr/>
              <a:t>25.11.2012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2578F-8B14-4256-B2BD-04C0649D667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635A1-6286-4851-930D-C562604A4D68}" type="datetimeFigureOut">
              <a:rPr lang="ru-RU" smtClean="0"/>
              <a:pPr/>
              <a:t>25.11.2012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2578F-8B14-4256-B2BD-04C0649D667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635A1-6286-4851-930D-C562604A4D68}" type="datetimeFigureOut">
              <a:rPr lang="ru-RU" smtClean="0"/>
              <a:pPr/>
              <a:t>25.11.2012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2578F-8B14-4256-B2BD-04C0649D667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635A1-6286-4851-930D-C562604A4D68}" type="datetimeFigureOut">
              <a:rPr lang="ru-RU" smtClean="0"/>
              <a:pPr/>
              <a:t>25.11.2012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2578F-8B14-4256-B2BD-04C0649D667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635A1-6286-4851-930D-C562604A4D68}" type="datetimeFigureOut">
              <a:rPr lang="ru-RU" smtClean="0"/>
              <a:pPr/>
              <a:t>25.11.2012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2578F-8B14-4256-B2BD-04C0649D667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635A1-6286-4851-930D-C562604A4D68}" type="datetimeFigureOut">
              <a:rPr lang="ru-RU" smtClean="0"/>
              <a:pPr/>
              <a:t>25.11.2012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2578F-8B14-4256-B2BD-04C0649D667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635A1-6286-4851-930D-C562604A4D68}" type="datetimeFigureOut">
              <a:rPr lang="ru-RU" smtClean="0"/>
              <a:pPr/>
              <a:t>25.11.2012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99E2578F-8B14-4256-B2BD-04C0649D667C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79635A1-6286-4851-930D-C562604A4D68}" type="datetimeFigureOut">
              <a:rPr lang="ru-RU" smtClean="0"/>
              <a:pPr/>
              <a:t>25.11.2012</a:t>
            </a:fld>
            <a:endParaRPr lang="ru-RU" dirty="0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9E2578F-8B14-4256-B2BD-04C0649D667C}" type="slidenum">
              <a:rPr lang="ru-RU" smtClean="0"/>
              <a:pPr/>
              <a:t>‹#›</a:t>
            </a:fld>
            <a:endParaRPr lang="ru-RU" dirty="0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ransition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1.jpeg"/><Relationship Id="rId4" Type="http://schemas.openxmlformats.org/officeDocument/2006/relationships/image" Target="../media/image20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8.jpeg"/><Relationship Id="rId5" Type="http://schemas.openxmlformats.org/officeDocument/2006/relationships/image" Target="../media/image27.jpeg"/><Relationship Id="rId4" Type="http://schemas.openxmlformats.org/officeDocument/2006/relationships/image" Target="../media/image26.jpe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jpeg"/><Relationship Id="rId3" Type="http://schemas.openxmlformats.org/officeDocument/2006/relationships/image" Target="../media/image23.jpeg"/><Relationship Id="rId7" Type="http://schemas.openxmlformats.org/officeDocument/2006/relationships/image" Target="../media/image22.jpeg"/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jpeg"/><Relationship Id="rId5" Type="http://schemas.openxmlformats.org/officeDocument/2006/relationships/image" Target="../media/image31.jpeg"/><Relationship Id="rId4" Type="http://schemas.openxmlformats.org/officeDocument/2006/relationships/image" Target="../media/image30.jpeg"/><Relationship Id="rId9" Type="http://schemas.openxmlformats.org/officeDocument/2006/relationships/image" Target="../media/image3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Федір</a:t>
            </a:r>
            <a:r>
              <a:rPr lang="ru-RU" dirty="0" smtClean="0"/>
              <a:t> Михайлович </a:t>
            </a:r>
            <a:r>
              <a:rPr lang="uk-UA" dirty="0" smtClean="0"/>
              <a:t>Достоєвський</a:t>
            </a:r>
            <a:br>
              <a:rPr lang="uk-UA" dirty="0" smtClean="0"/>
            </a:br>
            <a:r>
              <a:rPr lang="uk-UA" dirty="0" smtClean="0"/>
              <a:t>(1821-1881)</a:t>
            </a:r>
            <a:endParaRPr lang="uk-UA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85852" y="3929066"/>
            <a:ext cx="6400800" cy="1752600"/>
          </a:xfrm>
        </p:spPr>
        <p:txBody>
          <a:bodyPr>
            <a:normAutofit/>
          </a:bodyPr>
          <a:lstStyle/>
          <a:p>
            <a:r>
              <a:rPr lang="uk-UA" dirty="0" smtClean="0">
                <a:cs typeface="Andalus" pitchFamily="18" charset="-78"/>
              </a:rPr>
              <a:t>Видатний російський мислителитель-гуманіст, творчість якого пройнята почуттям любові до людини і невимовного болю за неї.</a:t>
            </a:r>
            <a:endParaRPr lang="ru-RU" dirty="0">
              <a:cs typeface="Andalus" pitchFamily="18" charset="-78"/>
            </a:endParaRPr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8229600" cy="1143000"/>
          </a:xfrm>
        </p:spPr>
        <p:txBody>
          <a:bodyPr>
            <a:noAutofit/>
          </a:bodyPr>
          <a:lstStyle/>
          <a:p>
            <a:r>
              <a:rPr lang="uk-UA" sz="4800" dirty="0" smtClean="0"/>
              <a:t>Наступні твори Достоєвського</a:t>
            </a:r>
            <a:endParaRPr lang="ru-RU" sz="4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785926"/>
            <a:ext cx="9144000" cy="4525963"/>
          </a:xfrm>
        </p:spPr>
        <p:txBody>
          <a:bodyPr>
            <a:noAutofit/>
          </a:bodyPr>
          <a:lstStyle/>
          <a:p>
            <a:r>
              <a:rPr lang="uk-UA" sz="3200" dirty="0" smtClean="0"/>
              <a:t>1846 – “ Двійник ”                               були   </a:t>
            </a:r>
          </a:p>
          <a:p>
            <a:r>
              <a:rPr lang="uk-UA" sz="3200" dirty="0" smtClean="0"/>
              <a:t>1847 – “ Хазяйка ”                                 не</a:t>
            </a:r>
          </a:p>
          <a:p>
            <a:r>
              <a:rPr lang="uk-UA" sz="3200" dirty="0" smtClean="0"/>
              <a:t>1848 – “ Білі ночі ”                          прийняті </a:t>
            </a:r>
          </a:p>
          <a:p>
            <a:r>
              <a:rPr lang="uk-UA" sz="3200" dirty="0" smtClean="0"/>
              <a:t>1849 – “ Неточка Незванова ”     критикою</a:t>
            </a:r>
            <a:endParaRPr lang="uk-UA" sz="3200" dirty="0"/>
          </a:p>
        </p:txBody>
      </p:sp>
      <p:sp>
        <p:nvSpPr>
          <p:cNvPr id="8" name="Правая фигурная скобка 7"/>
          <p:cNvSpPr/>
          <p:nvPr/>
        </p:nvSpPr>
        <p:spPr>
          <a:xfrm>
            <a:off x="5429256" y="1500174"/>
            <a:ext cx="428628" cy="2786082"/>
          </a:xfrm>
          <a:prstGeom prst="rightBrace">
            <a:avLst>
              <a:gd name="adj1" fmla="val 8333"/>
              <a:gd name="adj2" fmla="val 47538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5" name="Picture 6" descr="неточка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00100" y="4143380"/>
            <a:ext cx="1785950" cy="228599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00" y="214290"/>
            <a:ext cx="7498080" cy="1143000"/>
          </a:xfrm>
        </p:spPr>
        <p:txBody>
          <a:bodyPr/>
          <a:lstStyle/>
          <a:p>
            <a:r>
              <a:rPr lang="ru-RU" dirty="0" smtClean="0"/>
              <a:t>Гурток Петрашевського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590652"/>
            <a:ext cx="7500958" cy="5267348"/>
          </a:xfrm>
        </p:spPr>
        <p:txBody>
          <a:bodyPr>
            <a:normAutofit lnSpcReduction="10000"/>
          </a:bodyPr>
          <a:lstStyle/>
          <a:p>
            <a:r>
              <a:rPr lang="uk-UA" dirty="0" smtClean="0"/>
              <a:t>З 1847р. Федір зближується з М. Буташевичем-Петрашевським</a:t>
            </a:r>
          </a:p>
          <a:p>
            <a:r>
              <a:rPr lang="uk-UA" dirty="0" smtClean="0"/>
              <a:t>Почав відвідувати відомі “ Патниці “;</a:t>
            </a:r>
          </a:p>
          <a:p>
            <a:r>
              <a:rPr lang="uk-UA" dirty="0" smtClean="0"/>
              <a:t>Достоєвський виступав за негайне скасування кріпацтва в Росії – навіть шляхом повстання;</a:t>
            </a:r>
          </a:p>
          <a:p>
            <a:r>
              <a:rPr lang="uk-UA" dirty="0" smtClean="0"/>
              <a:t>15 квітня зачитували заборонений тоді “ Лист Белінського до Гоголя ”</a:t>
            </a:r>
          </a:p>
          <a:p>
            <a:r>
              <a:rPr lang="uk-UA" dirty="0" smtClean="0"/>
              <a:t>23 квітня 1849р.  37 учасників гуртка заарештували</a:t>
            </a:r>
          </a:p>
          <a:p>
            <a:r>
              <a:rPr lang="uk-UA" dirty="0" smtClean="0"/>
              <a:t> Достоєвському дали смертний вирок, але за останні 10 хвилин вирішили заслати на</a:t>
            </a:r>
          </a:p>
          <a:p>
            <a:pPr>
              <a:buNone/>
            </a:pPr>
            <a:r>
              <a:rPr lang="uk-UA" dirty="0" smtClean="0"/>
              <a:t>    каторгу до Сибіру</a:t>
            </a:r>
          </a:p>
          <a:p>
            <a:endParaRPr lang="ru-RU" dirty="0"/>
          </a:p>
        </p:txBody>
      </p:sp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768" y="0"/>
            <a:ext cx="2143140" cy="271464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27" name="Picture 3" descr="C:\Users\TEST\Desktop\школа, уроки\Новая папка\tbnANd9GcRCYd3yDH102ENOp6ixBZF6OE6h0t8H8E7SiKLpF14IndvT3XuN9IYLK_hl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72330" y="5214950"/>
            <a:ext cx="1857356" cy="121442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8" name="Рисунок 7" descr="tbnANd9GcStQrwWM6uZLf16tmsnCHH4sLwUe27KQGh0Gv7a1kxkbsNuKDfKakIeago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142908" y="0"/>
            <a:ext cx="1214446" cy="157161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" name="Рисунок 9" descr="tbnANd9GcSLQ8wCPJQ8TwMqqvZa2G4io1uIcu9DynZIPUxcPKk8cFli8gQZ3Dif-YI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643834" y="3143248"/>
            <a:ext cx="1285884" cy="145732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500"/>
                            </p:stCondLst>
                            <p:childTnLst>
                              <p:par>
                                <p:cTn id="59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2000"/>
                            </p:stCondLst>
                            <p:childTnLst>
                              <p:par>
                                <p:cTn id="63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500"/>
                            </p:stCondLst>
                            <p:childTnLst>
                              <p:par>
                                <p:cTn id="68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71435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Сибір і каторга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357298"/>
            <a:ext cx="8358214" cy="5319730"/>
          </a:xfrm>
        </p:spPr>
        <p:txBody>
          <a:bodyPr>
            <a:noAutofit/>
          </a:bodyPr>
          <a:lstStyle/>
          <a:p>
            <a:r>
              <a:rPr lang="ru-RU" dirty="0" smtClean="0"/>
              <a:t>Від зими 1850 року Достоєвський перебував в Тобольську.</a:t>
            </a:r>
          </a:p>
          <a:p>
            <a:r>
              <a:rPr lang="ru-RU" dirty="0" smtClean="0"/>
              <a:t>4 роки був в Омському острозі. Йому заборонили писати, тож він міг лише спостерігати життя каторжан.</a:t>
            </a:r>
          </a:p>
          <a:p>
            <a:r>
              <a:rPr lang="ru-RU" dirty="0" smtClean="0"/>
              <a:t>З </a:t>
            </a:r>
            <a:r>
              <a:rPr lang="ru-RU" u="sng" dirty="0" smtClean="0"/>
              <a:t>1854</a:t>
            </a:r>
            <a:r>
              <a:rPr lang="ru-RU" dirty="0" smtClean="0"/>
              <a:t> року Достоєвський перебував у </a:t>
            </a:r>
            <a:r>
              <a:rPr lang="ru-RU" u="sng" dirty="0" smtClean="0"/>
              <a:t>Семипалатинську</a:t>
            </a:r>
            <a:r>
              <a:rPr lang="ru-RU" dirty="0" smtClean="0"/>
              <a:t> .Тут він палко закохався у Марію Дмитрівну Ісаєву, яка пізніше стала його дружиною. Але кохання та семирічний шлюб з нею не принесли йому щастя.</a:t>
            </a:r>
          </a:p>
          <a:p>
            <a:r>
              <a:rPr lang="ru-RU" dirty="0" smtClean="0"/>
              <a:t>Лише 1859 року Достоєвський отримав дозвіл жити у столиці</a:t>
            </a:r>
            <a:endParaRPr lang="ru-RU" dirty="0"/>
          </a:p>
        </p:txBody>
      </p:sp>
      <p:pic>
        <p:nvPicPr>
          <p:cNvPr id="4" name="Picture 2" descr="C:\Users\TEST\Desktop\школа, уроки\Новая папка\tbnANd9GcTiCA_pdUCpX9GxqXdQyhpu-qEWoSKMqmB3PNCnhWAhJpvwGcM7D423mg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72330" y="0"/>
            <a:ext cx="2071670" cy="228599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Після заслання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2000240"/>
            <a:ext cx="8076464" cy="5033978"/>
          </a:xfrm>
        </p:spPr>
        <p:txBody>
          <a:bodyPr/>
          <a:lstStyle/>
          <a:p>
            <a:pPr>
              <a:buFont typeface="Courier New" pitchFamily="49" charset="0"/>
              <a:buChar char="o"/>
            </a:pPr>
            <a:r>
              <a:rPr lang="uk-UA" dirty="0" smtClean="0"/>
              <a:t> 1861р. він і його брат видають журнал “ Врємя “ і “ Епоха “</a:t>
            </a:r>
          </a:p>
          <a:p>
            <a:pPr>
              <a:buFont typeface="Courier New" pitchFamily="49" charset="0"/>
              <a:buChar char="o"/>
            </a:pPr>
            <a:r>
              <a:rPr lang="ru-RU" dirty="0" smtClean="0"/>
              <a:t>У першому ж номері журналу «Врємя» Достоєвський почав друкувати свій новий роман </a:t>
            </a:r>
            <a:r>
              <a:rPr lang="ru-RU" b="1" dirty="0" smtClean="0"/>
              <a:t>«Принижені та зневажені»</a:t>
            </a:r>
          </a:p>
          <a:p>
            <a:pPr>
              <a:buFont typeface="Courier New" pitchFamily="49" charset="0"/>
              <a:buChar char="o"/>
            </a:pPr>
            <a:r>
              <a:rPr lang="uk-UA" dirty="0" smtClean="0"/>
              <a:t>Влітку 1862р. – вперше виїхав за кордон. Відвідав багато країн світу, але захопився азартними іграми і не міг зупинитися програвати;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62" y="0"/>
            <a:ext cx="7498080" cy="78579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5400" dirty="0" smtClean="0"/>
              <a:t>60-т</a:t>
            </a:r>
            <a:r>
              <a:rPr lang="uk-UA" sz="5400" dirty="0" smtClean="0"/>
              <a:t>і роки.</a:t>
            </a:r>
            <a:endParaRPr lang="ru-RU" sz="5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14348" y="714356"/>
            <a:ext cx="8429652" cy="6000792"/>
          </a:xfrm>
        </p:spPr>
        <p:txBody>
          <a:bodyPr>
            <a:normAutofit/>
          </a:bodyPr>
          <a:lstStyle/>
          <a:p>
            <a:r>
              <a:rPr lang="uk-UA" sz="2800" dirty="0" smtClean="0">
                <a:cs typeface="Andalus" pitchFamily="18" charset="-78"/>
              </a:rPr>
              <a:t> 1864р. – померли його брат та дружина, </a:t>
            </a:r>
            <a:r>
              <a:rPr lang="ru-RU" sz="2800" dirty="0" smtClean="0">
                <a:cs typeface="Andalus" pitchFamily="18" charset="-78"/>
              </a:rPr>
              <a:t>взяв на себе всі борги брата.</a:t>
            </a:r>
          </a:p>
          <a:p>
            <a:r>
              <a:rPr lang="uk-UA" sz="2800" dirty="0" smtClean="0">
                <a:cs typeface="Andalus" pitchFamily="18" charset="-78"/>
              </a:rPr>
              <a:t>1866р. – уклав договір із Степловським </a:t>
            </a:r>
            <a:r>
              <a:rPr lang="ru-RU" sz="2800" dirty="0" smtClean="0">
                <a:cs typeface="Andalus" pitchFamily="18" charset="-78"/>
              </a:rPr>
              <a:t>(повинен був забезпечити новий роман до листопада 1866 року)</a:t>
            </a:r>
          </a:p>
          <a:p>
            <a:r>
              <a:rPr lang="uk-UA" sz="2800" dirty="0" smtClean="0">
                <a:cs typeface="Andalus" pitchFamily="18" charset="-78"/>
              </a:rPr>
              <a:t>Звернувся до стенографістки Анни Сніткіної</a:t>
            </a:r>
          </a:p>
          <a:p>
            <a:r>
              <a:rPr lang="ru-RU" sz="2800" dirty="0" smtClean="0">
                <a:cs typeface="Andalus" pitchFamily="18" charset="-78"/>
              </a:rPr>
              <a:t>1866 – роман « Злочин </a:t>
            </a:r>
            <a:r>
              <a:rPr lang="uk-UA" sz="2800" dirty="0" smtClean="0">
                <a:cs typeface="Andalus" pitchFamily="18" charset="-78"/>
              </a:rPr>
              <a:t> і кара </a:t>
            </a:r>
            <a:r>
              <a:rPr lang="ru-RU" sz="2800" dirty="0" smtClean="0">
                <a:cs typeface="Andalus" pitchFamily="18" charset="-78"/>
              </a:rPr>
              <a:t>», « Гравець »</a:t>
            </a:r>
            <a:endParaRPr lang="uk-UA" sz="2800" dirty="0" smtClean="0">
              <a:cs typeface="Andalus" pitchFamily="18" charset="-78"/>
            </a:endParaRPr>
          </a:p>
          <a:p>
            <a:r>
              <a:rPr lang="uk-UA" sz="2800" dirty="0" smtClean="0">
                <a:cs typeface="Andalus" pitchFamily="18" charset="-78"/>
              </a:rPr>
              <a:t>15 лютого 1867р. Достоєвський одружився з Сніткіною</a:t>
            </a:r>
          </a:p>
          <a:p>
            <a:pPr>
              <a:buNone/>
            </a:pPr>
            <a:r>
              <a:rPr lang="uk-UA" sz="2400" dirty="0" smtClean="0">
                <a:cs typeface="Andalus" pitchFamily="18" charset="-78"/>
              </a:rPr>
              <a:t> </a:t>
            </a:r>
          </a:p>
          <a:p>
            <a:pPr>
              <a:buNone/>
            </a:pPr>
            <a:endParaRPr lang="uk-UA" sz="2400" dirty="0" smtClean="0">
              <a:cs typeface="Andalus" pitchFamily="18" charset="-78"/>
            </a:endParaRPr>
          </a:p>
          <a:p>
            <a:pPr>
              <a:buNone/>
            </a:pPr>
            <a:r>
              <a:rPr lang="uk-UA" sz="2400" dirty="0" smtClean="0">
                <a:cs typeface="Andalus" pitchFamily="18" charset="-78"/>
              </a:rPr>
              <a:t>                                                                                                                                                                   </a:t>
            </a:r>
            <a:endParaRPr lang="ru-RU" sz="2400" dirty="0">
              <a:latin typeface="Monotype Corsiva" pitchFamily="66" charset="0"/>
              <a:cs typeface="Andalus" pitchFamily="18" charset="-78"/>
            </a:endParaRPr>
          </a:p>
        </p:txBody>
      </p:sp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28" y="5000636"/>
            <a:ext cx="1214446" cy="185736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3500430" y="5000636"/>
            <a:ext cx="1500198" cy="185736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Picture 8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429520" y="4500570"/>
            <a:ext cx="1571636" cy="192880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572132" y="4500570"/>
            <a:ext cx="1428760" cy="171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Прямоугольник 8"/>
          <p:cNvSpPr/>
          <p:nvPr/>
        </p:nvSpPr>
        <p:spPr>
          <a:xfrm>
            <a:off x="5230749" y="6457890"/>
            <a:ext cx="391325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000" dirty="0" smtClean="0">
                <a:latin typeface="Monotype Corsiva" pitchFamily="66" charset="0"/>
                <a:cs typeface="Andalus" pitchFamily="18" charset="-78"/>
              </a:rPr>
              <a:t>Ілюстрації до </a:t>
            </a:r>
            <a:r>
              <a:rPr lang="uk-UA" sz="2000" dirty="0" smtClean="0">
                <a:latin typeface="Monotype Corsiva" pitchFamily="66" charset="0"/>
                <a:cs typeface="Shonar Bangla" pitchFamily="34" charset="0"/>
              </a:rPr>
              <a:t>роману</a:t>
            </a:r>
            <a:r>
              <a:rPr lang="uk-UA" sz="2000" dirty="0" smtClean="0">
                <a:latin typeface="Monotype Corsiva" pitchFamily="66" charset="0"/>
                <a:cs typeface="Andalus" pitchFamily="18" charset="-78"/>
              </a:rPr>
              <a:t> “ Злочин і кара </a:t>
            </a:r>
            <a:r>
              <a:rPr lang="uk-UA" dirty="0" smtClean="0">
                <a:latin typeface="Monotype Corsiva" pitchFamily="66" charset="0"/>
                <a:cs typeface="Andalus" pitchFamily="18" charset="-78"/>
              </a:rPr>
              <a:t>“</a:t>
            </a:r>
            <a:endParaRPr lang="ru-RU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114298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Творчість Достоєвського у 70-ті роки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14348" y="1500150"/>
            <a:ext cx="4786346" cy="5357850"/>
          </a:xfrm>
        </p:spPr>
        <p:txBody>
          <a:bodyPr>
            <a:normAutofit fontScale="85000" lnSpcReduction="20000"/>
          </a:bodyPr>
          <a:lstStyle/>
          <a:p>
            <a:r>
              <a:rPr lang="ru-RU" b="1" dirty="0" smtClean="0"/>
              <a:t> </a:t>
            </a:r>
            <a:r>
              <a:rPr lang="ru-RU" dirty="0" smtClean="0"/>
              <a:t>Почав працювати над </a:t>
            </a:r>
            <a:r>
              <a:rPr lang="ru-RU" b="1" dirty="0" smtClean="0"/>
              <a:t>«Бісами»</a:t>
            </a:r>
            <a:r>
              <a:rPr lang="ru-RU" dirty="0" smtClean="0"/>
              <a:t> (1870—1871)</a:t>
            </a:r>
          </a:p>
          <a:p>
            <a:r>
              <a:rPr lang="ru-RU" dirty="0" smtClean="0"/>
              <a:t>1875 — з'являється роман </a:t>
            </a:r>
            <a:r>
              <a:rPr lang="ru-RU" b="1" dirty="0" smtClean="0"/>
              <a:t>«Підліток»</a:t>
            </a:r>
            <a:r>
              <a:rPr lang="ru-RU" dirty="0" smtClean="0"/>
              <a:t> («Подросток»), у якому письменник змалював розпад родини, втрату традиційних святинь.</a:t>
            </a:r>
          </a:p>
          <a:p>
            <a:r>
              <a:rPr lang="ru-RU" dirty="0" smtClean="0"/>
              <a:t>1877 — Достоєвського обрали почесним членом Академії наук. Але здоров'я письменника значно погіршилося.</a:t>
            </a:r>
          </a:p>
          <a:p>
            <a:r>
              <a:rPr lang="ru-RU" dirty="0" smtClean="0"/>
              <a:t>1878 року від нападу епілепсії помер син Федора Михайловича, Олексій. Письменник тяжко переживав втрату сина. 1879 року з'явився роман </a:t>
            </a:r>
            <a:r>
              <a:rPr lang="ru-RU" b="1" dirty="0" smtClean="0"/>
              <a:t>«Брати Карамазови»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  <p:pic>
        <p:nvPicPr>
          <p:cNvPr id="5" name="Picture 8" descr="брати кар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768" y="1142984"/>
            <a:ext cx="1308100" cy="20161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7" name="Picture 7" descr="беси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929322" y="2714620"/>
            <a:ext cx="1303338" cy="188753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85852" y="428604"/>
            <a:ext cx="8229600" cy="1143000"/>
          </a:xfrm>
        </p:spPr>
        <p:txBody>
          <a:bodyPr/>
          <a:lstStyle/>
          <a:p>
            <a:r>
              <a:rPr lang="uk-UA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Останні дні життя</a:t>
            </a:r>
            <a:endParaRPr lang="ru-RU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У січні 1881 року хвороба Достоєвського ускладнюється. 27 січня Федір Михайлович попрощався із дружиною та дітьми, попросив передати синові Євангеліє, що той отримав від дружин декабристів у Тобольську. Ввечері того ж дня Достоєвського не стало.</a:t>
            </a:r>
          </a:p>
          <a:p>
            <a:r>
              <a:rPr lang="ru-RU" sz="2400" dirty="0" smtClean="0"/>
              <a:t>1 лютого 1881 року Достоєвського поховали в Олександро-Невській лаврі.</a:t>
            </a:r>
          </a:p>
          <a:p>
            <a:endParaRPr lang="ru-RU" dirty="0"/>
          </a:p>
        </p:txBody>
      </p:sp>
      <p:pic>
        <p:nvPicPr>
          <p:cNvPr id="4" name="Рисунок 3" descr="tbnANd9GcTPQ8pp7pcBQEPtrkhjr0IdZZc19VMADpcxC14AElsX5EvjFCQEs7Io5Ol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01024" y="5143512"/>
            <a:ext cx="962025" cy="1285875"/>
          </a:xfrm>
          <a:prstGeom prst="rect">
            <a:avLst/>
          </a:prstGeom>
          <a:solidFill>
            <a:srgbClr val="FFFFFF">
              <a:shade val="85000"/>
            </a:srgbClr>
          </a:solidFill>
          <a:ln w="101600" cap="sq">
            <a:solidFill>
              <a:srgbClr val="FDFDFD"/>
            </a:solidFill>
            <a:miter lim="800000"/>
          </a:ln>
          <a:effectLst>
            <a:outerShdw blurRad="57150" dist="3750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1896000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</p:pic>
      <p:pic>
        <p:nvPicPr>
          <p:cNvPr id="5" name="Рисунок 4" descr="tbnANd9GcQnRKgWTAmF9utOtMB1TiJNHAG_f4seSG3LbT89OUWbYm6y1w0lz7ZBl-E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00042"/>
            <a:ext cx="1214446" cy="142876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Рисунок 5" descr="25_225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29454" y="0"/>
            <a:ext cx="1428760" cy="16430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Рисунок 7" descr="-736458407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428728" y="4572008"/>
            <a:ext cx="1500198" cy="195738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" name="Рисунок 8" descr="0_5cd3b_43a80f84_L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072066" y="4468818"/>
            <a:ext cx="1893886" cy="238918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Содержимое 7"/>
          <p:cNvGraphicFramePr>
            <a:graphicFrameLocks noGrp="1"/>
          </p:cNvGraphicFramePr>
          <p:nvPr>
            <p:ph idx="1"/>
          </p:nvPr>
        </p:nvGraphicFramePr>
        <p:xfrm>
          <a:off x="0" y="0"/>
          <a:ext cx="9144000" cy="7012870"/>
        </p:xfrm>
        <a:graphic>
          <a:graphicData uri="http://schemas.openxmlformats.org/drawingml/2006/table">
            <a:tbl>
              <a:tblPr firstRow="1" bandRow="1">
                <a:tableStyleId>{2A488322-F2BA-4B5B-9748-0D474271808F}</a:tableStyleId>
              </a:tblPr>
              <a:tblGrid>
                <a:gridCol w="1428728"/>
                <a:gridCol w="7715272"/>
              </a:tblGrid>
              <a:tr h="500042">
                <a:tc>
                  <a:txBody>
                    <a:bodyPr/>
                    <a:lstStyle/>
                    <a:p>
                      <a:pPr algn="ctr"/>
                      <a:r>
                        <a:rPr lang="uk-UA" sz="2800" dirty="0" smtClean="0"/>
                        <a:t>Роки </a:t>
                      </a:r>
                      <a:endParaRPr lang="ru-RU" sz="2800" dirty="0">
                        <a:solidFill>
                          <a:schemeClr val="accent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800" dirty="0" smtClean="0"/>
                        <a:t>Назва творів</a:t>
                      </a:r>
                      <a:endParaRPr lang="ru-RU" sz="2800" dirty="0">
                        <a:solidFill>
                          <a:schemeClr val="accent1"/>
                        </a:solidFill>
                        <a:latin typeface="Segoe Print" pitchFamily="2" charset="0"/>
                        <a:ea typeface="Batang" pitchFamily="18" charset="-127"/>
                      </a:endParaRPr>
                    </a:p>
                  </a:txBody>
                  <a:tcPr/>
                </a:tc>
              </a:tr>
              <a:tr h="678627">
                <a:tc>
                  <a:txBody>
                    <a:bodyPr/>
                    <a:lstStyle/>
                    <a:p>
                      <a:r>
                        <a:rPr lang="uk-UA" sz="2000" dirty="0" smtClean="0"/>
                        <a:t>1859</a:t>
                      </a:r>
                      <a:endParaRPr lang="ru-RU" sz="2000" dirty="0">
                        <a:solidFill>
                          <a:schemeClr val="accent1">
                            <a:lumMod val="10000"/>
                          </a:schemeClr>
                        </a:solidFill>
                        <a:latin typeface="Segoe Print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200" dirty="0" smtClean="0"/>
                        <a:t>“ Дядечків</a:t>
                      </a:r>
                      <a:r>
                        <a:rPr lang="uk-UA" sz="2200" baseline="0" dirty="0" smtClean="0"/>
                        <a:t> сон “, “ Село Степанчиково і його мешканці “</a:t>
                      </a:r>
                      <a:endParaRPr lang="ru-RU" sz="2200" dirty="0">
                        <a:solidFill>
                          <a:schemeClr val="accent1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51770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2000" dirty="0" smtClean="0"/>
                        <a:t>1861</a:t>
                      </a:r>
                      <a:endParaRPr lang="ru-RU" sz="2000" dirty="0" smtClean="0"/>
                    </a:p>
                    <a:p>
                      <a:endParaRPr lang="ru-RU" sz="2000" dirty="0">
                        <a:solidFill>
                          <a:schemeClr val="accent1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200" dirty="0" smtClean="0"/>
                        <a:t>“ Зневажені та щасливі “</a:t>
                      </a:r>
                      <a:endParaRPr lang="ru-RU" sz="2200" dirty="0">
                        <a:solidFill>
                          <a:schemeClr val="accent1">
                            <a:lumMod val="10000"/>
                          </a:schemeClr>
                        </a:solidFill>
                        <a:latin typeface="Segoe Print" pitchFamily="2" charset="0"/>
                        <a:ea typeface="Batang" pitchFamily="18" charset="-127"/>
                      </a:endParaRPr>
                    </a:p>
                  </a:txBody>
                  <a:tcPr/>
                </a:tc>
              </a:tr>
              <a:tr h="678627">
                <a:tc>
                  <a:txBody>
                    <a:bodyPr/>
                    <a:lstStyle/>
                    <a:p>
                      <a:r>
                        <a:rPr lang="uk-UA" sz="2000" dirty="0" smtClean="0"/>
                        <a:t>1861 - 1862</a:t>
                      </a:r>
                      <a:endParaRPr lang="ru-RU" sz="2000" dirty="0">
                        <a:solidFill>
                          <a:schemeClr val="accent1">
                            <a:lumMod val="10000"/>
                          </a:schemeClr>
                        </a:solidFill>
                        <a:latin typeface="Segoe Print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200" dirty="0" smtClean="0"/>
                        <a:t>“ Записки</a:t>
                      </a:r>
                      <a:r>
                        <a:rPr lang="uk-UA" sz="2200" baseline="0" dirty="0" smtClean="0"/>
                        <a:t> з мертвого дому “</a:t>
                      </a:r>
                      <a:endParaRPr lang="ru-RU" sz="2200" dirty="0">
                        <a:solidFill>
                          <a:schemeClr val="accent1">
                            <a:lumMod val="10000"/>
                          </a:schemeClr>
                        </a:solidFill>
                        <a:latin typeface="Segoe Print" pitchFamily="2" charset="0"/>
                      </a:endParaRPr>
                    </a:p>
                  </a:txBody>
                  <a:tcPr/>
                </a:tc>
              </a:tr>
              <a:tr h="509758">
                <a:tc>
                  <a:txBody>
                    <a:bodyPr/>
                    <a:lstStyle/>
                    <a:p>
                      <a:r>
                        <a:rPr lang="uk-UA" sz="2000" dirty="0" smtClean="0"/>
                        <a:t>1863</a:t>
                      </a:r>
                      <a:endParaRPr lang="ru-RU" sz="2000" dirty="0">
                        <a:solidFill>
                          <a:schemeClr val="accent1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200" dirty="0" smtClean="0"/>
                        <a:t>“ Зимові нотатки про літні</a:t>
                      </a:r>
                      <a:r>
                        <a:rPr lang="uk-UA" sz="2200" baseline="0" dirty="0" smtClean="0"/>
                        <a:t> враження “</a:t>
                      </a:r>
                      <a:endParaRPr lang="ru-RU" sz="2200" dirty="0">
                        <a:solidFill>
                          <a:schemeClr val="accent1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603475">
                <a:tc>
                  <a:txBody>
                    <a:bodyPr/>
                    <a:lstStyle/>
                    <a:p>
                      <a:r>
                        <a:rPr lang="uk-UA" sz="2000" dirty="0" smtClean="0"/>
                        <a:t>1864</a:t>
                      </a:r>
                      <a:endParaRPr lang="ru-RU" sz="2000" dirty="0">
                        <a:solidFill>
                          <a:schemeClr val="accent1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200" dirty="0" smtClean="0"/>
                        <a:t>“</a:t>
                      </a:r>
                      <a:r>
                        <a:rPr lang="uk-UA" sz="2200" baseline="0" dirty="0" smtClean="0"/>
                        <a:t> Записки “</a:t>
                      </a:r>
                      <a:endParaRPr lang="ru-RU" sz="2200" dirty="0">
                        <a:solidFill>
                          <a:schemeClr val="accent1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528041">
                <a:tc>
                  <a:txBody>
                    <a:bodyPr/>
                    <a:lstStyle/>
                    <a:p>
                      <a:r>
                        <a:rPr lang="uk-UA" sz="2000" dirty="0" smtClean="0"/>
                        <a:t>1866</a:t>
                      </a:r>
                      <a:endParaRPr lang="ru-RU" sz="2000" dirty="0">
                        <a:solidFill>
                          <a:schemeClr val="accent1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200" dirty="0" smtClean="0"/>
                        <a:t>“ Гравець</a:t>
                      </a:r>
                      <a:r>
                        <a:rPr lang="uk-UA" sz="2200" baseline="0" dirty="0" smtClean="0"/>
                        <a:t> “, “ Злочин і кара “</a:t>
                      </a:r>
                      <a:endParaRPr lang="ru-RU" sz="2200" dirty="0">
                        <a:solidFill>
                          <a:schemeClr val="accent1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675888">
                <a:tc>
                  <a:txBody>
                    <a:bodyPr/>
                    <a:lstStyle/>
                    <a:p>
                      <a:r>
                        <a:rPr lang="uk-UA" sz="2000" dirty="0" smtClean="0"/>
                        <a:t>1867</a:t>
                      </a:r>
                      <a:r>
                        <a:rPr lang="uk-UA" sz="2000" baseline="0" dirty="0" smtClean="0"/>
                        <a:t> - 1871</a:t>
                      </a:r>
                      <a:endParaRPr lang="ru-RU" sz="2000" dirty="0">
                        <a:solidFill>
                          <a:schemeClr val="accent1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200" dirty="0" smtClean="0"/>
                        <a:t>“ І</a:t>
                      </a:r>
                      <a:r>
                        <a:rPr lang="uk-UA" sz="2200" baseline="0" dirty="0" smtClean="0"/>
                        <a:t>діот “, “ Біси “</a:t>
                      </a:r>
                      <a:endParaRPr lang="ru-RU" sz="2200" dirty="0">
                        <a:solidFill>
                          <a:schemeClr val="accent1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531063">
                <a:tc>
                  <a:txBody>
                    <a:bodyPr/>
                    <a:lstStyle/>
                    <a:p>
                      <a:r>
                        <a:rPr lang="uk-UA" sz="2000" dirty="0" smtClean="0"/>
                        <a:t>З 1876</a:t>
                      </a:r>
                      <a:endParaRPr lang="ru-RU" sz="2000" dirty="0">
                        <a:solidFill>
                          <a:schemeClr val="accent1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200" dirty="0" smtClean="0"/>
                        <a:t>“ Щоденники письменника</a:t>
                      </a:r>
                      <a:r>
                        <a:rPr lang="uk-UA" sz="2200" baseline="0" dirty="0" smtClean="0"/>
                        <a:t> “ – виходить самостійним виданням</a:t>
                      </a:r>
                      <a:endParaRPr lang="ru-RU" sz="2200" dirty="0">
                        <a:solidFill>
                          <a:schemeClr val="accent1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678627">
                <a:tc>
                  <a:txBody>
                    <a:bodyPr/>
                    <a:lstStyle/>
                    <a:p>
                      <a:r>
                        <a:rPr lang="uk-UA" sz="2000" dirty="0" smtClean="0"/>
                        <a:t>1875</a:t>
                      </a:r>
                      <a:endParaRPr lang="ru-RU" sz="2000" dirty="0">
                        <a:solidFill>
                          <a:schemeClr val="accent1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200" dirty="0" smtClean="0"/>
                        <a:t> роман “ Підліток "</a:t>
                      </a:r>
                      <a:endParaRPr lang="ru-RU" sz="2200" dirty="0">
                        <a:solidFill>
                          <a:schemeClr val="accent1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678627">
                <a:tc>
                  <a:txBody>
                    <a:bodyPr/>
                    <a:lstStyle/>
                    <a:p>
                      <a:r>
                        <a:rPr lang="uk-UA" sz="2000" dirty="0" smtClean="0"/>
                        <a:t>1879</a:t>
                      </a:r>
                      <a:r>
                        <a:rPr lang="uk-UA" sz="2000" baseline="0" dirty="0" smtClean="0"/>
                        <a:t> - 1880</a:t>
                      </a:r>
                      <a:endParaRPr lang="ru-RU" sz="2000" dirty="0">
                        <a:solidFill>
                          <a:schemeClr val="accent1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200" dirty="0" smtClean="0"/>
                        <a:t>Працював над романом</a:t>
                      </a:r>
                      <a:r>
                        <a:rPr lang="uk-UA" sz="2200" baseline="0" dirty="0" smtClean="0"/>
                        <a:t> </a:t>
                      </a:r>
                      <a:r>
                        <a:rPr lang="uk-UA" sz="2200" dirty="0" smtClean="0"/>
                        <a:t>“ Брати  Карамазові “</a:t>
                      </a:r>
                      <a:endParaRPr lang="ru-RU" sz="2200" dirty="0">
                        <a:solidFill>
                          <a:schemeClr val="accent1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ВИДАННЯ ТВОРІВ Ф. ДОСТОЄВСЬКОГО</a:t>
            </a:r>
            <a:endParaRPr lang="ru-RU" dirty="0"/>
          </a:p>
        </p:txBody>
      </p:sp>
      <p:pic>
        <p:nvPicPr>
          <p:cNvPr id="4" name="Picture 9" descr="гравець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2500298" y="3857628"/>
            <a:ext cx="1524000" cy="23241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" name="Picture 7" descr="беси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57620" y="2500306"/>
            <a:ext cx="1500198" cy="210185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8" name="Picture 4" descr="злочин і кара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00166" y="1928802"/>
            <a:ext cx="1571636" cy="235745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9" name="Picture 5" descr="идиот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619091" y="566949"/>
            <a:ext cx="1500198" cy="223043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" name="Picture 6" descr="неточка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715008" y="4143380"/>
            <a:ext cx="1500198" cy="214314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1" name="Picture 8" descr="брати кар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786578" y="2428868"/>
            <a:ext cx="1571636" cy="223043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5" name="Рисунок 14" descr="00192274_n2.jp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143504" y="1214422"/>
            <a:ext cx="1500198" cy="211454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0" y="3929066"/>
            <a:ext cx="1714512" cy="221457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2" name="Заголовок 1"/>
          <p:cNvSpPr txBox="1">
            <a:spLocks/>
          </p:cNvSpPr>
          <p:nvPr/>
        </p:nvSpPr>
        <p:spPr>
          <a:xfrm>
            <a:off x="0" y="1785926"/>
            <a:ext cx="8858312" cy="2857496"/>
          </a:xfrm>
          <a:prstGeom prst="rect">
            <a:avLst/>
          </a:prstGeom>
          <a:noFill/>
        </p:spPr>
        <p:txBody>
          <a:bodyPr vert="horz" lIns="0" rIns="0" bIns="0" numCol="1" anchor="b">
            <a:prstTxWarp prst="textWave2">
              <a:avLst/>
            </a:prstTxWarp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5000" b="0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Дякую за увагу!</a:t>
            </a:r>
            <a:endParaRPr kumimoji="0" lang="ru-RU" sz="5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500"/>
                            </p:stCondLst>
                            <p:childTnLst>
                              <p:par>
                                <p:cTn id="3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000"/>
                            </p:stCondLst>
                            <p:childTnLst>
                              <p:par>
                                <p:cTn id="3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500"/>
                            </p:stCondLst>
                            <p:childTnLst>
                              <p:par>
                                <p:cTn id="4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4500"/>
                            </p:stCondLst>
                            <p:childTnLst>
                              <p:par>
                                <p:cTn id="51" presetID="3" presetClass="exit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2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0"/>
                            </p:stCondLst>
                            <p:childTnLst>
                              <p:par>
                                <p:cTn id="55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7000"/>
                            </p:stCondLst>
                            <p:childTnLst>
                              <p:par>
                                <p:cTn id="59" presetID="4" presetClass="exit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7500"/>
                            </p:stCondLst>
                            <p:childTnLst>
                              <p:par>
                                <p:cTn id="63" presetID="1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6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8000"/>
                            </p:stCondLst>
                            <p:childTnLst>
                              <p:par>
                                <p:cTn id="67" presetID="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8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8500"/>
                            </p:stCondLst>
                            <p:childTnLst>
                              <p:par>
                                <p:cTn id="72" presetID="5" presetClass="exit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7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9000"/>
                            </p:stCondLst>
                            <p:childTnLst>
                              <p:par>
                                <p:cTn id="76" presetID="4" presetClass="exit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7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9500"/>
                            </p:stCondLst>
                            <p:childTnLst>
                              <p:par>
                                <p:cTn id="80" presetID="25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1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.4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/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55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1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10500"/>
                            </p:stCondLst>
                            <p:childTnLst>
                              <p:par>
                                <p:cTn id="96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  <p:bldP spid="2" grpId="2"/>
      <p:bldP spid="1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Загальна інформація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29058" y="2357430"/>
            <a:ext cx="5214942" cy="4357718"/>
          </a:xfrm>
        </p:spPr>
        <p:txBody>
          <a:bodyPr>
            <a:normAutofit/>
          </a:bodyPr>
          <a:lstStyle/>
          <a:p>
            <a:r>
              <a:rPr lang="uk-UA" sz="4000" dirty="0" smtClean="0"/>
              <a:t>Народився – 30 (11 листопада) жовтня 1821р. В Москві </a:t>
            </a:r>
          </a:p>
          <a:p>
            <a:r>
              <a:rPr lang="uk-UA" sz="4000" dirty="0" smtClean="0"/>
              <a:t>Помер – 28 січня 1881р. В Петербурзі</a:t>
            </a:r>
          </a:p>
          <a:p>
            <a:endParaRPr lang="ru-RU" dirty="0" smtClean="0"/>
          </a:p>
          <a:p>
            <a:endParaRPr lang="uk-UA" dirty="0" smtClean="0"/>
          </a:p>
        </p:txBody>
      </p:sp>
      <p:pic>
        <p:nvPicPr>
          <p:cNvPr id="5" name="Рисунок 4" descr="8f34439ac8d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282" y="1928802"/>
            <a:ext cx="3676650" cy="47625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29600" cy="1143000"/>
          </a:xfrm>
        </p:spPr>
        <p:txBody>
          <a:bodyPr/>
          <a:lstStyle/>
          <a:p>
            <a:r>
              <a:rPr lang="uk-UA" dirty="0" smtClean="0"/>
              <a:t>Батько Достоєвського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57224" y="1643050"/>
            <a:ext cx="7358114" cy="4840303"/>
          </a:xfrm>
        </p:spPr>
        <p:txBody>
          <a:bodyPr>
            <a:noAutofit/>
          </a:bodyPr>
          <a:lstStyle/>
          <a:p>
            <a:r>
              <a:rPr lang="uk-UA" sz="2800" b="1" dirty="0" smtClean="0">
                <a:latin typeface="+mj-lt"/>
              </a:rPr>
              <a:t>Батько – лікар Маріїнській лікарні;мав дві невеликі садиби в Тульській губернії із сотнею кріпаками;</a:t>
            </a:r>
          </a:p>
          <a:p>
            <a:r>
              <a:rPr lang="uk-UA" sz="2800" b="1" dirty="0" smtClean="0">
                <a:latin typeface="+mj-lt"/>
              </a:rPr>
              <a:t>У 1839 р. Достоєвського приголомшила звістка про трагічну загибель, батька якого вбили</a:t>
            </a:r>
            <a:r>
              <a:rPr lang="uk-UA" sz="2800" b="1" dirty="0" smtClean="0"/>
              <a:t> його ж кріпаки. </a:t>
            </a:r>
          </a:p>
          <a:p>
            <a:r>
              <a:rPr lang="uk-UA" sz="2800" b="1" dirty="0" smtClean="0">
                <a:latin typeface="+mj-lt"/>
              </a:rPr>
              <a:t>Мабуть, саме це  й спричинило хворобу Федора - епілепсії</a:t>
            </a: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6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7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100010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МАТ</a:t>
            </a:r>
            <a:r>
              <a:rPr lang="uk-UA" dirty="0" smtClean="0"/>
              <a:t>ІР</a:t>
            </a:r>
            <a:r>
              <a:rPr lang="ru-RU" dirty="0" smtClean="0"/>
              <a:t> ДОСТОЄВСЬКОГО ТА ЙОГО </a:t>
            </a:r>
            <a:r>
              <a:rPr lang="uk-UA" dirty="0" smtClean="0"/>
              <a:t>СІМ’Я</a:t>
            </a:r>
            <a:endParaRPr lang="ru-RU" dirty="0"/>
          </a:p>
        </p:txBody>
      </p:sp>
      <p:sp>
        <p:nvSpPr>
          <p:cNvPr id="4" name="Вертикальный свиток 3"/>
          <p:cNvSpPr/>
          <p:nvPr/>
        </p:nvSpPr>
        <p:spPr>
          <a:xfrm>
            <a:off x="285720" y="2285992"/>
            <a:ext cx="8601078" cy="4071966"/>
          </a:xfrm>
          <a:prstGeom prst="verticalScroll">
            <a:avLst/>
          </a:prstGeom>
          <a:solidFill>
            <a:srgbClr val="E7DBC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buFont typeface="Arial" pitchFamily="34" charset="0"/>
              <a:buChar char="•"/>
            </a:pPr>
            <a:endParaRPr lang="ru-RU" sz="2600" dirty="0" smtClean="0"/>
          </a:p>
          <a:p>
            <a:pPr>
              <a:buFont typeface="Arial" pitchFamily="34" charset="0"/>
              <a:buChar char="•"/>
            </a:pPr>
            <a:r>
              <a:rPr lang="ru-RU" sz="2600" dirty="0" smtClean="0">
                <a:solidFill>
                  <a:schemeClr val="accent4">
                    <a:lumMod val="50000"/>
                  </a:schemeClr>
                </a:solidFill>
              </a:rPr>
              <a:t>Мати Достоєвського, Марія Федорівна (1800—1837), походила з багатої московської купецької сім'ї .</a:t>
            </a:r>
          </a:p>
          <a:p>
            <a:pPr>
              <a:buFont typeface="Arial" pitchFamily="34" charset="0"/>
              <a:buChar char="•"/>
            </a:pPr>
            <a:r>
              <a:rPr lang="ru-RU" sz="2600" dirty="0" smtClean="0">
                <a:solidFill>
                  <a:schemeClr val="accent4">
                    <a:lumMod val="50000"/>
                  </a:schemeClr>
                </a:solidFill>
              </a:rPr>
              <a:t>У 19 років вона вийшла заміж за Михайла Достоєвського.</a:t>
            </a:r>
          </a:p>
          <a:p>
            <a:pPr>
              <a:buFont typeface="Arial" pitchFamily="34" charset="0"/>
              <a:buChar char="•"/>
            </a:pPr>
            <a:r>
              <a:rPr lang="ru-RU" sz="2600" dirty="0" smtClean="0">
                <a:solidFill>
                  <a:schemeClr val="accent4">
                    <a:lumMod val="50000"/>
                  </a:schemeClr>
                </a:solidFill>
              </a:rPr>
              <a:t> Вона була доброю матір'ю і народила в шлюбі чотирьох синів і чотирьох дочок (син Федір був другою дитиною).  </a:t>
            </a:r>
          </a:p>
          <a:p>
            <a:endParaRPr lang="ru-RU" sz="2600" dirty="0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642918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uk-UA" sz="5400" dirty="0" smtClean="0"/>
              <a:t>Захоплення Пушкіним</a:t>
            </a:r>
            <a:endParaRPr lang="ru-RU" sz="5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2000240"/>
            <a:ext cx="7115196" cy="4389120"/>
          </a:xfrm>
        </p:spPr>
        <p:txBody>
          <a:bodyPr>
            <a:normAutofit/>
          </a:bodyPr>
          <a:lstStyle/>
          <a:p>
            <a:r>
              <a:rPr lang="uk-UA" sz="2800" dirty="0" smtClean="0"/>
              <a:t>Коли Достоєвському було 16 років його мати померла від сухот</a:t>
            </a:r>
          </a:p>
          <a:p>
            <a:r>
              <a:rPr lang="ru-RU" sz="2800" dirty="0" smtClean="0"/>
              <a:t>Звістка про загибель Пушкіна дійшла до нього одразу після смерті матері. І тоді Достоєвський сказав, що, якби не родинний траур, він попросив би батька носити траур за Пушкіним</a:t>
            </a:r>
            <a:endParaRPr lang="ru-RU" sz="2800" dirty="0"/>
          </a:p>
        </p:txBody>
      </p:sp>
      <p:pic>
        <p:nvPicPr>
          <p:cNvPr id="4" name="Рисунок 3" descr="tbnANd9GcQG8M1RGd2orVKtWZdkvJ4-q6ppTE6sVDEBlhsjNp8CzBYXb9HtQp52D-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86644" y="1714488"/>
            <a:ext cx="1857356" cy="207170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 descr="tbnANd9GcRNkw2GGdfzOs5lINA_kMxcSCja2m1W--lPIvdSMONbmInqJm7y_CkxeS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15140" y="4714860"/>
            <a:ext cx="1857388" cy="214314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29600" cy="1143000"/>
          </a:xfrm>
        </p:spPr>
        <p:txBody>
          <a:bodyPr/>
          <a:lstStyle/>
          <a:p>
            <a:pPr algn="ctr"/>
            <a:r>
              <a:rPr lang="uk-UA" dirty="0" smtClean="0"/>
              <a:t>Українське коріння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285860"/>
            <a:ext cx="8143900" cy="6429420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Далекий предок Достоєвського,</a:t>
            </a:r>
          </a:p>
          <a:p>
            <a:pPr>
              <a:buNone/>
            </a:pPr>
            <a:r>
              <a:rPr lang="ru-RU" dirty="0" smtClean="0"/>
              <a:t>    Данило Ртищич, 1506 року отримав</a:t>
            </a:r>
          </a:p>
          <a:p>
            <a:pPr>
              <a:buNone/>
            </a:pPr>
            <a:r>
              <a:rPr lang="ru-RU" dirty="0" smtClean="0"/>
              <a:t>   село Достоїв на Берестейщині , від</a:t>
            </a:r>
          </a:p>
          <a:p>
            <a:pPr>
              <a:buNone/>
            </a:pPr>
            <a:r>
              <a:rPr lang="ru-RU" dirty="0" smtClean="0"/>
              <a:t>   назви якого й пішло прізвище. Одна </a:t>
            </a:r>
          </a:p>
          <a:p>
            <a:pPr>
              <a:buNone/>
            </a:pPr>
            <a:r>
              <a:rPr lang="ru-RU" dirty="0" smtClean="0"/>
              <a:t>   з гілок роду Достоєвських</a:t>
            </a:r>
          </a:p>
          <a:p>
            <a:pPr>
              <a:buNone/>
            </a:pPr>
            <a:r>
              <a:rPr lang="ru-RU" dirty="0" smtClean="0"/>
              <a:t>   перебралися на Волинь, де мешкав  Феодор Достоєвський. Достоєвські володіли й сусіднім селом  Кличковичі</a:t>
            </a:r>
          </a:p>
          <a:p>
            <a:r>
              <a:rPr lang="ru-RU" dirty="0" smtClean="0"/>
              <a:t>1775 — Достоєвські продали Кличковичі. Тоді Достоєвські перебралися до Янушполя (як припускають дослідники, під Житомиром), де став священиком. Його сини також стали священиками Андрій Достоєвський, дід письменника,  підписувався українською — «Андрій». Син, Михайло (батько письменника), навчався у </a:t>
            </a:r>
            <a:r>
              <a:rPr lang="ru-RU" dirty="0" err="1" smtClean="0"/>
              <a:t>Подільськаій</a:t>
            </a:r>
            <a:r>
              <a:rPr lang="ru-RU" dirty="0" smtClean="0"/>
              <a:t> семінарії. Звідти, його скерували на навчання до Медико-хірургічної академії в Москву (після навчання став </a:t>
            </a:r>
            <a:r>
              <a:rPr lang="uk-UA" dirty="0" smtClean="0"/>
              <a:t>лікарем Маріїнської</a:t>
            </a:r>
            <a:r>
              <a:rPr lang="ru-RU" dirty="0" smtClean="0"/>
              <a:t> лікарні для бідних).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 </a:t>
            </a:r>
          </a:p>
        </p:txBody>
      </p:sp>
      <p:pic>
        <p:nvPicPr>
          <p:cNvPr id="4" name="Рисунок 3" descr="tbnANd9GcRDptRqy8bswy0WtUwnO3Xix0PkT7KdqKl7y3CG7EqQm7PvRUjr9U6eyQ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72198" y="1214422"/>
            <a:ext cx="2643174" cy="192882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500"/>
                            </p:stCondLst>
                            <p:childTnLst>
                              <p:par>
                                <p:cTn id="22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500"/>
                            </p:stCondLst>
                            <p:childTnLst>
                              <p:par>
                                <p:cTn id="30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4000"/>
                            </p:stCondLst>
                            <p:childTnLst>
                              <p:par>
                                <p:cTn id="34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4500"/>
                            </p:stCondLst>
                            <p:childTnLst>
                              <p:par>
                                <p:cTn id="38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0"/>
                            </p:stCondLst>
                            <p:childTnLst>
                              <p:par>
                                <p:cTn id="42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500"/>
                            </p:stCondLst>
                            <p:childTnLst>
                              <p:par>
                                <p:cTn id="46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tree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3999" cy="7000900"/>
          </a:xfrm>
        </p:spPr>
      </p:pic>
      <p:pic>
        <p:nvPicPr>
          <p:cNvPr id="3" name="Содержимое 3" descr="tre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0"/>
            <a:ext cx="9143999" cy="7000900"/>
          </a:xfrm>
          <a:prstGeom prst="rect">
            <a:avLst/>
          </a:prstGeom>
        </p:spPr>
      </p:pic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43240" y="428604"/>
            <a:ext cx="8229600" cy="1143000"/>
          </a:xfrm>
        </p:spPr>
        <p:txBody>
          <a:bodyPr/>
          <a:lstStyle/>
          <a:p>
            <a:r>
              <a:rPr lang="uk-UA" dirty="0" smtClean="0"/>
              <a:t>ОСВІТА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571612"/>
            <a:ext cx="6000760" cy="4811715"/>
          </a:xfrm>
        </p:spPr>
        <p:txBody>
          <a:bodyPr>
            <a:normAutofit lnSpcReduction="10000"/>
          </a:bodyPr>
          <a:lstStyle/>
          <a:p>
            <a:r>
              <a:rPr lang="uk-UA" dirty="0" smtClean="0"/>
              <a:t>Займався самовихованням – читав Пушкіна, Гоголя, Лермонтова, дуже полюбляв Шиллера;</a:t>
            </a:r>
          </a:p>
          <a:p>
            <a:r>
              <a:rPr lang="uk-UA" dirty="0" smtClean="0"/>
              <a:t>У 1833-1837 рр. Навчався разом з своїм братом Михайлом у приватному пансіоні;</a:t>
            </a:r>
          </a:p>
          <a:p>
            <a:r>
              <a:rPr lang="uk-UA" dirty="0" smtClean="0"/>
              <a:t>Брати хотіли навчатися у Московському університеті, але вступити не змогли;</a:t>
            </a:r>
          </a:p>
          <a:p>
            <a:r>
              <a:rPr lang="uk-UA" dirty="0" smtClean="0"/>
              <a:t>У 1838 р. вступив до Головного військового училища в Петербурзі і закінчив в 1843 р.</a:t>
            </a:r>
          </a:p>
          <a:p>
            <a:endParaRPr lang="ru-RU" dirty="0"/>
          </a:p>
        </p:txBody>
      </p:sp>
      <p:pic>
        <p:nvPicPr>
          <p:cNvPr id="5" name="Рисунок 4" descr="6-7-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53314" y="928670"/>
            <a:ext cx="1690686" cy="203200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6" name="Рисунок 5" descr="rubase_1_720434071_24805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43570" y="2285992"/>
            <a:ext cx="1714512" cy="128588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7" name="Рисунок 6" descr="rubase_1_720246151_12479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29520" y="3429000"/>
            <a:ext cx="1341120" cy="78638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8" name="Рисунок 7" descr="rubase_1_720205418_9006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215074" y="4643446"/>
            <a:ext cx="1928826" cy="142876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9" name="Рисунок 8" descr="136503_20090414113743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214414" y="357166"/>
            <a:ext cx="1504950" cy="1123950"/>
          </a:xfrm>
          <a:prstGeom prst="rect">
            <a:avLst/>
          </a:prstGeom>
        </p:spPr>
      </p:pic>
    </p:spTree>
  </p:cSld>
  <p:clrMapOvr>
    <a:masterClrMapping/>
  </p:clrMapOvr>
  <p:transition>
    <p:cover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Перші успіхи в літературній діяльності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785926"/>
            <a:ext cx="8643998" cy="5072074"/>
          </a:xfrm>
          <a:blipFill>
            <a:blip r:embed="rId2"/>
            <a:stretch>
              <a:fillRect/>
            </a:stretch>
          </a:blipFill>
          <a:ln>
            <a:noFill/>
          </a:ln>
          <a:effectLst>
            <a:glow rad="101600">
              <a:schemeClr val="accent4">
                <a:satMod val="175000"/>
                <a:alpha val="40000"/>
              </a:schemeClr>
            </a:glow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normAutofit fontScale="92500"/>
          </a:bodyPr>
          <a:lstStyle/>
          <a:p>
            <a:r>
              <a:rPr lang="uk-UA" sz="3200" dirty="0" smtClean="0">
                <a:ln>
                  <a:solidFill>
                    <a:schemeClr val="tx1">
                      <a:lumMod val="90000"/>
                      <a:lumOff val="10000"/>
                    </a:schemeClr>
                  </a:solidFill>
                </a:ln>
                <a:solidFill>
                  <a:schemeClr val="tx2">
                    <a:lumMod val="60000"/>
                    <a:lumOff val="40000"/>
                  </a:schemeClr>
                </a:solidFill>
              </a:rPr>
              <a:t>1843 р.- перекладав повість “ Євгенію Гранде ” Бальзака</a:t>
            </a:r>
          </a:p>
          <a:p>
            <a:r>
              <a:rPr lang="uk-UA" sz="3200" dirty="0" smtClean="0">
                <a:ln>
                  <a:solidFill>
                    <a:schemeClr val="tx1">
                      <a:lumMod val="90000"/>
                      <a:lumOff val="10000"/>
                    </a:schemeClr>
                  </a:solidFill>
                </a:ln>
                <a:solidFill>
                  <a:schemeClr val="tx2">
                    <a:lumMod val="60000"/>
                    <a:lumOff val="40000"/>
                  </a:schemeClr>
                </a:solidFill>
              </a:rPr>
              <a:t>1845р.-  1-ий власний твір “ Бідні люди ”, в якому звертається до теми “ маленької людини ”</a:t>
            </a:r>
          </a:p>
          <a:p>
            <a:r>
              <a:rPr lang="uk-UA" sz="3200" dirty="0" smtClean="0">
                <a:ln>
                  <a:solidFill>
                    <a:schemeClr val="tx1">
                      <a:lumMod val="90000"/>
                      <a:lumOff val="10000"/>
                    </a:schemeClr>
                  </a:solidFill>
                </a:ln>
                <a:solidFill>
                  <a:schemeClr val="tx2">
                    <a:lumMod val="60000"/>
                    <a:lumOff val="40000"/>
                  </a:schemeClr>
                </a:solidFill>
              </a:rPr>
              <a:t>Повість була сприйнята М. Некрасовим та В. Бєлінським, принесла йому популярність;</a:t>
            </a:r>
          </a:p>
          <a:p>
            <a:r>
              <a:rPr lang="uk-UA" sz="3200" dirty="0" smtClean="0">
                <a:ln>
                  <a:solidFill>
                    <a:schemeClr val="tx1">
                      <a:lumMod val="90000"/>
                      <a:lumOff val="10000"/>
                    </a:schemeClr>
                  </a:solidFill>
                </a:ln>
                <a:solidFill>
                  <a:schemeClr val="tx2">
                    <a:lumMod val="60000"/>
                    <a:lumOff val="40000"/>
                  </a:schemeClr>
                </a:solidFill>
              </a:rPr>
              <a:t>М. Некрасов так відгукнувся на дебют Достоєвського: “ Новий Гоголь явився!” </a:t>
            </a:r>
          </a:p>
          <a:p>
            <a:pPr>
              <a:buNone/>
            </a:pPr>
            <a:r>
              <a:rPr lang="uk-UA" sz="3200" dirty="0" smtClean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</a:p>
          <a:p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000"/>
                            </p:stCondLst>
                            <p:childTnLst>
                              <p:par>
                                <p:cTn id="18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4000"/>
                            </p:stCondLst>
                            <p:childTnLst>
                              <p:par>
                                <p:cTn id="24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0"/>
                            </p:stCondLst>
                            <p:childTnLst>
                              <p:par>
                                <p:cTn id="3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6000"/>
                            </p:stCondLst>
                            <p:childTnLst>
                              <p:par>
                                <p:cTn id="36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Другая 13">
      <a:dk1>
        <a:srgbClr val="371F02"/>
      </a:dk1>
      <a:lt1>
        <a:srgbClr val="F6B669"/>
      </a:lt1>
      <a:dk2>
        <a:srgbClr val="6E3F06"/>
      </a:dk2>
      <a:lt2>
        <a:srgbClr val="6B3D8C"/>
      </a:lt2>
      <a:accent1>
        <a:srgbClr val="DBE1D3"/>
      </a:accent1>
      <a:accent2>
        <a:srgbClr val="7153A0"/>
      </a:accent2>
      <a:accent3>
        <a:srgbClr val="4E74A3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992</TotalTime>
  <Words>622</Words>
  <Application>Microsoft Office PowerPoint</Application>
  <PresentationFormat>Экран (4:3)</PresentationFormat>
  <Paragraphs>105</Paragraphs>
  <Slides>18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Поток</vt:lpstr>
      <vt:lpstr>Федір Михайлович Достоєвський (1821-1881)</vt:lpstr>
      <vt:lpstr>Загальна інформація</vt:lpstr>
      <vt:lpstr>Батько Достоєвського</vt:lpstr>
      <vt:lpstr>МАТІР ДОСТОЄВСЬКОГО ТА ЙОГО СІМ’Я</vt:lpstr>
      <vt:lpstr>Захоплення Пушкіним</vt:lpstr>
      <vt:lpstr>Українське коріння</vt:lpstr>
      <vt:lpstr>Слайд 7</vt:lpstr>
      <vt:lpstr>ОСВІТА</vt:lpstr>
      <vt:lpstr>Перші успіхи в літературній діяльності</vt:lpstr>
      <vt:lpstr>Наступні твори Достоєвського</vt:lpstr>
      <vt:lpstr>Гурток Петрашевського</vt:lpstr>
      <vt:lpstr>Сибір і каторга </vt:lpstr>
      <vt:lpstr>Після заслання</vt:lpstr>
      <vt:lpstr>60-ті роки.</vt:lpstr>
      <vt:lpstr>Творчість Достоєвського у 70-ті роки </vt:lpstr>
      <vt:lpstr>Останні дні життя</vt:lpstr>
      <vt:lpstr>Слайд 17</vt:lpstr>
      <vt:lpstr>ВИДАННЯ ТВОРІВ Ф. ДОСТОЄВСЬКОГО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Федір Михайлович Достоєвський (1821-1881)</dc:title>
  <dc:creator>TEST</dc:creator>
  <cp:lastModifiedBy>TEST</cp:lastModifiedBy>
  <cp:revision>117</cp:revision>
  <dcterms:created xsi:type="dcterms:W3CDTF">2012-10-03T19:37:04Z</dcterms:created>
  <dcterms:modified xsi:type="dcterms:W3CDTF">2012-11-25T14:26:05Z</dcterms:modified>
</cp:coreProperties>
</file>