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7%D0%B0%D0%BB%D0%BE%D0%B7%D0%B8" TargetMode="External"/><Relationship Id="rId2" Type="http://schemas.openxmlformats.org/officeDocument/2006/relationships/hyperlink" Target="http://uk.wikipedia.org/wiki/%D0%A5%D0%B2%D0%BE%D1%80%D0%BE%D0%B1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uk.wikipedia.org/w/index.php?title=%D0%93%D1%96%D0%BF%D0%BE%D1%84%D1%83%D0%BD%D0%BA%D1%86%D1%96%D1%8F&amp;action=edit&amp;redlink=1" TargetMode="External"/><Relationship Id="rId4" Type="http://schemas.openxmlformats.org/officeDocument/2006/relationships/hyperlink" Target="http://uk.wikipedia.org/wiki/%D0%93%D0%BE%D1%80%D0%BC%D0%BE%D0%BD%D0%B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1%83%D0%BA%D0%B8" TargetMode="External"/><Relationship Id="rId13" Type="http://schemas.openxmlformats.org/officeDocument/2006/relationships/hyperlink" Target="http://uk.wikipedia.org/wiki/%D0%90%D0%BA%D1%80%D0%BE%D0%BC%D0%B5%D0%B3%D0%B0%D0%BB%D1%96%D1%8F" TargetMode="External"/><Relationship Id="rId3" Type="http://schemas.openxmlformats.org/officeDocument/2006/relationships/hyperlink" Target="http://uk.wikipedia.org/w/index.php?title=%D0%A0%D1%96%D1%81%D1%82_%D1%82%D1%96%D0%BB%D0%B0&amp;action=edit&amp;redlink=1" TargetMode="External"/><Relationship Id="rId7" Type="http://schemas.openxmlformats.org/officeDocument/2006/relationships/hyperlink" Target="http://uk.wikipedia.org/w/index.php?title=%D0%93%D1%96%D0%BF%D0%B5%D1%80%D1%84%D1%83%D0%BD%D0%BA%D1%86%D1%96%D1%8F&amp;action=edit&amp;redlink=1" TargetMode="External"/><Relationship Id="rId12" Type="http://schemas.openxmlformats.org/officeDocument/2006/relationships/hyperlink" Target="http://uk.wikipedia.org/wiki/%D0%A9%D0%B5%D0%BB%D0%B5%D0%BF%D0%B8" TargetMode="External"/><Relationship Id="rId2" Type="http://schemas.openxmlformats.org/officeDocument/2006/relationships/hyperlink" Target="http://uk.wikipedia.org/wiki/%D0%93%D1%96%D0%BF%D0%BE%D1%84%D1%96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3%D1%96%D0%B3%D0%B0%D0%BD%D1%82%D0%B8%D0%B7%D0%BC&amp;action=edit&amp;redlink=1" TargetMode="External"/><Relationship Id="rId11" Type="http://schemas.openxmlformats.org/officeDocument/2006/relationships/hyperlink" Target="http://uk.wikipedia.org/wiki/%D0%9D%D1%96%D1%81" TargetMode="External"/><Relationship Id="rId5" Type="http://schemas.openxmlformats.org/officeDocument/2006/relationships/hyperlink" Target="http://uk.wikipedia.org/w/index.php?title=%D0%86%D0%BF%D1%96%D0%B4%D0%BD%D0%B8%D0%B9_%D0%BE%D0%B1%D0%BC%D1%96%D0%BD&amp;action=edit&amp;redlink=1" TargetMode="External"/><Relationship Id="rId10" Type="http://schemas.openxmlformats.org/officeDocument/2006/relationships/hyperlink" Target="http://uk.wikipedia.org/wiki/%D0%AF%D0%B7%D0%B8%D0%BA" TargetMode="External"/><Relationship Id="rId4" Type="http://schemas.openxmlformats.org/officeDocument/2006/relationships/hyperlink" Target="http://uk.wikipedia.org/wiki/%D0%A1%D1%82%D0%B0%D1%82%D0%B5%D0%B2%D1%96_%D0%B7%D0%B0%D0%BB%D0%BE%D0%B7%D0%B8" TargetMode="External"/><Relationship Id="rId9" Type="http://schemas.openxmlformats.org/officeDocument/2006/relationships/hyperlink" Target="http://uk.wikipedia.org/wiki/%D0%9D%D0%BE%D0%B3%D0%B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  <a:effectLst>
            <a:reflection blurRad="6350" stA="50000" endA="300" endPos="55500" dist="508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Ендокринні </a:t>
            </a:r>
            <a:r>
              <a:rPr lang="uk-UA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захворювання людини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2082792"/>
          </a:xfrm>
        </p:spPr>
        <p:txBody>
          <a:bodyPr numCol="1">
            <a:normAutofit fontScale="90000"/>
          </a:bodyPr>
          <a:lstStyle/>
          <a:p>
            <a:pPr algn="r"/>
            <a:r>
              <a:rPr lang="uk-UA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Гормона́льні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пору́шення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або Ендокринні захворювання — клас </a:t>
            </a:r>
            <a:r>
              <a:rPr lang="uk-U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Хвороба"/>
              </a:rPr>
              <a:t>захворювань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які виникають у разі порушення функції залоз внутрішньої секреції. </a:t>
            </a:r>
            <a:r>
              <a:rPr lang="uk-U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Залози"/>
              </a:rPr>
              <a:t>Залози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можуть виділяти </a:t>
            </a:r>
            <a:r>
              <a:rPr lang="uk-U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Гормони"/>
              </a:rPr>
              <a:t>гормони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 надлишку, що супроводжується їх гіперфункцією (понад норму). В інших випадках залози можуть виробляти мало гормонів, тоді виявляється недостатність їх в організмі — </a:t>
            </a:r>
            <a:r>
              <a:rPr lang="uk-U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Гіпофункція (ще не написана)"/>
              </a:rPr>
              <a:t>гіпофункція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(менше норми). </a:t>
            </a:r>
            <a:r>
              <a:rPr lang="uk-UA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Гіпер-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гіпофункція призводять до порушення життєдіяльності організму, виникнення захворювань.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9a73b38ba_b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3152775" y="2324100"/>
            <a:ext cx="4064000" cy="3048000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  <a:softEdge rad="127000"/>
          </a:effectLst>
        </p:spPr>
      </p:pic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Гіпофіз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Гіпофіз"/>
              </a:rPr>
              <a:t>Гіпофіз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невеликий за розміром, маса його 0,35—0,65 г, розміщений біля основи мозку, з яким з'єднаний за допомогою ніжки. В гіпофізі виділяють дві частки — передню і задню, а також проміжну частину (входить до складу передньої частки). Усі вони продукують гормони з різними функціями.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Передня частка виробляє кілька гормонів. Один з них впливає на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Ріст тіла (ще не написана)"/>
              </a:rPr>
              <a:t>ріст тіла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інші — на діяльність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Статеві залози"/>
              </a:rPr>
              <a:t>статевих залоз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щитоподібної, надниркових залоз тощо. Гормон стимулює розвиток організму, одночасно впливаючи на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Іпідний обмін (ще не написана)"/>
              </a:rPr>
              <a:t>обмін жирів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вуглеводів і білків. При надлишку цього гормону розвивається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Гігантизм (ще не написана)"/>
              </a:rPr>
              <a:t>гігантизм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дітей і дорослих хвороба виявляється по-різному. Зріст хворих дітей значно перевищує зріст однолітків, і в юному віці вони можуть досягати двох метрів.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Гіперфункція (ще не написана)"/>
              </a:rPr>
              <a:t>гіперфункція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передньої частки гіпофіза розвивається у дорослих, то у них ніби відновлюється ріст. При цьому збільшуються тільки ті частини тіла (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Руки"/>
              </a:rPr>
              <a:t>руки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Ноги"/>
              </a:rPr>
              <a:t>ноги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Язик"/>
              </a:rPr>
              <a:t>язик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Ніс"/>
              </a:rPr>
              <a:t>ніс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Щелепи"/>
              </a:rPr>
              <a:t>щелепи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які не втратили здатність рости. Захворювання називають </a:t>
            </a:r>
            <a:r>
              <a:rPr lang="uk-UA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Акромегалія"/>
              </a:rPr>
              <a:t>акромегалією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</p:spTree>
  </p:cSld>
  <p:clrMapOvr>
    <a:masterClrMapping/>
  </p:clrMapOvr>
  <p:transition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1857364"/>
            <a:ext cx="2743200" cy="1981200"/>
          </a:xfrm>
        </p:spPr>
        <p:txBody>
          <a:bodyPr/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Функції гіпофізу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02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18" r="2118"/>
          <a:stretch>
            <a:fillRect/>
          </a:stretch>
        </p:blipFill>
        <p:spPr>
          <a:xfrm>
            <a:off x="857224" y="1214422"/>
            <a:ext cx="4305304" cy="3423641"/>
          </a:xfr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08305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Цукровий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діабет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Цукровий діабет – це захворювання обміну речовин, в основі якого лежить стійка гіперглікемія, дефект секреції інсуліну або/та </a:t>
            </a:r>
            <a:r>
              <a:rPr lang="uk-UA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інсулінорезистентність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Хронічна гіперглікемія – основа чисельних ускладнень з боку серцево-судинної, нервової систем, очей, нирок та інших органів. Діабет – одне з поширених захворювань людей, яке суттєво впливає на стан здоров’я населення.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Згідно даних ВООЗ в економічно розвинутих країнах світу до 4 – 6 відсотків населення хворіє на цукровий діабет. З віком захворюваність на цукровий діабет збільшується і після 65 років досягає 10 – 15%.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Відділ неінфекційних захворювань ВООЗ опублікував дані про глобальне поширення цукрового діабету в окремих регіонах та країнах у 2000 році і прогноз до 2030 року. (табл. 1)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Поширеність цукрового діабету у світі (2000 – 2030 роки)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Безымянный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00240"/>
            <a:ext cx="6561766" cy="46577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Діаграми хвороб</a:t>
            </a:r>
            <a:endParaRPr lang="ru-RU" dirty="0"/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4532" y="2000239"/>
            <a:ext cx="4078971" cy="371477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" name="Содержимое 5" descr="4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2000240"/>
            <a:ext cx="3533770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Користь йоду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 вродженого гіпотиреозу і кретинізму попереджається корекцією йодної недостатності у вагітних жінок. Тяжкість враження їх нервової системи залежить від ступеня йодної недостатності, а також від терміну </a:t>
            </a:r>
            <a:r>
              <a:rPr lang="uk-UA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гестації</a:t>
            </a: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Єдина можливість уникнути народження дітей із </a:t>
            </a:r>
            <a:r>
              <a:rPr lang="uk-UA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йододефіцитними</a:t>
            </a: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захворюваннями - вживання до вагітності, в крайньому випадку з перших тижнів вагітності, адекватної кількості йоду.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Йододефіцитні</a:t>
            </a: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захворювання відносять до захворювань, які можна легко і ефективно попередити. 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 зменшити недостатність йоду в харчуванні, застосовують методи індивідуальної, групової і масової йодної профілактики.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Індивідуальна йодна профілактика полягає у вживанні продуктів з підвищеним рівнем йоду, а також лікарських препаратів, які забезпечують надходження фізіологічної кількості йоду в організм.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Групова йодна профілактика полягає в призначенні препаратів йоду під контролем спеціалістів в групах найбільшого ризику розвитку ЙДЗ.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Профілактика регулярне тривале приймання препаратів, які містять фіксовану, фізіологічну дозу йоду: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для дітей до 12 р. - від 50 -100 </a:t>
            </a:r>
            <a:r>
              <a:rPr lang="uk-UA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мкг</a:t>
            </a: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день;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для підлітків і дорослих - 100-200 </a:t>
            </a:r>
            <a:r>
              <a:rPr lang="uk-UA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мкг</a:t>
            </a: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день;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 вагітності і в період годування груддю &lt; 200 </a:t>
            </a:r>
            <a:r>
              <a:rPr lang="uk-UA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мкг</a:t>
            </a: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день.</a:t>
            </a:r>
            <a:b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Масова йодна профілактика вважається самим ефективним і </a:t>
            </a:r>
            <a:r>
              <a:rPr lang="uk-UA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екомічно</a:t>
            </a:r>
            <a:r>
              <a:rPr lang="uk-UA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вигідним методом і досягається шляхом додавання солей йоду до найбільш розповсюджених продуктів харчування (кухонна сіль, вода; хліб)</a:t>
            </a:r>
            <a:endParaRPr lang="ru-RU" sz="3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Розповсюдженість йоду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64319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3042" y="1357297"/>
            <a:ext cx="7072322" cy="4714881"/>
          </a:xfrm>
        </p:spPr>
      </p:pic>
    </p:spTree>
  </p:cSld>
  <p:clrMapOvr>
    <a:masterClrMapping/>
  </p:clrMapOvr>
  <p:transition>
    <p:cover dir="rd"/>
    <p:sndAc>
      <p:stSnd>
        <p:snd r:embed="rId2" name="applaus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93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Ендокринні захворювання людини</vt:lpstr>
      <vt:lpstr>Гормона́льні пору́шення, або Ендокринні захворювання — клас захворювань, які виникають у разі порушення функції залоз внутрішньої секреції. Залози можуть виділяти гормони в надлишку, що супроводжується їх гіперфункцією (понад норму). В інших випадках залози можуть виробляти мало гормонів, тоді виявляється недостатність їх в організмі — гіпофункція (менше норми). Гіпер- і гіпофункція призводять до порушення життєдіяльності організму, виникнення захворювань. </vt:lpstr>
      <vt:lpstr>Гіпофіз</vt:lpstr>
      <vt:lpstr>Функції гіпофізу</vt:lpstr>
      <vt:lpstr>             Цукровий діабет    Цукровий діабет – це захворювання обміну речовин, в основі якого лежить стійка гіперглікемія, дефект секреції інсуліну або/та інсулінорезистентність. Хронічна гіперглікемія – основа чисельних ускладнень з боку серцево-судинної, нервової систем, очей, нирок та інших органів. Діабет – одне з поширених захворювань людей, яке суттєво впливає на стан здоров’я населення. Згідно даних ВООЗ в економічно розвинутих країнах світу до 4 – 6 відсотків населення хворіє на цукровий діабет. З віком захворюваність на цукровий діабет збільшується і після 65 років досягає 10 – 15%. Відділ неінфекційних захворювань ВООЗ опублікував дані про глобальне поширення цукрового діабету в окремих регіонах та країнах у 2000 році і прогноз до 2030 року. (табл. 1) </vt:lpstr>
      <vt:lpstr>Поширеність цукрового діабету у світі (2000 – 2030 роки)</vt:lpstr>
      <vt:lpstr>Діаграми хвороб</vt:lpstr>
      <vt:lpstr>Користь йоду</vt:lpstr>
      <vt:lpstr>Розповсюдженість йоду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Ендемічні захворювання людини,їх профілактика</dc:title>
  <cp:lastModifiedBy>LAN_OS</cp:lastModifiedBy>
  <cp:revision>7</cp:revision>
  <dcterms:modified xsi:type="dcterms:W3CDTF">2013-09-26T19:52:49Z</dcterms:modified>
</cp:coreProperties>
</file>