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12"/>
  </p:notesMasterIdLst>
  <p:sldIdLst>
    <p:sldId id="256" r:id="rId2"/>
    <p:sldId id="257" r:id="rId3"/>
    <p:sldId id="259" r:id="rId4"/>
    <p:sldId id="258" r:id="rId5"/>
    <p:sldId id="262" r:id="rId6"/>
    <p:sldId id="283" r:id="rId7"/>
    <p:sldId id="272" r:id="rId8"/>
    <p:sldId id="277" r:id="rId9"/>
    <p:sldId id="266" r:id="rId10"/>
    <p:sldId id="27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dmilk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8812"/>
    <a:srgbClr val="FC4032"/>
    <a:srgbClr val="FF256E"/>
    <a:srgbClr val="006666"/>
    <a:srgbClr val="DCF3F8"/>
    <a:srgbClr val="D2EDF6"/>
    <a:srgbClr val="A5DCED"/>
    <a:srgbClr val="C4EBF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94643" autoAdjust="0"/>
  </p:normalViewPr>
  <p:slideViewPr>
    <p:cSldViewPr>
      <p:cViewPr varScale="1">
        <p:scale>
          <a:sx n="106" d="100"/>
          <a:sy n="106" d="100"/>
        </p:scale>
        <p:origin x="-57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163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39C066B-B5E7-47BB-BF82-3F14C06AF7B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73468E-B257-436A-8827-2B5894B6417C}" type="slidenum">
              <a:rPr lang="ru-RU"/>
              <a:pPr/>
              <a:t>2</a:t>
            </a:fld>
            <a:endParaRPr lang="ru-RU"/>
          </a:p>
        </p:txBody>
      </p:sp>
      <p:sp>
        <p:nvSpPr>
          <p:cNvPr id="40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рдинат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759FA-6A27-4679-BA03-F322C0D966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09BB5-210E-4A23-930C-F8F4ADF76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7AD7A-E9D9-49A7-B44F-208D58DE27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627F7-89B2-418A-9CA9-2D6C87FE5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C510F-5F15-4CC6-9008-DB010953E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DF8D-582F-47A0-946A-DF3A6250C0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C283-5C3B-497B-8E92-976FB15E7C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34678-C9E9-40E6-ACFB-3E7E6EF3DA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FA6F-76B6-4B84-AAD2-413BC9D96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71BC0-4DEA-4233-B38B-A0B1B892EE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C20DC7D-8657-4715-A076-7BFA0B436D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354585-37B9-4492-B691-1CCE6F87A9C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827088" y="620713"/>
            <a:ext cx="7777162" cy="30956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uk-UA" sz="36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Радіолокація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5" name="Picture 6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4149725"/>
            <a:ext cx="5678487" cy="2314575"/>
          </a:xfrm>
          <a:noFill/>
          <a:ln/>
        </p:spPr>
      </p:pic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5148263" y="404813"/>
            <a:ext cx="34559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b="1" dirty="0" smtClean="0"/>
              <a:t>Презентацію виконав </a:t>
            </a:r>
          </a:p>
          <a:p>
            <a:r>
              <a:rPr lang="uk-UA" b="1" dirty="0" smtClean="0"/>
              <a:t>Учень 11-А класу</a:t>
            </a:r>
          </a:p>
          <a:p>
            <a:r>
              <a:rPr lang="uk-UA" b="1" dirty="0" smtClean="0"/>
              <a:t>Дуб Едуард</a:t>
            </a:r>
            <a:endParaRPr lang="ru-RU" b="1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20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F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3071802" y="500042"/>
            <a:ext cx="5043488" cy="439737"/>
          </a:xfrm>
        </p:spPr>
        <p:txBody>
          <a:bodyPr>
            <a:normAutofit fontScale="90000"/>
          </a:bodyPr>
          <a:lstStyle/>
          <a:p>
            <a:r>
              <a:rPr lang="uk-UA" sz="2800" b="1" dirty="0" smtClean="0">
                <a:solidFill>
                  <a:srgbClr val="C00000"/>
                </a:solidFill>
              </a:rPr>
              <a:t>Застосування в космосі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3555" name="Прямоугольник 6"/>
          <p:cNvSpPr>
            <a:spLocks noChangeArrowheads="1"/>
          </p:cNvSpPr>
          <p:nvPr/>
        </p:nvSpPr>
        <p:spPr bwMode="auto">
          <a:xfrm>
            <a:off x="250825" y="4005263"/>
            <a:ext cx="864393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ru-RU" sz="2200" b="1" dirty="0" smtClean="0">
                <a:solidFill>
                  <a:srgbClr val="1F497D"/>
                </a:solidFill>
              </a:rPr>
              <a:t>В </a:t>
            </a:r>
            <a:r>
              <a:rPr lang="ru-RU" sz="2200" b="1" dirty="0" err="1" smtClean="0">
                <a:solidFill>
                  <a:srgbClr val="1F497D"/>
                </a:solidFill>
              </a:rPr>
              <a:t>космічних</a:t>
            </a:r>
            <a:r>
              <a:rPr lang="ru-RU" sz="2200" b="1" dirty="0" smtClean="0">
                <a:solidFill>
                  <a:srgbClr val="1F497D"/>
                </a:solidFill>
              </a:rPr>
              <a:t> </a:t>
            </a:r>
            <a:r>
              <a:rPr lang="ru-RU" sz="2200" b="1" dirty="0" err="1" smtClean="0">
                <a:solidFill>
                  <a:srgbClr val="1F497D"/>
                </a:solidFill>
              </a:rPr>
              <a:t>дослідженнях</a:t>
            </a:r>
            <a:r>
              <a:rPr lang="ru-RU" sz="2200" b="1" dirty="0" smtClean="0">
                <a:solidFill>
                  <a:srgbClr val="1F497D"/>
                </a:solidFill>
              </a:rPr>
              <a:t> </a:t>
            </a:r>
            <a:r>
              <a:rPr lang="ru-RU" sz="2200" b="1" dirty="0" err="1" smtClean="0">
                <a:solidFill>
                  <a:srgbClr val="1F497D"/>
                </a:solidFill>
              </a:rPr>
              <a:t>радіолокатори</a:t>
            </a:r>
            <a:r>
              <a:rPr lang="ru-RU" sz="2200" b="1" dirty="0" smtClean="0">
                <a:solidFill>
                  <a:srgbClr val="1F497D"/>
                </a:solidFill>
              </a:rPr>
              <a:t> </a:t>
            </a:r>
            <a:r>
              <a:rPr lang="ru-RU" sz="2200" b="1" dirty="0" err="1" smtClean="0">
                <a:solidFill>
                  <a:srgbClr val="1F497D"/>
                </a:solidFill>
              </a:rPr>
              <a:t>застосовуються</a:t>
            </a:r>
            <a:r>
              <a:rPr lang="ru-RU" sz="2200" b="1" dirty="0" smtClean="0">
                <a:solidFill>
                  <a:srgbClr val="1F497D"/>
                </a:solidFill>
              </a:rPr>
              <a:t> для </a:t>
            </a:r>
            <a:r>
              <a:rPr lang="ru-RU" sz="2200" b="1" dirty="0" err="1" smtClean="0">
                <a:solidFill>
                  <a:srgbClr val="1F497D"/>
                </a:solidFill>
              </a:rPr>
              <a:t>управління</a:t>
            </a:r>
            <a:r>
              <a:rPr lang="ru-RU" sz="2200" b="1" dirty="0" smtClean="0">
                <a:solidFill>
                  <a:srgbClr val="1F497D"/>
                </a:solidFill>
              </a:rPr>
              <a:t> </a:t>
            </a:r>
            <a:r>
              <a:rPr lang="ru-RU" sz="2200" b="1" dirty="0" err="1" smtClean="0">
                <a:solidFill>
                  <a:srgbClr val="1F497D"/>
                </a:solidFill>
              </a:rPr>
              <a:t>польотом</a:t>
            </a:r>
            <a:r>
              <a:rPr lang="ru-RU" sz="2200" b="1" dirty="0" smtClean="0">
                <a:solidFill>
                  <a:srgbClr val="1F497D"/>
                </a:solidFill>
              </a:rPr>
              <a:t> </a:t>
            </a:r>
            <a:r>
              <a:rPr lang="ru-RU" sz="2200" b="1" dirty="0" err="1" smtClean="0">
                <a:solidFill>
                  <a:srgbClr val="1F497D"/>
                </a:solidFill>
              </a:rPr>
              <a:t>і</a:t>
            </a:r>
            <a:r>
              <a:rPr lang="ru-RU" sz="2200" b="1" dirty="0" smtClean="0">
                <a:solidFill>
                  <a:srgbClr val="1F497D"/>
                </a:solidFill>
              </a:rPr>
              <a:t> </a:t>
            </a:r>
            <a:r>
              <a:rPr lang="ru-RU" sz="2200" b="1" dirty="0" err="1" smtClean="0">
                <a:solidFill>
                  <a:srgbClr val="1F497D"/>
                </a:solidFill>
              </a:rPr>
              <a:t>стеження</a:t>
            </a:r>
            <a:r>
              <a:rPr lang="ru-RU" sz="2200" b="1" dirty="0" smtClean="0">
                <a:solidFill>
                  <a:srgbClr val="1F497D"/>
                </a:solidFill>
              </a:rPr>
              <a:t> за </a:t>
            </a:r>
            <a:r>
              <a:rPr lang="ru-RU" sz="2200" b="1" dirty="0" err="1" smtClean="0">
                <a:solidFill>
                  <a:srgbClr val="1F497D"/>
                </a:solidFill>
              </a:rPr>
              <a:t>супутниками</a:t>
            </a:r>
            <a:r>
              <a:rPr lang="ru-RU" sz="2200" b="1" dirty="0" smtClean="0">
                <a:solidFill>
                  <a:srgbClr val="1F497D"/>
                </a:solidFill>
              </a:rPr>
              <a:t>, </a:t>
            </a:r>
            <a:r>
              <a:rPr lang="ru-RU" sz="2200" b="1" dirty="0" err="1" smtClean="0">
                <a:solidFill>
                  <a:srgbClr val="1F497D"/>
                </a:solidFill>
              </a:rPr>
              <a:t>міжпланетними</a:t>
            </a:r>
            <a:r>
              <a:rPr lang="ru-RU" sz="2200" b="1" dirty="0" smtClean="0">
                <a:solidFill>
                  <a:srgbClr val="1F497D"/>
                </a:solidFill>
              </a:rPr>
              <a:t> </a:t>
            </a:r>
            <a:r>
              <a:rPr lang="ru-RU" sz="2200" b="1" dirty="0" err="1" smtClean="0">
                <a:solidFill>
                  <a:srgbClr val="1F497D"/>
                </a:solidFill>
              </a:rPr>
              <a:t>станціями</a:t>
            </a:r>
            <a:r>
              <a:rPr lang="ru-RU" sz="2200" b="1" dirty="0" smtClean="0">
                <a:solidFill>
                  <a:srgbClr val="1F497D"/>
                </a:solidFill>
              </a:rPr>
              <a:t>, при </a:t>
            </a:r>
            <a:r>
              <a:rPr lang="ru-RU" sz="2200" b="1" dirty="0" err="1" smtClean="0">
                <a:solidFill>
                  <a:srgbClr val="1F497D"/>
                </a:solidFill>
              </a:rPr>
              <a:t>стикуванні</a:t>
            </a:r>
            <a:r>
              <a:rPr lang="ru-RU" sz="2200" b="1" dirty="0" smtClean="0">
                <a:solidFill>
                  <a:srgbClr val="1F497D"/>
                </a:solidFill>
              </a:rPr>
              <a:t> </a:t>
            </a:r>
            <a:r>
              <a:rPr lang="ru-RU" sz="2200" b="1" dirty="0" err="1" smtClean="0">
                <a:solidFill>
                  <a:srgbClr val="1F497D"/>
                </a:solidFill>
              </a:rPr>
              <a:t>кораблів</a:t>
            </a:r>
            <a:r>
              <a:rPr lang="ru-RU" sz="2200" b="1" dirty="0" smtClean="0">
                <a:solidFill>
                  <a:srgbClr val="1F497D"/>
                </a:solidFill>
              </a:rPr>
              <a:t>. </a:t>
            </a:r>
            <a:r>
              <a:rPr lang="ru-RU" sz="2200" b="1" dirty="0" err="1" smtClean="0">
                <a:solidFill>
                  <a:srgbClr val="1F497D"/>
                </a:solidFill>
              </a:rPr>
              <a:t>Радіолокація</a:t>
            </a:r>
            <a:r>
              <a:rPr lang="ru-RU" sz="2200" b="1" dirty="0" smtClean="0">
                <a:solidFill>
                  <a:srgbClr val="1F497D"/>
                </a:solidFill>
              </a:rPr>
              <a:t> планет дозволила </a:t>
            </a:r>
            <a:r>
              <a:rPr lang="ru-RU" sz="2200" b="1" dirty="0" err="1" smtClean="0">
                <a:solidFill>
                  <a:srgbClr val="1F497D"/>
                </a:solidFill>
              </a:rPr>
              <a:t>уточнити</a:t>
            </a:r>
            <a:r>
              <a:rPr lang="ru-RU" sz="2200" b="1" dirty="0" smtClean="0">
                <a:solidFill>
                  <a:srgbClr val="1F497D"/>
                </a:solidFill>
              </a:rPr>
              <a:t> </a:t>
            </a:r>
            <a:r>
              <a:rPr lang="ru-RU" sz="2200" b="1" dirty="0" err="1" smtClean="0">
                <a:solidFill>
                  <a:srgbClr val="1F497D"/>
                </a:solidFill>
              </a:rPr>
              <a:t>їх</a:t>
            </a:r>
            <a:r>
              <a:rPr lang="ru-RU" sz="2200" b="1" dirty="0" smtClean="0">
                <a:solidFill>
                  <a:srgbClr val="1F497D"/>
                </a:solidFill>
              </a:rPr>
              <a:t> </a:t>
            </a:r>
            <a:r>
              <a:rPr lang="ru-RU" sz="2200" b="1" dirty="0" err="1" smtClean="0">
                <a:solidFill>
                  <a:srgbClr val="1F497D"/>
                </a:solidFill>
              </a:rPr>
              <a:t>параметри</a:t>
            </a:r>
            <a:r>
              <a:rPr lang="ru-RU" sz="2200" b="1" dirty="0" smtClean="0">
                <a:solidFill>
                  <a:srgbClr val="1F497D"/>
                </a:solidFill>
              </a:rPr>
              <a:t> (</a:t>
            </a:r>
            <a:r>
              <a:rPr lang="ru-RU" sz="2200" b="1" dirty="0" err="1" smtClean="0">
                <a:solidFill>
                  <a:srgbClr val="1F497D"/>
                </a:solidFill>
              </a:rPr>
              <a:t>наприклад</a:t>
            </a:r>
            <a:r>
              <a:rPr lang="ru-RU" sz="2200" b="1" dirty="0" smtClean="0">
                <a:solidFill>
                  <a:srgbClr val="1F497D"/>
                </a:solidFill>
              </a:rPr>
              <a:t> </a:t>
            </a:r>
            <a:r>
              <a:rPr lang="ru-RU" sz="2200" b="1" dirty="0" err="1" smtClean="0">
                <a:solidFill>
                  <a:srgbClr val="1F497D"/>
                </a:solidFill>
              </a:rPr>
              <a:t>відстань</a:t>
            </a:r>
            <a:r>
              <a:rPr lang="ru-RU" sz="2200" b="1" dirty="0" smtClean="0">
                <a:solidFill>
                  <a:srgbClr val="1F497D"/>
                </a:solidFill>
              </a:rPr>
              <a:t> </a:t>
            </a:r>
            <a:r>
              <a:rPr lang="ru-RU" sz="2200" b="1" dirty="0" err="1" smtClean="0">
                <a:solidFill>
                  <a:srgbClr val="1F497D"/>
                </a:solidFill>
              </a:rPr>
              <a:t>від</a:t>
            </a:r>
            <a:r>
              <a:rPr lang="ru-RU" sz="2200" b="1" dirty="0" smtClean="0">
                <a:solidFill>
                  <a:srgbClr val="1F497D"/>
                </a:solidFill>
              </a:rPr>
              <a:t> </a:t>
            </a:r>
            <a:r>
              <a:rPr lang="ru-RU" sz="2200" b="1" dirty="0" err="1" smtClean="0">
                <a:solidFill>
                  <a:srgbClr val="1F497D"/>
                </a:solidFill>
              </a:rPr>
              <a:t>Землі</a:t>
            </a:r>
            <a:r>
              <a:rPr lang="ru-RU" sz="2200" b="1" dirty="0" smtClean="0">
                <a:solidFill>
                  <a:srgbClr val="1F497D"/>
                </a:solidFill>
              </a:rPr>
              <a:t> </a:t>
            </a:r>
            <a:r>
              <a:rPr lang="ru-RU" sz="2200" b="1" dirty="0" err="1" smtClean="0">
                <a:solidFill>
                  <a:srgbClr val="1F497D"/>
                </a:solidFill>
              </a:rPr>
              <a:t>і</a:t>
            </a:r>
            <a:r>
              <a:rPr lang="ru-RU" sz="2200" b="1" dirty="0" smtClean="0">
                <a:solidFill>
                  <a:srgbClr val="1F497D"/>
                </a:solidFill>
              </a:rPr>
              <a:t> </a:t>
            </a:r>
            <a:r>
              <a:rPr lang="ru-RU" sz="2200" b="1" dirty="0" err="1" smtClean="0">
                <a:solidFill>
                  <a:srgbClr val="1F497D"/>
                </a:solidFill>
              </a:rPr>
              <a:t>швидкість</a:t>
            </a:r>
            <a:r>
              <a:rPr lang="ru-RU" sz="2200" b="1" dirty="0" smtClean="0">
                <a:solidFill>
                  <a:srgbClr val="1F497D"/>
                </a:solidFill>
              </a:rPr>
              <a:t> </a:t>
            </a:r>
            <a:r>
              <a:rPr lang="ru-RU" sz="2200" b="1" dirty="0" err="1" smtClean="0">
                <a:solidFill>
                  <a:srgbClr val="1F497D"/>
                </a:solidFill>
              </a:rPr>
              <a:t>обертання</a:t>
            </a:r>
            <a:r>
              <a:rPr lang="ru-RU" sz="2200" b="1" dirty="0" smtClean="0">
                <a:solidFill>
                  <a:srgbClr val="1F497D"/>
                </a:solidFill>
              </a:rPr>
              <a:t>), стан </a:t>
            </a:r>
            <a:r>
              <a:rPr lang="ru-RU" sz="2200" b="1" dirty="0" err="1" smtClean="0">
                <a:solidFill>
                  <a:srgbClr val="1F497D"/>
                </a:solidFill>
              </a:rPr>
              <a:t>атмосфери</a:t>
            </a:r>
            <a:r>
              <a:rPr lang="ru-RU" sz="2200" b="1" dirty="0" smtClean="0">
                <a:solidFill>
                  <a:srgbClr val="1F497D"/>
                </a:solidFill>
              </a:rPr>
              <a:t>, </a:t>
            </a:r>
            <a:r>
              <a:rPr lang="ru-RU" sz="2200" b="1" dirty="0" err="1" smtClean="0">
                <a:solidFill>
                  <a:srgbClr val="1F497D"/>
                </a:solidFill>
              </a:rPr>
              <a:t>здійснити</a:t>
            </a:r>
            <a:r>
              <a:rPr lang="ru-RU" sz="2200" b="1" dirty="0" smtClean="0">
                <a:solidFill>
                  <a:srgbClr val="1F497D"/>
                </a:solidFill>
              </a:rPr>
              <a:t> </a:t>
            </a:r>
            <a:r>
              <a:rPr lang="ru-RU" sz="2200" b="1" dirty="0" err="1" smtClean="0">
                <a:solidFill>
                  <a:srgbClr val="1F497D"/>
                </a:solidFill>
              </a:rPr>
              <a:t>картографування</a:t>
            </a:r>
            <a:r>
              <a:rPr lang="ru-RU" sz="2200" b="1" dirty="0" smtClean="0">
                <a:solidFill>
                  <a:srgbClr val="1F497D"/>
                </a:solidFill>
              </a:rPr>
              <a:t> </a:t>
            </a:r>
            <a:r>
              <a:rPr lang="ru-RU" sz="2200" b="1" dirty="0" err="1" smtClean="0">
                <a:solidFill>
                  <a:srgbClr val="1F497D"/>
                </a:solidFill>
              </a:rPr>
              <a:t>поверхні</a:t>
            </a:r>
            <a:r>
              <a:rPr lang="ru-RU" sz="2200" b="1" dirty="0" smtClean="0">
                <a:solidFill>
                  <a:srgbClr val="1F497D"/>
                </a:solidFill>
              </a:rPr>
              <a:t>.</a:t>
            </a:r>
            <a:endParaRPr lang="ru-RU" sz="2000" b="1" dirty="0">
              <a:solidFill>
                <a:srgbClr val="1F497D"/>
              </a:solidFill>
            </a:endParaRPr>
          </a:p>
        </p:txBody>
      </p:sp>
      <p:pic>
        <p:nvPicPr>
          <p:cNvPr id="2355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285875"/>
            <a:ext cx="8501062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35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2"/>
          <p:cNvSpPr>
            <a:spLocks noChangeArrowheads="1"/>
          </p:cNvSpPr>
          <p:nvPr/>
        </p:nvSpPr>
        <p:spPr bwMode="auto">
          <a:xfrm>
            <a:off x="827088" y="260350"/>
            <a:ext cx="4537075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>           </a:t>
            </a:r>
            <a:r>
              <a:rPr lang="ru-RU" sz="4400" b="1" dirty="0" err="1" smtClean="0">
                <a:solidFill>
                  <a:srgbClr val="245DB2"/>
                </a:solidFill>
              </a:rPr>
              <a:t>Радіолокація</a:t>
            </a:r>
            <a:r>
              <a:rPr lang="ru-RU" sz="2000" b="1" dirty="0" smtClean="0">
                <a:solidFill>
                  <a:schemeClr val="tx2"/>
                </a:solidFill>
              </a:rPr>
              <a:t> (</a:t>
            </a:r>
            <a:r>
              <a:rPr lang="ru-RU" sz="2000" b="1" dirty="0" err="1" smtClean="0">
                <a:solidFill>
                  <a:schemeClr val="tx2"/>
                </a:solidFill>
              </a:rPr>
              <a:t>від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латинських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слів</a:t>
            </a:r>
            <a:r>
              <a:rPr lang="ru-RU" sz="2000" b="1" dirty="0" smtClean="0">
                <a:solidFill>
                  <a:schemeClr val="tx2"/>
                </a:solidFill>
              </a:rPr>
              <a:t> «</a:t>
            </a:r>
            <a:r>
              <a:rPr lang="en-US" sz="2000" b="1" dirty="0" smtClean="0">
                <a:solidFill>
                  <a:schemeClr val="tx2"/>
                </a:solidFill>
              </a:rPr>
              <a:t>radio» -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випромінюю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і</a:t>
            </a:r>
            <a:r>
              <a:rPr lang="ru-RU" sz="2000" b="1" dirty="0" smtClean="0">
                <a:solidFill>
                  <a:schemeClr val="tx2"/>
                </a:solidFill>
              </a:rPr>
              <a:t> «</a:t>
            </a:r>
            <a:r>
              <a:rPr lang="en-US" sz="2000" b="1" dirty="0" err="1" smtClean="0">
                <a:solidFill>
                  <a:schemeClr val="tx2"/>
                </a:solidFill>
              </a:rPr>
              <a:t>lokatio</a:t>
            </a:r>
            <a:r>
              <a:rPr lang="en-US" sz="2000" b="1" dirty="0" smtClean="0">
                <a:solidFill>
                  <a:schemeClr val="tx2"/>
                </a:solidFill>
              </a:rPr>
              <a:t>» - </a:t>
            </a:r>
            <a:r>
              <a:rPr lang="ru-RU" sz="2000" b="1" dirty="0" err="1" smtClean="0">
                <a:solidFill>
                  <a:schemeClr val="tx2"/>
                </a:solidFill>
              </a:rPr>
              <a:t>розташування</a:t>
            </a:r>
            <a:r>
              <a:rPr lang="ru-RU" sz="2000" b="1" dirty="0" smtClean="0">
                <a:solidFill>
                  <a:schemeClr val="tx2"/>
                </a:solidFill>
              </a:rPr>
              <a:t>)</a:t>
            </a:r>
            <a:endParaRPr lang="en-US" sz="2000" b="1" dirty="0">
              <a:solidFill>
                <a:schemeClr val="tx2"/>
              </a:solidFill>
            </a:endParaRPr>
          </a:p>
        </p:txBody>
      </p:sp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214422"/>
            <a:ext cx="3714750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611188" y="2349500"/>
            <a:ext cx="45370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u="sng" dirty="0" err="1" smtClean="0">
                <a:solidFill>
                  <a:srgbClr val="C00000"/>
                </a:solidFill>
              </a:rPr>
              <a:t>Радіолокація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i="1" dirty="0">
                <a:solidFill>
                  <a:schemeClr val="tx2"/>
                </a:solidFill>
              </a:rPr>
              <a:t>– </a:t>
            </a:r>
            <a:r>
              <a:rPr lang="ru-RU" b="1" i="1" dirty="0" err="1" smtClean="0">
                <a:solidFill>
                  <a:schemeClr val="tx2"/>
                </a:solidFill>
              </a:rPr>
              <a:t>виявлення</a:t>
            </a:r>
            <a:r>
              <a:rPr lang="ru-RU" b="1" i="1" dirty="0" smtClean="0">
                <a:solidFill>
                  <a:schemeClr val="tx2"/>
                </a:solidFill>
              </a:rPr>
              <a:t> </a:t>
            </a:r>
            <a:r>
              <a:rPr lang="ru-RU" b="1" i="1" dirty="0" err="1" smtClean="0">
                <a:solidFill>
                  <a:schemeClr val="tx2"/>
                </a:solidFill>
              </a:rPr>
              <a:t>і</a:t>
            </a:r>
            <a:r>
              <a:rPr lang="ru-RU" b="1" i="1" dirty="0" smtClean="0">
                <a:solidFill>
                  <a:schemeClr val="tx2"/>
                </a:solidFill>
              </a:rPr>
              <a:t> </a:t>
            </a:r>
            <a:r>
              <a:rPr lang="ru-RU" b="1" i="1" dirty="0" err="1" smtClean="0">
                <a:solidFill>
                  <a:schemeClr val="tx2"/>
                </a:solidFill>
              </a:rPr>
              <a:t>точне</a:t>
            </a:r>
            <a:r>
              <a:rPr lang="ru-RU" b="1" i="1" dirty="0" smtClean="0">
                <a:solidFill>
                  <a:schemeClr val="tx2"/>
                </a:solidFill>
              </a:rPr>
              <a:t> </a:t>
            </a:r>
            <a:r>
              <a:rPr lang="ru-RU" b="1" i="1" dirty="0" err="1" smtClean="0">
                <a:solidFill>
                  <a:schemeClr val="tx2"/>
                </a:solidFill>
              </a:rPr>
              <a:t>визначення</a:t>
            </a:r>
            <a:r>
              <a:rPr lang="ru-RU" b="1" i="1" dirty="0" smtClean="0">
                <a:solidFill>
                  <a:schemeClr val="tx2"/>
                </a:solidFill>
              </a:rPr>
              <a:t> </a:t>
            </a:r>
            <a:r>
              <a:rPr lang="ru-RU" b="1" i="1" dirty="0" err="1" smtClean="0">
                <a:solidFill>
                  <a:schemeClr val="tx2"/>
                </a:solidFill>
              </a:rPr>
              <a:t>положення</a:t>
            </a:r>
            <a:r>
              <a:rPr lang="ru-RU" b="1" i="1" dirty="0" smtClean="0">
                <a:solidFill>
                  <a:schemeClr val="tx2"/>
                </a:solidFill>
              </a:rPr>
              <a:t> </a:t>
            </a:r>
            <a:r>
              <a:rPr lang="ru-RU" b="1" i="1" dirty="0" err="1" smtClean="0">
                <a:solidFill>
                  <a:schemeClr val="tx2"/>
                </a:solidFill>
              </a:rPr>
              <a:t>об'єктів</a:t>
            </a:r>
            <a:r>
              <a:rPr lang="ru-RU" b="1" i="1" dirty="0" smtClean="0">
                <a:solidFill>
                  <a:schemeClr val="tx2"/>
                </a:solidFill>
              </a:rPr>
              <a:t> за </a:t>
            </a:r>
            <a:r>
              <a:rPr lang="ru-RU" b="1" i="1" dirty="0" err="1" smtClean="0">
                <a:solidFill>
                  <a:schemeClr val="tx2"/>
                </a:solidFill>
              </a:rPr>
              <a:t>допомогою</a:t>
            </a:r>
            <a:r>
              <a:rPr lang="ru-RU" b="1" i="1" dirty="0" smtClean="0">
                <a:solidFill>
                  <a:schemeClr val="tx2"/>
                </a:solidFill>
              </a:rPr>
              <a:t> </a:t>
            </a:r>
            <a:r>
              <a:rPr lang="ru-RU" b="1" i="1" dirty="0" err="1" smtClean="0">
                <a:solidFill>
                  <a:schemeClr val="tx2"/>
                </a:solidFill>
              </a:rPr>
              <a:t>радіохвиль</a:t>
            </a:r>
            <a:r>
              <a:rPr lang="ru-RU" b="1" i="1" dirty="0" smtClean="0">
                <a:solidFill>
                  <a:srgbClr val="002060"/>
                </a:solidFill>
              </a:rPr>
              <a:t>.</a:t>
            </a:r>
            <a:endParaRPr lang="en-US" dirty="0"/>
          </a:p>
          <a:p>
            <a:endParaRPr lang="ru-RU" dirty="0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3429000"/>
            <a:ext cx="316547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620713"/>
            <a:ext cx="7777162" cy="252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Прямоугольник 3"/>
          <p:cNvSpPr>
            <a:spLocks noChangeArrowheads="1"/>
          </p:cNvSpPr>
          <p:nvPr/>
        </p:nvSpPr>
        <p:spPr bwMode="auto">
          <a:xfrm>
            <a:off x="539750" y="4581525"/>
            <a:ext cx="814387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 dirty="0" smtClean="0">
                <a:solidFill>
                  <a:schemeClr val="tx2"/>
                </a:solidFill>
              </a:rPr>
              <a:t>У </a:t>
            </a:r>
            <a:r>
              <a:rPr lang="ru-RU" b="1" dirty="0" err="1" smtClean="0">
                <a:solidFill>
                  <a:schemeClr val="tx2"/>
                </a:solidFill>
              </a:rPr>
              <a:t>вересні</a:t>
            </a:r>
            <a:r>
              <a:rPr lang="ru-RU" b="1" dirty="0" smtClean="0">
                <a:solidFill>
                  <a:schemeClr val="tx2"/>
                </a:solidFill>
              </a:rPr>
              <a:t> 1922 в США, Х.Тейлор </a:t>
            </a:r>
            <a:r>
              <a:rPr lang="ru-RU" b="1" dirty="0" err="1" smtClean="0">
                <a:solidFill>
                  <a:schemeClr val="tx2"/>
                </a:solidFill>
              </a:rPr>
              <a:t>і</a:t>
            </a:r>
            <a:r>
              <a:rPr lang="ru-RU" b="1" dirty="0" smtClean="0">
                <a:solidFill>
                  <a:schemeClr val="tx2"/>
                </a:solidFill>
              </a:rPr>
              <a:t> Л. Янг проводили </a:t>
            </a:r>
            <a:r>
              <a:rPr lang="ru-RU" b="1" dirty="0" err="1" smtClean="0">
                <a:solidFill>
                  <a:schemeClr val="tx2"/>
                </a:solidFill>
              </a:rPr>
              <a:t>досліди</a:t>
            </a:r>
            <a:r>
              <a:rPr lang="ru-RU" b="1" dirty="0" smtClean="0">
                <a:solidFill>
                  <a:schemeClr val="tx2"/>
                </a:solidFill>
              </a:rPr>
              <a:t> по </a:t>
            </a:r>
            <a:r>
              <a:rPr lang="ru-RU" b="1" dirty="0" err="1" smtClean="0">
                <a:solidFill>
                  <a:schemeClr val="tx2"/>
                </a:solidFill>
              </a:rPr>
              <a:t>радіозв'язку</a:t>
            </a:r>
            <a:r>
              <a:rPr lang="ru-RU" b="1" dirty="0" smtClean="0">
                <a:solidFill>
                  <a:schemeClr val="tx2"/>
                </a:solidFill>
              </a:rPr>
              <a:t> на </a:t>
            </a:r>
            <a:r>
              <a:rPr lang="ru-RU" b="1" dirty="0" err="1" smtClean="0">
                <a:solidFill>
                  <a:schemeClr val="tx2"/>
                </a:solidFill>
              </a:rPr>
              <a:t>декаметрових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хвилях</a:t>
            </a:r>
            <a:r>
              <a:rPr lang="ru-RU" b="1" dirty="0" smtClean="0">
                <a:solidFill>
                  <a:schemeClr val="tx2"/>
                </a:solidFill>
              </a:rPr>
              <a:t> (3-30 МГц) через </a:t>
            </a:r>
            <a:r>
              <a:rPr lang="ru-RU" b="1" dirty="0" err="1" smtClean="0">
                <a:solidFill>
                  <a:schemeClr val="tx2"/>
                </a:solidFill>
              </a:rPr>
              <a:t>річку</a:t>
            </a:r>
            <a:r>
              <a:rPr lang="ru-RU" b="1" dirty="0" smtClean="0">
                <a:solidFill>
                  <a:schemeClr val="tx2"/>
                </a:solidFill>
              </a:rPr>
              <a:t> Потомак. У </a:t>
            </a:r>
            <a:r>
              <a:rPr lang="ru-RU" b="1" dirty="0" err="1" smtClean="0">
                <a:solidFill>
                  <a:schemeClr val="tx2"/>
                </a:solidFill>
              </a:rPr>
              <a:t>цей</a:t>
            </a:r>
            <a:r>
              <a:rPr lang="ru-RU" b="1" dirty="0" smtClean="0">
                <a:solidFill>
                  <a:schemeClr val="tx2"/>
                </a:solidFill>
              </a:rPr>
              <a:t> час по </a:t>
            </a:r>
            <a:r>
              <a:rPr lang="ru-RU" b="1" dirty="0" err="1" smtClean="0">
                <a:solidFill>
                  <a:schemeClr val="tx2"/>
                </a:solidFill>
              </a:rPr>
              <a:t>річці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пройшов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корабель</a:t>
            </a:r>
            <a:r>
              <a:rPr lang="ru-RU" b="1" dirty="0" smtClean="0">
                <a:solidFill>
                  <a:schemeClr val="tx2"/>
                </a:solidFill>
              </a:rPr>
              <a:t>, </a:t>
            </a:r>
            <a:r>
              <a:rPr lang="ru-RU" b="1" dirty="0" err="1" smtClean="0">
                <a:solidFill>
                  <a:schemeClr val="tx2"/>
                </a:solidFill>
              </a:rPr>
              <a:t>і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зв'язок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перервався</a:t>
            </a:r>
            <a:r>
              <a:rPr lang="ru-RU" b="1" dirty="0" smtClean="0">
                <a:solidFill>
                  <a:schemeClr val="tx2"/>
                </a:solidFill>
              </a:rPr>
              <a:t> - </a:t>
            </a:r>
            <a:r>
              <a:rPr lang="ru-RU" b="1" dirty="0" err="1" smtClean="0">
                <a:solidFill>
                  <a:schemeClr val="tx2"/>
                </a:solidFill>
              </a:rPr>
              <a:t>що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наштовхнуло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їх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теж</a:t>
            </a:r>
            <a:r>
              <a:rPr lang="ru-RU" b="1" dirty="0" smtClean="0">
                <a:solidFill>
                  <a:schemeClr val="tx2"/>
                </a:solidFill>
              </a:rPr>
              <a:t> на думку про </a:t>
            </a:r>
            <a:r>
              <a:rPr lang="ru-RU" b="1" dirty="0" err="1" smtClean="0">
                <a:solidFill>
                  <a:schemeClr val="tx2"/>
                </a:solidFill>
              </a:rPr>
              <a:t>застосування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радіохвиль</a:t>
            </a:r>
            <a:r>
              <a:rPr lang="ru-RU" b="1" dirty="0" smtClean="0">
                <a:solidFill>
                  <a:schemeClr val="tx2"/>
                </a:solidFill>
              </a:rPr>
              <a:t> для </a:t>
            </a:r>
            <a:r>
              <a:rPr lang="ru-RU" b="1" dirty="0" err="1" smtClean="0">
                <a:solidFill>
                  <a:schemeClr val="tx2"/>
                </a:solidFill>
              </a:rPr>
              <a:t>виявлення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рухомих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об'єктів</a:t>
            </a:r>
            <a:r>
              <a:rPr lang="ru-RU" b="1" dirty="0" smtClean="0">
                <a:solidFill>
                  <a:schemeClr val="tx2"/>
                </a:solidFill>
              </a:rPr>
              <a:t>.</a:t>
            </a:r>
          </a:p>
          <a:p>
            <a:pPr algn="just"/>
            <a:r>
              <a:rPr lang="ru-RU" b="1" dirty="0" smtClean="0">
                <a:solidFill>
                  <a:schemeClr val="tx2"/>
                </a:solidFill>
              </a:rPr>
              <a:t>    У 1930 </a:t>
            </a:r>
            <a:r>
              <a:rPr lang="ru-RU" b="1" dirty="0" err="1" smtClean="0">
                <a:solidFill>
                  <a:schemeClr val="tx2"/>
                </a:solidFill>
              </a:rPr>
              <a:t>році</a:t>
            </a:r>
            <a:r>
              <a:rPr lang="ru-RU" b="1" dirty="0" smtClean="0">
                <a:solidFill>
                  <a:schemeClr val="tx2"/>
                </a:solidFill>
              </a:rPr>
              <a:t> Янг </a:t>
            </a:r>
            <a:r>
              <a:rPr lang="ru-RU" b="1" dirty="0" err="1" smtClean="0">
                <a:solidFill>
                  <a:schemeClr val="tx2"/>
                </a:solidFill>
              </a:rPr>
              <a:t>і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його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колега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Хайленд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виявили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відображення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радіохвиль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від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літака</a:t>
            </a:r>
            <a:r>
              <a:rPr lang="ru-RU" b="1" dirty="0" smtClean="0">
                <a:solidFill>
                  <a:schemeClr val="tx2"/>
                </a:solidFill>
              </a:rPr>
              <a:t>. </a:t>
            </a:r>
            <a:r>
              <a:rPr lang="ru-RU" b="1" dirty="0" err="1" smtClean="0">
                <a:solidFill>
                  <a:schemeClr val="tx2"/>
                </a:solidFill>
              </a:rPr>
              <a:t>Незабаром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після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цих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спостережень</a:t>
            </a:r>
            <a:r>
              <a:rPr lang="ru-RU" b="1" dirty="0" smtClean="0">
                <a:solidFill>
                  <a:schemeClr val="tx2"/>
                </a:solidFill>
              </a:rPr>
              <a:t> вони </a:t>
            </a:r>
            <a:r>
              <a:rPr lang="ru-RU" b="1" dirty="0" err="1" smtClean="0">
                <a:solidFill>
                  <a:schemeClr val="tx2"/>
                </a:solidFill>
              </a:rPr>
              <a:t>розробили</a:t>
            </a:r>
            <a:r>
              <a:rPr lang="ru-RU" b="1" dirty="0" smtClean="0">
                <a:solidFill>
                  <a:schemeClr val="tx2"/>
                </a:solidFill>
              </a:rPr>
              <a:t> метод </a:t>
            </a:r>
            <a:r>
              <a:rPr lang="ru-RU" b="1" dirty="0" err="1" smtClean="0">
                <a:solidFill>
                  <a:schemeClr val="tx2"/>
                </a:solidFill>
              </a:rPr>
              <a:t>використання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радіоеха</a:t>
            </a:r>
            <a:r>
              <a:rPr lang="ru-RU" b="1" dirty="0" smtClean="0">
                <a:solidFill>
                  <a:schemeClr val="tx2"/>
                </a:solidFill>
              </a:rPr>
              <a:t> для </a:t>
            </a:r>
            <a:r>
              <a:rPr lang="ru-RU" b="1" dirty="0" err="1" smtClean="0">
                <a:solidFill>
                  <a:schemeClr val="tx2"/>
                </a:solidFill>
              </a:rPr>
              <a:t>виявлення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літака</a:t>
            </a:r>
            <a:r>
              <a:rPr lang="ru-RU" b="1" dirty="0" smtClean="0">
                <a:solidFill>
                  <a:schemeClr val="tx2"/>
                </a:solidFill>
              </a:rPr>
              <a:t>.</a:t>
            </a:r>
            <a:endParaRPr lang="ru-RU" sz="1600" dirty="0"/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827088" y="188913"/>
            <a:ext cx="79200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 err="1" smtClean="0">
                <a:solidFill>
                  <a:srgbClr val="F35E35"/>
                </a:solidFill>
              </a:rPr>
              <a:t>Історія</a:t>
            </a:r>
            <a:r>
              <a:rPr lang="ru-RU" sz="3600" b="1" dirty="0" smtClean="0">
                <a:solidFill>
                  <a:srgbClr val="F35E35"/>
                </a:solidFill>
              </a:rPr>
              <a:t> </a:t>
            </a:r>
            <a:r>
              <a:rPr lang="ru-RU" sz="3600" b="1" dirty="0" err="1" smtClean="0">
                <a:solidFill>
                  <a:srgbClr val="F35E35"/>
                </a:solidFill>
              </a:rPr>
              <a:t>розвитку</a:t>
            </a:r>
            <a:r>
              <a:rPr lang="ru-RU" sz="3600" b="1" dirty="0" smtClean="0">
                <a:solidFill>
                  <a:srgbClr val="F35E35"/>
                </a:solidFill>
              </a:rPr>
              <a:t> </a:t>
            </a:r>
            <a:r>
              <a:rPr lang="ru-RU" sz="3600" b="1" dirty="0" err="1" smtClean="0">
                <a:solidFill>
                  <a:srgbClr val="F35E35"/>
                </a:solidFill>
              </a:rPr>
              <a:t>радіолокації</a:t>
            </a:r>
            <a:endParaRPr lang="ru-RU" sz="3600" b="1" dirty="0">
              <a:solidFill>
                <a:srgbClr val="F35E35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8313" y="3068638"/>
            <a:ext cx="8391525" cy="1512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А. С. Попов в 1897 </a:t>
            </a:r>
            <a:r>
              <a:rPr lang="ru-RU" sz="1600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році</a:t>
            </a:r>
            <a:r>
              <a:rPr lang="ru-RU" sz="1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під</a:t>
            </a:r>
            <a:r>
              <a:rPr lang="ru-RU" sz="1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час </a:t>
            </a:r>
            <a:r>
              <a:rPr lang="ru-RU" sz="1600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дослідів</a:t>
            </a:r>
            <a:r>
              <a:rPr lang="ru-RU" sz="1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по </a:t>
            </a:r>
            <a:r>
              <a:rPr lang="ru-RU" sz="1600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радіозв'язку</a:t>
            </a:r>
            <a:r>
              <a:rPr lang="ru-RU" sz="1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між</a:t>
            </a:r>
            <a:r>
              <a:rPr lang="ru-RU" sz="1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кораблями </a:t>
            </a:r>
            <a:r>
              <a:rPr lang="ru-RU" sz="1600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виявив</a:t>
            </a:r>
            <a:r>
              <a:rPr lang="ru-RU" sz="1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явище</a:t>
            </a:r>
            <a:r>
              <a:rPr lang="ru-RU" sz="1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відбиття</a:t>
            </a:r>
            <a:r>
              <a:rPr lang="ru-RU" sz="1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радіохвиль</a:t>
            </a:r>
            <a:r>
              <a:rPr lang="ru-RU" sz="1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від</a:t>
            </a:r>
            <a:r>
              <a:rPr lang="ru-RU" sz="1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борту корабля. </a:t>
            </a:r>
            <a:r>
              <a:rPr lang="ru-RU" sz="1600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Радіопередавач</a:t>
            </a:r>
            <a:r>
              <a:rPr lang="ru-RU" sz="1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був</a:t>
            </a:r>
            <a:r>
              <a:rPr lang="ru-RU" sz="1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встановлений</a:t>
            </a:r>
            <a:r>
              <a:rPr lang="ru-RU" sz="1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на </a:t>
            </a:r>
            <a:r>
              <a:rPr lang="ru-RU" sz="1600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верхньому</a:t>
            </a:r>
            <a:r>
              <a:rPr lang="ru-RU" sz="1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містку</a:t>
            </a:r>
            <a:r>
              <a:rPr lang="ru-RU" sz="1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транспорту «</a:t>
            </a:r>
            <a:r>
              <a:rPr lang="ru-RU" sz="1600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Європа</a:t>
            </a:r>
            <a:r>
              <a:rPr lang="ru-RU" sz="1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», </a:t>
            </a:r>
            <a:r>
              <a:rPr lang="ru-RU" sz="1600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що</a:t>
            </a:r>
            <a:r>
              <a:rPr lang="ru-RU" sz="1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стояв на </a:t>
            </a:r>
            <a:r>
              <a:rPr lang="ru-RU" sz="1600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якорі</a:t>
            </a:r>
            <a:r>
              <a:rPr lang="ru-RU" sz="1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, а </a:t>
            </a:r>
            <a:r>
              <a:rPr lang="ru-RU" sz="1600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радіоприймач</a:t>
            </a:r>
            <a:r>
              <a:rPr lang="ru-RU" sz="1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- на </a:t>
            </a:r>
            <a:r>
              <a:rPr lang="ru-RU" sz="1600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крейсері</a:t>
            </a:r>
            <a:r>
              <a:rPr lang="ru-RU" sz="1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«Африка». </a:t>
            </a:r>
            <a:r>
              <a:rPr lang="ru-RU" sz="1600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Під</a:t>
            </a:r>
            <a:r>
              <a:rPr lang="ru-RU" sz="1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час </a:t>
            </a:r>
            <a:r>
              <a:rPr lang="ru-RU" sz="1600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дослідів</a:t>
            </a:r>
            <a:r>
              <a:rPr lang="ru-RU" sz="1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, коли </a:t>
            </a:r>
            <a:r>
              <a:rPr lang="ru-RU" sz="1600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між</a:t>
            </a:r>
            <a:r>
              <a:rPr lang="ru-RU" sz="1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кораблями </a:t>
            </a:r>
            <a:r>
              <a:rPr lang="ru-RU" sz="1600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потрапляв</a:t>
            </a:r>
            <a:r>
              <a:rPr lang="ru-RU" sz="1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крейсер «Лейтенант </a:t>
            </a:r>
            <a:r>
              <a:rPr lang="ru-RU" sz="1600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Ільїн</a:t>
            </a:r>
            <a:r>
              <a:rPr lang="ru-RU" sz="1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», </a:t>
            </a:r>
            <a:r>
              <a:rPr lang="ru-RU" sz="1600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взаємодія</a:t>
            </a:r>
            <a:r>
              <a:rPr lang="ru-RU" sz="1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приладів</a:t>
            </a:r>
            <a:r>
              <a:rPr lang="ru-RU" sz="1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припинявся</a:t>
            </a:r>
            <a:r>
              <a:rPr lang="ru-RU" sz="1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, </a:t>
            </a:r>
            <a:r>
              <a:rPr lang="ru-RU" sz="1600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поки</a:t>
            </a:r>
            <a:r>
              <a:rPr lang="ru-RU" sz="1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судна не сходили </a:t>
            </a:r>
            <a:r>
              <a:rPr lang="ru-RU" sz="1600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з</a:t>
            </a:r>
            <a:r>
              <a:rPr lang="ru-RU" sz="1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однієї</a:t>
            </a:r>
            <a:r>
              <a:rPr lang="ru-RU" sz="1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прямої</a:t>
            </a:r>
            <a:r>
              <a:rPr lang="ru-RU" sz="1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лінії</a:t>
            </a:r>
            <a:r>
              <a:rPr lang="ru-RU" sz="1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.</a:t>
            </a:r>
            <a:endParaRPr lang="ru-RU" sz="16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2" descr="C:\Documents and Settings\Людмила\Рабочий стол\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9063" y="1484313"/>
            <a:ext cx="1733550" cy="2212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99" name="Прямоугольник 4"/>
          <p:cNvSpPr>
            <a:spLocks noChangeArrowheads="1"/>
          </p:cNvSpPr>
          <p:nvPr/>
        </p:nvSpPr>
        <p:spPr bwMode="auto">
          <a:xfrm>
            <a:off x="500034" y="4026456"/>
            <a:ext cx="8208962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/>
          </a:p>
          <a:p>
            <a:pPr algn="just"/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Шотландський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фізик</a:t>
            </a:r>
            <a:r>
              <a:rPr lang="ru-RU" sz="2000" b="1" dirty="0" smtClean="0">
                <a:solidFill>
                  <a:schemeClr val="tx2"/>
                </a:solidFill>
              </a:rPr>
              <a:t> Роберт Уотсон-Уатт перший в 1935 </a:t>
            </a:r>
            <a:r>
              <a:rPr lang="ru-RU" sz="2000" b="1" dirty="0" err="1" smtClean="0">
                <a:solidFill>
                  <a:schemeClr val="tx2"/>
                </a:solidFill>
              </a:rPr>
              <a:t>р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побудував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радарну</a:t>
            </a:r>
            <a:r>
              <a:rPr lang="ru-RU" sz="2000" b="1" dirty="0" smtClean="0">
                <a:solidFill>
                  <a:schemeClr val="tx2"/>
                </a:solidFill>
              </a:rPr>
              <a:t> установку, </a:t>
            </a:r>
            <a:r>
              <a:rPr lang="ru-RU" sz="2000" b="1" dirty="0" err="1" smtClean="0">
                <a:solidFill>
                  <a:schemeClr val="tx2"/>
                </a:solidFill>
              </a:rPr>
              <a:t>здатну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виявити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літаки</a:t>
            </a:r>
            <a:r>
              <a:rPr lang="ru-RU" sz="2000" b="1" dirty="0" smtClean="0">
                <a:solidFill>
                  <a:schemeClr val="tx2"/>
                </a:solidFill>
              </a:rPr>
              <a:t> на </a:t>
            </a:r>
            <a:r>
              <a:rPr lang="ru-RU" sz="2000" b="1" dirty="0" err="1" smtClean="0">
                <a:solidFill>
                  <a:schemeClr val="tx2"/>
                </a:solidFill>
              </a:rPr>
              <a:t>відстані</a:t>
            </a:r>
            <a:r>
              <a:rPr lang="ru-RU" sz="2000" b="1" dirty="0" smtClean="0">
                <a:solidFill>
                  <a:schemeClr val="tx2"/>
                </a:solidFill>
              </a:rPr>
              <a:t> 64 км. </a:t>
            </a:r>
            <a:r>
              <a:rPr lang="ru-RU" sz="2000" b="1" dirty="0" err="1" smtClean="0">
                <a:solidFill>
                  <a:schemeClr val="tx2"/>
                </a:solidFill>
              </a:rPr>
              <a:t>Ця</a:t>
            </a:r>
            <a:r>
              <a:rPr lang="ru-RU" sz="2000" b="1" dirty="0" smtClean="0">
                <a:solidFill>
                  <a:schemeClr val="tx2"/>
                </a:solidFill>
              </a:rPr>
              <a:t> система </a:t>
            </a:r>
            <a:r>
              <a:rPr lang="ru-RU" sz="2000" b="1" dirty="0" err="1" smtClean="0">
                <a:solidFill>
                  <a:schemeClr val="tx2"/>
                </a:solidFill>
              </a:rPr>
              <a:t>зіграла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величезну</a:t>
            </a:r>
            <a:r>
              <a:rPr lang="ru-RU" sz="2000" b="1" dirty="0" smtClean="0">
                <a:solidFill>
                  <a:schemeClr val="tx2"/>
                </a:solidFill>
              </a:rPr>
              <a:t> роль у </a:t>
            </a:r>
            <a:r>
              <a:rPr lang="ru-RU" sz="2000" b="1" dirty="0" err="1" smtClean="0">
                <a:solidFill>
                  <a:schemeClr val="tx2"/>
                </a:solidFill>
              </a:rPr>
              <a:t>захисті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Англії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від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нальотів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німецької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авіації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під</a:t>
            </a:r>
            <a:r>
              <a:rPr lang="ru-RU" sz="2000" b="1" dirty="0" smtClean="0">
                <a:solidFill>
                  <a:schemeClr val="tx2"/>
                </a:solidFill>
              </a:rPr>
              <a:t> час </a:t>
            </a:r>
            <a:r>
              <a:rPr lang="ru-RU" sz="2000" b="1" dirty="0" err="1" smtClean="0">
                <a:solidFill>
                  <a:schemeClr val="tx2"/>
                </a:solidFill>
              </a:rPr>
              <a:t>другої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світової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війни</a:t>
            </a:r>
            <a:r>
              <a:rPr lang="ru-RU" sz="2000" b="1" dirty="0" smtClean="0">
                <a:solidFill>
                  <a:schemeClr val="tx2"/>
                </a:solidFill>
              </a:rPr>
              <a:t>. В СРСР </a:t>
            </a:r>
            <a:r>
              <a:rPr lang="ru-RU" sz="2000" b="1" dirty="0" err="1" smtClean="0">
                <a:solidFill>
                  <a:schemeClr val="tx2"/>
                </a:solidFill>
              </a:rPr>
              <a:t>перші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досліди</a:t>
            </a:r>
            <a:r>
              <a:rPr lang="ru-RU" sz="2000" b="1" dirty="0" smtClean="0">
                <a:solidFill>
                  <a:schemeClr val="tx2"/>
                </a:solidFill>
              </a:rPr>
              <a:t> по </a:t>
            </a:r>
            <a:r>
              <a:rPr lang="ru-RU" sz="2000" b="1" dirty="0" err="1" smtClean="0">
                <a:solidFill>
                  <a:schemeClr val="tx2"/>
                </a:solidFill>
              </a:rPr>
              <a:t>радіовиявлення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літаків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були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проведені</a:t>
            </a:r>
            <a:r>
              <a:rPr lang="ru-RU" sz="2000" b="1" dirty="0" smtClean="0">
                <a:solidFill>
                  <a:schemeClr val="tx2"/>
                </a:solidFill>
              </a:rPr>
              <a:t> в 1934. </a:t>
            </a:r>
            <a:r>
              <a:rPr lang="ru-RU" sz="2000" b="1" dirty="0" err="1" smtClean="0">
                <a:solidFill>
                  <a:schemeClr val="tx2"/>
                </a:solidFill>
              </a:rPr>
              <a:t>Промисловий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випуск</a:t>
            </a:r>
            <a:r>
              <a:rPr lang="ru-RU" sz="2000" b="1" dirty="0" smtClean="0">
                <a:solidFill>
                  <a:schemeClr val="tx2"/>
                </a:solidFill>
              </a:rPr>
              <a:t> перших РЛС, </a:t>
            </a:r>
            <a:r>
              <a:rPr lang="ru-RU" sz="2000" b="1" dirty="0" err="1" smtClean="0">
                <a:solidFill>
                  <a:schemeClr val="tx2"/>
                </a:solidFill>
              </a:rPr>
              <a:t>прийнятих</a:t>
            </a:r>
            <a:r>
              <a:rPr lang="ru-RU" sz="2000" b="1" dirty="0" smtClean="0">
                <a:solidFill>
                  <a:schemeClr val="tx2"/>
                </a:solidFill>
              </a:rPr>
              <a:t> на </a:t>
            </a:r>
            <a:r>
              <a:rPr lang="ru-RU" sz="2000" b="1" dirty="0" err="1" smtClean="0">
                <a:solidFill>
                  <a:schemeClr val="tx2"/>
                </a:solidFill>
              </a:rPr>
              <a:t>озброєння</a:t>
            </a:r>
            <a:r>
              <a:rPr lang="ru-RU" sz="2000" b="1" dirty="0" smtClean="0">
                <a:solidFill>
                  <a:schemeClr val="tx2"/>
                </a:solidFill>
              </a:rPr>
              <a:t>, </a:t>
            </a:r>
            <a:r>
              <a:rPr lang="ru-RU" sz="2000" b="1" dirty="0" err="1" smtClean="0">
                <a:solidFill>
                  <a:schemeClr val="tx2"/>
                </a:solidFill>
              </a:rPr>
              <a:t>було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розпочато</a:t>
            </a:r>
            <a:r>
              <a:rPr lang="ru-RU" sz="2000" b="1" dirty="0" smtClean="0">
                <a:solidFill>
                  <a:schemeClr val="tx2"/>
                </a:solidFill>
              </a:rPr>
              <a:t> в 1939р. (</a:t>
            </a:r>
            <a:r>
              <a:rPr lang="ru-RU" sz="2000" b="1" dirty="0" err="1" smtClean="0">
                <a:solidFill>
                  <a:schemeClr val="tx2"/>
                </a:solidFill>
              </a:rPr>
              <a:t>Ю.Б.Кобзарев</a:t>
            </a:r>
            <a:r>
              <a:rPr lang="ru-RU" sz="2000" b="1" dirty="0" smtClean="0">
                <a:solidFill>
                  <a:schemeClr val="tx2"/>
                </a:solidFill>
              </a:rPr>
              <a:t>).</a:t>
            </a:r>
            <a:endParaRPr lang="ru-RU" dirty="0"/>
          </a:p>
        </p:txBody>
      </p:sp>
      <p:sp>
        <p:nvSpPr>
          <p:cNvPr id="4100" name="Прямоугольник 5"/>
          <p:cNvSpPr>
            <a:spLocks noChangeArrowheads="1"/>
          </p:cNvSpPr>
          <p:nvPr/>
        </p:nvSpPr>
        <p:spPr bwMode="auto">
          <a:xfrm>
            <a:off x="2195513" y="3789363"/>
            <a:ext cx="4143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Роберт Уотсон-Уатт (1892 - 1973гг.)</a:t>
            </a:r>
          </a:p>
        </p:txBody>
      </p:sp>
      <p:sp>
        <p:nvSpPr>
          <p:cNvPr id="4101" name="TextBox 6"/>
          <p:cNvSpPr txBox="1">
            <a:spLocks noChangeArrowheads="1"/>
          </p:cNvSpPr>
          <p:nvPr/>
        </p:nvSpPr>
        <p:spPr bwMode="auto">
          <a:xfrm>
            <a:off x="539750" y="188913"/>
            <a:ext cx="770413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</a:rPr>
              <a:t>Історія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створення</a:t>
            </a:r>
            <a:r>
              <a:rPr lang="ru-RU" sz="2400" b="1" dirty="0" smtClean="0">
                <a:solidFill>
                  <a:srgbClr val="C00000"/>
                </a:solidFill>
              </a:rPr>
              <a:t> радару </a:t>
            </a:r>
            <a:r>
              <a:rPr lang="ru-RU" b="1" dirty="0" smtClean="0">
                <a:solidFill>
                  <a:schemeClr val="tx2"/>
                </a:solidFill>
              </a:rPr>
              <a:t>(</a:t>
            </a:r>
            <a:r>
              <a:rPr lang="en-US" b="1" dirty="0" smtClean="0">
                <a:solidFill>
                  <a:schemeClr val="tx2"/>
                </a:solidFill>
              </a:rPr>
              <a:t>RADAR - </a:t>
            </a:r>
            <a:r>
              <a:rPr lang="ru-RU" b="1" dirty="0" err="1" smtClean="0">
                <a:solidFill>
                  <a:schemeClr val="tx2"/>
                </a:solidFill>
              </a:rPr>
              <a:t>абревіатура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Radio Detection And Ranging, </a:t>
            </a:r>
            <a:r>
              <a:rPr lang="ru-RU" b="1" dirty="0" err="1" smtClean="0">
                <a:solidFill>
                  <a:schemeClr val="tx2"/>
                </a:solidFill>
              </a:rPr>
              <a:t>тобто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радіовиявлення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і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вимір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дальності</a:t>
            </a:r>
            <a:r>
              <a:rPr lang="ru-RU" b="1" dirty="0" smtClean="0">
                <a:solidFill>
                  <a:schemeClr val="tx2"/>
                </a:solidFill>
              </a:rPr>
              <a:t>)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1557338"/>
            <a:ext cx="2286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0" grpId="0"/>
      <p:bldP spid="410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3"/>
          <p:cNvSpPr>
            <a:spLocks noChangeArrowheads="1"/>
          </p:cNvSpPr>
          <p:nvPr/>
        </p:nvSpPr>
        <p:spPr bwMode="auto">
          <a:xfrm>
            <a:off x="1619250" y="333375"/>
            <a:ext cx="41449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rgbClr val="C00000"/>
                </a:solidFill>
              </a:rPr>
              <a:t>Антена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радіолокатора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8195" name="Прямоугольник 3"/>
          <p:cNvSpPr>
            <a:spLocks noChangeArrowheads="1"/>
          </p:cNvSpPr>
          <p:nvPr/>
        </p:nvSpPr>
        <p:spPr bwMode="auto">
          <a:xfrm>
            <a:off x="827088" y="3500438"/>
            <a:ext cx="76327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/>
                </a:solidFill>
              </a:rPr>
              <a:t>Для </a:t>
            </a:r>
            <a:r>
              <a:rPr lang="ru-RU" sz="2000" b="1" dirty="0" err="1" smtClean="0">
                <a:solidFill>
                  <a:schemeClr val="tx2"/>
                </a:solidFill>
              </a:rPr>
              <a:t>радіолокації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використовуються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антени</a:t>
            </a:r>
            <a:r>
              <a:rPr lang="ru-RU" sz="2000" b="1" dirty="0" smtClean="0">
                <a:solidFill>
                  <a:schemeClr val="tx2"/>
                </a:solidFill>
              </a:rPr>
              <a:t> у </a:t>
            </a:r>
            <a:r>
              <a:rPr lang="ru-RU" sz="2000" b="1" dirty="0" err="1" smtClean="0">
                <a:solidFill>
                  <a:schemeClr val="tx2"/>
                </a:solidFill>
              </a:rPr>
              <a:t>вигляді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параболічних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металевих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дзеркал</a:t>
            </a:r>
            <a:r>
              <a:rPr lang="ru-RU" sz="2000" b="1" dirty="0" smtClean="0">
                <a:solidFill>
                  <a:schemeClr val="tx2"/>
                </a:solidFill>
              </a:rPr>
              <a:t>, </a:t>
            </a:r>
            <a:r>
              <a:rPr lang="ru-RU" sz="2000" b="1" dirty="0" err="1" smtClean="0">
                <a:solidFill>
                  <a:schemeClr val="tx2"/>
                </a:solidFill>
              </a:rPr>
              <a:t>у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фокусі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яких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розташований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випромінюючий</a:t>
            </a:r>
            <a:r>
              <a:rPr lang="ru-RU" sz="2000" b="1" dirty="0" smtClean="0">
                <a:solidFill>
                  <a:schemeClr val="tx2"/>
                </a:solidFill>
              </a:rPr>
              <a:t> диполь. За </a:t>
            </a:r>
            <a:r>
              <a:rPr lang="ru-RU" sz="2000" b="1" dirty="0" err="1" smtClean="0">
                <a:solidFill>
                  <a:schemeClr val="tx2"/>
                </a:solidFill>
              </a:rPr>
              <a:t>рахунок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інтерференції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хвиль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виходить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гостронаправлених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випромінювання</a:t>
            </a:r>
            <a:r>
              <a:rPr lang="ru-RU" sz="2000" b="1" dirty="0" smtClean="0">
                <a:solidFill>
                  <a:schemeClr val="tx2"/>
                </a:solidFill>
              </a:rPr>
              <a:t>. Вона </a:t>
            </a:r>
            <a:r>
              <a:rPr lang="ru-RU" sz="2000" b="1" dirty="0" err="1" smtClean="0">
                <a:solidFill>
                  <a:schemeClr val="tx2"/>
                </a:solidFill>
              </a:rPr>
              <a:t>може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обертатися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і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змінювати</a:t>
            </a:r>
            <a:r>
              <a:rPr lang="ru-RU" sz="2000" b="1" dirty="0" smtClean="0">
                <a:solidFill>
                  <a:schemeClr val="tx2"/>
                </a:solidFill>
              </a:rPr>
              <a:t> кут </a:t>
            </a:r>
            <a:r>
              <a:rPr lang="ru-RU" sz="2000" b="1" dirty="0" err="1" smtClean="0">
                <a:solidFill>
                  <a:schemeClr val="tx2"/>
                </a:solidFill>
              </a:rPr>
              <a:t>нахилу</a:t>
            </a:r>
            <a:r>
              <a:rPr lang="ru-RU" sz="2000" b="1" dirty="0" smtClean="0">
                <a:solidFill>
                  <a:schemeClr val="tx2"/>
                </a:solidFill>
              </a:rPr>
              <a:t>, </a:t>
            </a:r>
            <a:r>
              <a:rPr lang="ru-RU" sz="2000" b="1" dirty="0" err="1" smtClean="0">
                <a:solidFill>
                  <a:schemeClr val="tx2"/>
                </a:solidFill>
              </a:rPr>
              <a:t>посилаючи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радіохвилі</a:t>
            </a:r>
            <a:r>
              <a:rPr lang="ru-RU" sz="2000" b="1" dirty="0" smtClean="0">
                <a:solidFill>
                  <a:schemeClr val="tx2"/>
                </a:solidFill>
              </a:rPr>
              <a:t> в </a:t>
            </a:r>
            <a:r>
              <a:rPr lang="ru-RU" sz="2000" b="1" dirty="0" err="1" smtClean="0">
                <a:solidFill>
                  <a:schemeClr val="tx2"/>
                </a:solidFill>
              </a:rPr>
              <a:t>різних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напрямках</a:t>
            </a:r>
            <a:r>
              <a:rPr lang="ru-RU" sz="2000" b="1" dirty="0" smtClean="0">
                <a:solidFill>
                  <a:schemeClr val="tx2"/>
                </a:solidFill>
              </a:rPr>
              <a:t>. Одна </a:t>
            </a:r>
            <a:r>
              <a:rPr lang="ru-RU" sz="2000" b="1" dirty="0" err="1" smtClean="0">
                <a:solidFill>
                  <a:schemeClr val="tx2"/>
                </a:solidFill>
              </a:rPr>
              <a:t>і</a:t>
            </a:r>
            <a:r>
              <a:rPr lang="ru-RU" sz="2000" b="1" dirty="0" smtClean="0">
                <a:solidFill>
                  <a:schemeClr val="tx2"/>
                </a:solidFill>
              </a:rPr>
              <a:t> та ж </a:t>
            </a:r>
            <a:r>
              <a:rPr lang="ru-RU" sz="2000" b="1" dirty="0" err="1" smtClean="0">
                <a:solidFill>
                  <a:schemeClr val="tx2"/>
                </a:solidFill>
              </a:rPr>
              <a:t>антена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поперемінно</a:t>
            </a:r>
            <a:r>
              <a:rPr lang="ru-RU" sz="2000" b="1" dirty="0" smtClean="0">
                <a:solidFill>
                  <a:schemeClr val="tx2"/>
                </a:solidFill>
              </a:rPr>
              <a:t> автоматично </a:t>
            </a:r>
            <a:r>
              <a:rPr lang="ru-RU" sz="2000" b="1" dirty="0" err="1" smtClean="0">
                <a:solidFill>
                  <a:schemeClr val="tx2"/>
                </a:solidFill>
              </a:rPr>
              <a:t>з</a:t>
            </a:r>
            <a:r>
              <a:rPr lang="ru-RU" sz="2000" b="1" dirty="0" smtClean="0">
                <a:solidFill>
                  <a:schemeClr val="tx2"/>
                </a:solidFill>
              </a:rPr>
              <a:t> частотою </a:t>
            </a:r>
            <a:r>
              <a:rPr lang="ru-RU" sz="2000" b="1" dirty="0" err="1" smtClean="0">
                <a:solidFill>
                  <a:schemeClr val="tx2"/>
                </a:solidFill>
              </a:rPr>
              <a:t>імпульсів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підключається</a:t>
            </a:r>
            <a:r>
              <a:rPr lang="ru-RU" sz="2000" b="1" dirty="0" smtClean="0">
                <a:solidFill>
                  <a:schemeClr val="tx2"/>
                </a:solidFill>
              </a:rPr>
              <a:t> то до </a:t>
            </a:r>
            <a:r>
              <a:rPr lang="ru-RU" sz="2000" b="1" dirty="0" err="1" smtClean="0">
                <a:solidFill>
                  <a:schemeClr val="tx2"/>
                </a:solidFill>
              </a:rPr>
              <a:t>передавача</a:t>
            </a:r>
            <a:r>
              <a:rPr lang="ru-RU" sz="2000" b="1" dirty="0" smtClean="0">
                <a:solidFill>
                  <a:schemeClr val="tx2"/>
                </a:solidFill>
              </a:rPr>
              <a:t>, то до </a:t>
            </a:r>
            <a:r>
              <a:rPr lang="ru-RU" sz="2000" b="1" dirty="0" err="1" smtClean="0">
                <a:solidFill>
                  <a:schemeClr val="tx2"/>
                </a:solidFill>
              </a:rPr>
              <a:t>приймача</a:t>
            </a:r>
            <a:r>
              <a:rPr lang="ru-RU" sz="2000" b="1" dirty="0" smtClean="0">
                <a:solidFill>
                  <a:schemeClr val="tx2"/>
                </a:solidFill>
              </a:rPr>
              <a:t>.</a:t>
            </a: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836613"/>
            <a:ext cx="3722687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220px-Radaroperatio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196975"/>
            <a:ext cx="3744912" cy="15843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395288" y="333375"/>
          <a:ext cx="8369300" cy="6167438"/>
        </p:xfrm>
        <a:graphic>
          <a:graphicData uri="http://schemas.openxmlformats.org/presentationml/2006/ole">
            <p:oleObj spid="_x0000_s31746" name="Точечный рисунок" r:id="rId4" imgW="5466667" imgH="4038095" progId="Paint.Picture">
              <p:embed/>
            </p:oleObj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D_BASS004_140_A_SL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1042988" y="4508500"/>
            <a:ext cx="74295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/>
                </a:solidFill>
              </a:rPr>
              <a:t>За сигналами на </a:t>
            </a:r>
            <a:r>
              <a:rPr lang="ru-RU" sz="2000" b="1" dirty="0" err="1" smtClean="0">
                <a:solidFill>
                  <a:schemeClr val="tx2"/>
                </a:solidFill>
              </a:rPr>
              <a:t>екранах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радіолокаторів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диспетчери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аеропортів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контролюють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рух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літаків</a:t>
            </a:r>
            <a:r>
              <a:rPr lang="ru-RU" sz="2000" b="1" dirty="0" smtClean="0">
                <a:solidFill>
                  <a:schemeClr val="tx2"/>
                </a:solidFill>
              </a:rPr>
              <a:t> по </a:t>
            </a:r>
            <a:r>
              <a:rPr lang="ru-RU" sz="2000" b="1" dirty="0" err="1" smtClean="0">
                <a:solidFill>
                  <a:schemeClr val="tx2"/>
                </a:solidFill>
              </a:rPr>
              <a:t>повітряних</a:t>
            </a:r>
            <a:r>
              <a:rPr lang="ru-RU" sz="2000" b="1" dirty="0" smtClean="0">
                <a:solidFill>
                  <a:schemeClr val="tx2"/>
                </a:solidFill>
              </a:rPr>
              <a:t> трасах, а </a:t>
            </a:r>
            <a:r>
              <a:rPr lang="ru-RU" sz="2000" b="1" dirty="0" err="1" smtClean="0">
                <a:solidFill>
                  <a:schemeClr val="tx2"/>
                </a:solidFill>
              </a:rPr>
              <a:t>пілоти</a:t>
            </a:r>
            <a:r>
              <a:rPr lang="ru-RU" sz="2000" b="1" dirty="0" smtClean="0">
                <a:solidFill>
                  <a:schemeClr val="tx2"/>
                </a:solidFill>
              </a:rPr>
              <a:t> точно </a:t>
            </a:r>
            <a:r>
              <a:rPr lang="ru-RU" sz="2000" b="1" dirty="0" err="1" smtClean="0">
                <a:solidFill>
                  <a:schemeClr val="tx2"/>
                </a:solidFill>
              </a:rPr>
              <a:t>визначають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висоту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польоту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і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обриси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місцевості</a:t>
            </a:r>
            <a:r>
              <a:rPr lang="ru-RU" sz="2000" b="1" dirty="0" smtClean="0">
                <a:solidFill>
                  <a:schemeClr val="tx2"/>
                </a:solidFill>
              </a:rPr>
              <a:t>, </a:t>
            </a:r>
            <a:r>
              <a:rPr lang="ru-RU" sz="2000" b="1" dirty="0" err="1" smtClean="0">
                <a:solidFill>
                  <a:schemeClr val="tx2"/>
                </a:solidFill>
              </a:rPr>
              <a:t>можуть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орієнтуватися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вночі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і</a:t>
            </a:r>
            <a:r>
              <a:rPr lang="ru-RU" sz="2000" b="1" dirty="0" smtClean="0">
                <a:solidFill>
                  <a:schemeClr val="tx2"/>
                </a:solidFill>
              </a:rPr>
              <a:t> в </a:t>
            </a:r>
            <a:r>
              <a:rPr lang="ru-RU" sz="2000" b="1" dirty="0" err="1" smtClean="0">
                <a:solidFill>
                  <a:schemeClr val="tx2"/>
                </a:solidFill>
              </a:rPr>
              <a:t>складних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метеоумовах</a:t>
            </a:r>
            <a:r>
              <a:rPr lang="ru-RU" sz="2000" b="1" dirty="0" smtClean="0">
                <a:solidFill>
                  <a:schemeClr val="tx2"/>
                </a:solidFill>
              </a:rPr>
              <a:t>.</a:t>
            </a: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557338"/>
            <a:ext cx="7313612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311275" y="1216025"/>
            <a:ext cx="13147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 dirty="0" err="1" smtClean="0">
                <a:solidFill>
                  <a:srgbClr val="245DB2"/>
                </a:solidFill>
              </a:rPr>
              <a:t>Авіація</a:t>
            </a:r>
            <a:endParaRPr lang="ru-RU" sz="2400" b="1" i="1" dirty="0">
              <a:solidFill>
                <a:srgbClr val="245DB2"/>
              </a:solidFill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2124075" y="333375"/>
            <a:ext cx="49577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rgbClr val="FC4032"/>
                </a:solidFill>
              </a:rPr>
              <a:t>Застосування</a:t>
            </a:r>
            <a:r>
              <a:rPr lang="ru-RU" sz="2800" b="1" dirty="0" smtClean="0">
                <a:solidFill>
                  <a:srgbClr val="FC4032"/>
                </a:solidFill>
              </a:rPr>
              <a:t> </a:t>
            </a:r>
            <a:r>
              <a:rPr lang="ru-RU" sz="2800" b="1" dirty="0" err="1" smtClean="0">
                <a:solidFill>
                  <a:srgbClr val="FC4032"/>
                </a:solidFill>
              </a:rPr>
              <a:t>радіолокації</a:t>
            </a:r>
            <a:endParaRPr lang="ru-RU" sz="2800" b="1" dirty="0">
              <a:solidFill>
                <a:srgbClr val="FC403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6" grpId="0"/>
      <p:bldP spid="2048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E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642938"/>
            <a:ext cx="4227513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Прямоугольник 3"/>
          <p:cNvSpPr>
            <a:spLocks noChangeArrowheads="1"/>
          </p:cNvSpPr>
          <p:nvPr/>
        </p:nvSpPr>
        <p:spPr bwMode="auto">
          <a:xfrm>
            <a:off x="428625" y="3786188"/>
            <a:ext cx="835818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</a:rPr>
              <a:t>«</a:t>
            </a:r>
            <a:r>
              <a:rPr lang="ru-RU" sz="2000" b="1" dirty="0" err="1" smtClean="0">
                <a:solidFill>
                  <a:schemeClr val="tx2"/>
                </a:solidFill>
              </a:rPr>
              <a:t>Стелс</a:t>
            </a:r>
            <a:r>
              <a:rPr lang="ru-RU" sz="2000" b="1" dirty="0" smtClean="0">
                <a:solidFill>
                  <a:schemeClr val="tx2"/>
                </a:solidFill>
              </a:rPr>
              <a:t>» -</a:t>
            </a:r>
            <a:r>
              <a:rPr lang="ru-RU" sz="2000" b="1" dirty="0" err="1" smtClean="0">
                <a:solidFill>
                  <a:schemeClr val="tx2"/>
                </a:solidFill>
              </a:rPr>
              <a:t>технологія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зменшує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ймовірність</a:t>
            </a:r>
            <a:r>
              <a:rPr lang="ru-RU" sz="2000" b="1" dirty="0" smtClean="0">
                <a:solidFill>
                  <a:schemeClr val="tx2"/>
                </a:solidFill>
              </a:rPr>
              <a:t> того, </a:t>
            </a:r>
            <a:r>
              <a:rPr lang="ru-RU" sz="2000" b="1" dirty="0" err="1" smtClean="0">
                <a:solidFill>
                  <a:schemeClr val="tx2"/>
                </a:solidFill>
              </a:rPr>
              <a:t>що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літак</a:t>
            </a:r>
            <a:r>
              <a:rPr lang="ru-RU" sz="2000" b="1" dirty="0" smtClean="0">
                <a:solidFill>
                  <a:schemeClr val="tx2"/>
                </a:solidFill>
              </a:rPr>
              <a:t> буде запеленгована противником. </a:t>
            </a:r>
            <a:r>
              <a:rPr lang="ru-RU" sz="2000" b="1" dirty="0" err="1" smtClean="0">
                <a:solidFill>
                  <a:schemeClr val="tx2"/>
                </a:solidFill>
              </a:rPr>
              <a:t>Поверхня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літака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зібрана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з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декількох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тисяч</a:t>
            </a:r>
            <a:r>
              <a:rPr lang="ru-RU" sz="2000" b="1" dirty="0" smtClean="0">
                <a:solidFill>
                  <a:schemeClr val="tx2"/>
                </a:solidFill>
              </a:rPr>
              <a:t> плоских </a:t>
            </a:r>
            <a:r>
              <a:rPr lang="ru-RU" sz="2000" b="1" dirty="0" err="1" smtClean="0">
                <a:solidFill>
                  <a:schemeClr val="tx2"/>
                </a:solidFill>
              </a:rPr>
              <a:t>трикутників</a:t>
            </a:r>
            <a:r>
              <a:rPr lang="ru-RU" sz="2000" b="1" dirty="0" smtClean="0">
                <a:solidFill>
                  <a:schemeClr val="tx2"/>
                </a:solidFill>
              </a:rPr>
              <a:t>, </a:t>
            </a:r>
            <a:r>
              <a:rPr lang="ru-RU" sz="2000" b="1" dirty="0" err="1" smtClean="0">
                <a:solidFill>
                  <a:schemeClr val="tx2"/>
                </a:solidFill>
              </a:rPr>
              <a:t>виконаних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з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матеріалу</a:t>
            </a:r>
            <a:r>
              <a:rPr lang="ru-RU" sz="2000" b="1" dirty="0" smtClean="0">
                <a:solidFill>
                  <a:schemeClr val="tx2"/>
                </a:solidFill>
              </a:rPr>
              <a:t>, добре </a:t>
            </a:r>
            <a:r>
              <a:rPr lang="ru-RU" sz="2000" b="1" dirty="0" err="1" smtClean="0">
                <a:solidFill>
                  <a:schemeClr val="tx2"/>
                </a:solidFill>
              </a:rPr>
              <a:t>поглинає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радіохвилі</a:t>
            </a:r>
            <a:r>
              <a:rPr lang="ru-RU" sz="2000" b="1" dirty="0" smtClean="0">
                <a:solidFill>
                  <a:schemeClr val="tx2"/>
                </a:solidFill>
              </a:rPr>
              <a:t>. </a:t>
            </a:r>
            <a:r>
              <a:rPr lang="ru-RU" sz="2000" b="1" dirty="0" err="1" smtClean="0">
                <a:solidFill>
                  <a:schemeClr val="tx2"/>
                </a:solidFill>
              </a:rPr>
              <a:t>Промінь</a:t>
            </a:r>
            <a:r>
              <a:rPr lang="ru-RU" sz="2000" b="1" dirty="0" smtClean="0">
                <a:solidFill>
                  <a:schemeClr val="tx2"/>
                </a:solidFill>
              </a:rPr>
              <a:t> локатора, </a:t>
            </a:r>
            <a:r>
              <a:rPr lang="ru-RU" sz="2000" b="1" dirty="0" err="1" smtClean="0">
                <a:solidFill>
                  <a:schemeClr val="tx2"/>
                </a:solidFill>
              </a:rPr>
              <a:t>що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падає</a:t>
            </a:r>
            <a:r>
              <a:rPr lang="ru-RU" sz="2000" b="1" dirty="0" smtClean="0">
                <a:solidFill>
                  <a:schemeClr val="tx2"/>
                </a:solidFill>
              </a:rPr>
              <a:t> на </a:t>
            </a:r>
            <a:r>
              <a:rPr lang="ru-RU" sz="2000" b="1" dirty="0" err="1" smtClean="0">
                <a:solidFill>
                  <a:schemeClr val="tx2"/>
                </a:solidFill>
              </a:rPr>
              <a:t>неї</a:t>
            </a:r>
            <a:r>
              <a:rPr lang="ru-RU" sz="2000" b="1" dirty="0" smtClean="0">
                <a:solidFill>
                  <a:schemeClr val="tx2"/>
                </a:solidFill>
              </a:rPr>
              <a:t>, </a:t>
            </a:r>
            <a:r>
              <a:rPr lang="ru-RU" sz="2000" b="1" dirty="0" err="1" smtClean="0">
                <a:solidFill>
                  <a:schemeClr val="tx2"/>
                </a:solidFill>
              </a:rPr>
              <a:t>розсіюється</a:t>
            </a:r>
            <a:r>
              <a:rPr lang="ru-RU" sz="2000" b="1" dirty="0" smtClean="0">
                <a:solidFill>
                  <a:schemeClr val="tx2"/>
                </a:solidFill>
              </a:rPr>
              <a:t>, </a:t>
            </a:r>
            <a:r>
              <a:rPr lang="ru-RU" sz="2000" b="1" dirty="0" err="1" smtClean="0">
                <a:solidFill>
                  <a:schemeClr val="tx2"/>
                </a:solidFill>
              </a:rPr>
              <a:t>тобто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відбитий</a:t>
            </a:r>
            <a:r>
              <a:rPr lang="ru-RU" sz="2000" b="1" dirty="0" smtClean="0">
                <a:solidFill>
                  <a:schemeClr val="tx2"/>
                </a:solidFill>
              </a:rPr>
              <a:t> сигнал не </a:t>
            </a:r>
            <a:r>
              <a:rPr lang="ru-RU" sz="2000" b="1" dirty="0" err="1" smtClean="0">
                <a:solidFill>
                  <a:schemeClr val="tx2"/>
                </a:solidFill>
              </a:rPr>
              <a:t>повертається</a:t>
            </a:r>
            <a:r>
              <a:rPr lang="ru-RU" sz="2000" b="1" dirty="0" smtClean="0">
                <a:solidFill>
                  <a:schemeClr val="tx2"/>
                </a:solidFill>
              </a:rPr>
              <a:t> в точку, </a:t>
            </a:r>
            <a:r>
              <a:rPr lang="ru-RU" sz="2000" b="1" dirty="0" err="1" smtClean="0">
                <a:solidFill>
                  <a:schemeClr val="tx2"/>
                </a:solidFill>
              </a:rPr>
              <a:t>звідки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він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прийшов</a:t>
            </a:r>
            <a:r>
              <a:rPr lang="ru-RU" sz="2000" b="1" dirty="0" smtClean="0">
                <a:solidFill>
                  <a:schemeClr val="tx2"/>
                </a:solidFill>
              </a:rPr>
              <a:t> (до </a:t>
            </a:r>
            <a:r>
              <a:rPr lang="ru-RU" sz="2000" b="1" dirty="0" err="1" smtClean="0">
                <a:solidFill>
                  <a:schemeClr val="tx2"/>
                </a:solidFill>
              </a:rPr>
              <a:t>радіолокаційної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станції</a:t>
            </a:r>
            <a:r>
              <a:rPr lang="ru-RU" sz="2000" b="1" dirty="0" smtClean="0">
                <a:solidFill>
                  <a:schemeClr val="tx2"/>
                </a:solidFill>
              </a:rPr>
              <a:t> супротивника).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2786063" y="285750"/>
            <a:ext cx="29081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</a:rPr>
              <a:t>Літак</a:t>
            </a:r>
            <a:r>
              <a:rPr lang="ru-RU" sz="2400" b="1" dirty="0" smtClean="0">
                <a:solidFill>
                  <a:srgbClr val="C00000"/>
                </a:solidFill>
              </a:rPr>
              <a:t> - невидимка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2"/>
          <p:cNvSpPr>
            <a:spLocks noChangeArrowheads="1"/>
          </p:cNvSpPr>
          <p:nvPr/>
        </p:nvSpPr>
        <p:spPr bwMode="auto">
          <a:xfrm>
            <a:off x="395288" y="4221163"/>
            <a:ext cx="8393112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200" b="1" dirty="0">
                <a:solidFill>
                  <a:schemeClr val="tx2"/>
                </a:solidFill>
              </a:rPr>
              <a:t> </a:t>
            </a:r>
            <a:r>
              <a:rPr lang="ru-RU" sz="2200" b="1" dirty="0" smtClean="0">
                <a:solidFill>
                  <a:schemeClr val="tx2"/>
                </a:solidFill>
              </a:rPr>
              <a:t>Одним </a:t>
            </a:r>
            <a:r>
              <a:rPr lang="ru-RU" sz="2200" b="1" dirty="0" err="1" smtClean="0">
                <a:solidFill>
                  <a:schemeClr val="tx2"/>
                </a:solidFill>
              </a:rPr>
              <a:t>з</a:t>
            </a:r>
            <a:r>
              <a:rPr lang="ru-RU" sz="2200" b="1" dirty="0" smtClean="0">
                <a:solidFill>
                  <a:schemeClr val="tx2"/>
                </a:solidFill>
              </a:rPr>
              <a:t> </a:t>
            </a:r>
            <a:r>
              <a:rPr lang="ru-RU" sz="2200" b="1" dirty="0" err="1" smtClean="0">
                <a:solidFill>
                  <a:schemeClr val="tx2"/>
                </a:solidFill>
              </a:rPr>
              <a:t>важливих</a:t>
            </a:r>
            <a:r>
              <a:rPr lang="ru-RU" sz="2200" b="1" dirty="0" smtClean="0">
                <a:solidFill>
                  <a:schemeClr val="tx2"/>
                </a:solidFill>
              </a:rPr>
              <a:t> </a:t>
            </a:r>
            <a:r>
              <a:rPr lang="ru-RU" sz="2200" b="1" dirty="0" err="1" smtClean="0">
                <a:solidFill>
                  <a:schemeClr val="tx2"/>
                </a:solidFill>
              </a:rPr>
              <a:t>методів</a:t>
            </a:r>
            <a:r>
              <a:rPr lang="ru-RU" sz="2200" b="1" dirty="0" smtClean="0">
                <a:solidFill>
                  <a:schemeClr val="tx2"/>
                </a:solidFill>
              </a:rPr>
              <a:t> </a:t>
            </a:r>
            <a:r>
              <a:rPr lang="ru-RU" sz="2200" b="1" dirty="0" err="1" smtClean="0">
                <a:solidFill>
                  <a:schemeClr val="tx2"/>
                </a:solidFill>
              </a:rPr>
              <a:t>зниження</a:t>
            </a:r>
            <a:r>
              <a:rPr lang="ru-RU" sz="2200" b="1" dirty="0" smtClean="0">
                <a:solidFill>
                  <a:schemeClr val="tx2"/>
                </a:solidFill>
              </a:rPr>
              <a:t> </a:t>
            </a:r>
            <a:r>
              <a:rPr lang="ru-RU" sz="2200" b="1" dirty="0" err="1" smtClean="0">
                <a:solidFill>
                  <a:schemeClr val="tx2"/>
                </a:solidFill>
              </a:rPr>
              <a:t>аварійності</a:t>
            </a:r>
            <a:r>
              <a:rPr lang="ru-RU" sz="2200" b="1" dirty="0" smtClean="0">
                <a:solidFill>
                  <a:schemeClr val="tx2"/>
                </a:solidFill>
              </a:rPr>
              <a:t> </a:t>
            </a:r>
            <a:r>
              <a:rPr lang="ru-RU" sz="2200" b="1" dirty="0" err="1" smtClean="0">
                <a:solidFill>
                  <a:schemeClr val="tx2"/>
                </a:solidFill>
              </a:rPr>
              <a:t>є</a:t>
            </a:r>
            <a:r>
              <a:rPr lang="ru-RU" sz="2200" b="1" dirty="0" smtClean="0">
                <a:solidFill>
                  <a:schemeClr val="tx2"/>
                </a:solidFill>
              </a:rPr>
              <a:t> контроль </a:t>
            </a:r>
            <a:r>
              <a:rPr lang="ru-RU" sz="2200" b="1" dirty="0" err="1" smtClean="0">
                <a:solidFill>
                  <a:schemeClr val="tx2"/>
                </a:solidFill>
              </a:rPr>
              <a:t>швидкісного</a:t>
            </a:r>
            <a:r>
              <a:rPr lang="ru-RU" sz="2200" b="1" dirty="0" smtClean="0">
                <a:solidFill>
                  <a:schemeClr val="tx2"/>
                </a:solidFill>
              </a:rPr>
              <a:t> режиму </a:t>
            </a:r>
            <a:r>
              <a:rPr lang="ru-RU" sz="2200" b="1" dirty="0" err="1" smtClean="0">
                <a:solidFill>
                  <a:schemeClr val="tx2"/>
                </a:solidFill>
              </a:rPr>
              <a:t>руху</a:t>
            </a:r>
            <a:r>
              <a:rPr lang="ru-RU" sz="2200" b="1" dirty="0" smtClean="0">
                <a:solidFill>
                  <a:schemeClr val="tx2"/>
                </a:solidFill>
              </a:rPr>
              <a:t> автотранспорту на дорогах. Першими </a:t>
            </a:r>
            <a:r>
              <a:rPr lang="ru-RU" sz="2200" b="1" dirty="0" err="1" smtClean="0">
                <a:solidFill>
                  <a:schemeClr val="tx2"/>
                </a:solidFill>
              </a:rPr>
              <a:t>цивільними</a:t>
            </a:r>
            <a:r>
              <a:rPr lang="ru-RU" sz="2200" b="1" dirty="0" smtClean="0">
                <a:solidFill>
                  <a:schemeClr val="tx2"/>
                </a:solidFill>
              </a:rPr>
              <a:t> радарами для </a:t>
            </a:r>
            <a:r>
              <a:rPr lang="ru-RU" sz="2200" b="1" dirty="0" err="1" smtClean="0">
                <a:solidFill>
                  <a:schemeClr val="tx2"/>
                </a:solidFill>
              </a:rPr>
              <a:t>вимірювання</a:t>
            </a:r>
            <a:r>
              <a:rPr lang="ru-RU" sz="2200" b="1" dirty="0" smtClean="0">
                <a:solidFill>
                  <a:schemeClr val="tx2"/>
                </a:solidFill>
              </a:rPr>
              <a:t> </a:t>
            </a:r>
            <a:r>
              <a:rPr lang="ru-RU" sz="2200" b="1" dirty="0" err="1" smtClean="0">
                <a:solidFill>
                  <a:schemeClr val="tx2"/>
                </a:solidFill>
              </a:rPr>
              <a:t>швидкості</a:t>
            </a:r>
            <a:r>
              <a:rPr lang="ru-RU" sz="2200" b="1" dirty="0" smtClean="0">
                <a:solidFill>
                  <a:schemeClr val="tx2"/>
                </a:solidFill>
              </a:rPr>
              <a:t> </a:t>
            </a:r>
            <a:r>
              <a:rPr lang="ru-RU" sz="2200" b="1" dirty="0" err="1" smtClean="0">
                <a:solidFill>
                  <a:schemeClr val="tx2"/>
                </a:solidFill>
              </a:rPr>
              <a:t>руху</a:t>
            </a:r>
            <a:r>
              <a:rPr lang="ru-RU" sz="2200" b="1" dirty="0" smtClean="0">
                <a:solidFill>
                  <a:schemeClr val="tx2"/>
                </a:solidFill>
              </a:rPr>
              <a:t> транспорту </a:t>
            </a:r>
            <a:r>
              <a:rPr lang="ru-RU" sz="2200" b="1" dirty="0" err="1" smtClean="0">
                <a:solidFill>
                  <a:schemeClr val="tx2"/>
                </a:solidFill>
              </a:rPr>
              <a:t>американські</a:t>
            </a:r>
            <a:r>
              <a:rPr lang="ru-RU" sz="2200" b="1" dirty="0" smtClean="0">
                <a:solidFill>
                  <a:schemeClr val="tx2"/>
                </a:solidFill>
              </a:rPr>
              <a:t> </a:t>
            </a:r>
            <a:r>
              <a:rPr lang="ru-RU" sz="2200" b="1" dirty="0" err="1" smtClean="0">
                <a:solidFill>
                  <a:schemeClr val="tx2"/>
                </a:solidFill>
              </a:rPr>
              <a:t>поліцейські</a:t>
            </a:r>
            <a:r>
              <a:rPr lang="ru-RU" sz="2200" b="1" dirty="0" smtClean="0">
                <a:solidFill>
                  <a:schemeClr val="tx2"/>
                </a:solidFill>
              </a:rPr>
              <a:t> </a:t>
            </a:r>
            <a:r>
              <a:rPr lang="ru-RU" sz="2200" b="1" dirty="0" err="1" smtClean="0">
                <a:solidFill>
                  <a:schemeClr val="tx2"/>
                </a:solidFill>
              </a:rPr>
              <a:t>користувалися</a:t>
            </a:r>
            <a:r>
              <a:rPr lang="ru-RU" sz="2200" b="1" dirty="0" smtClean="0">
                <a:solidFill>
                  <a:schemeClr val="tx2"/>
                </a:solidFill>
              </a:rPr>
              <a:t> </a:t>
            </a:r>
            <a:r>
              <a:rPr lang="ru-RU" sz="2200" b="1" dirty="0" err="1" smtClean="0">
                <a:solidFill>
                  <a:schemeClr val="tx2"/>
                </a:solidFill>
              </a:rPr>
              <a:t>вже</a:t>
            </a:r>
            <a:r>
              <a:rPr lang="ru-RU" sz="2200" b="1" dirty="0" smtClean="0">
                <a:solidFill>
                  <a:schemeClr val="tx2"/>
                </a:solidFill>
              </a:rPr>
              <a:t> в </a:t>
            </a:r>
            <a:r>
              <a:rPr lang="ru-RU" sz="2200" b="1" dirty="0" err="1" smtClean="0">
                <a:solidFill>
                  <a:schemeClr val="tx2"/>
                </a:solidFill>
              </a:rPr>
              <a:t>кінці</a:t>
            </a:r>
            <a:r>
              <a:rPr lang="ru-RU" sz="2200" b="1" dirty="0" smtClean="0">
                <a:solidFill>
                  <a:schemeClr val="tx2"/>
                </a:solidFill>
              </a:rPr>
              <a:t> </a:t>
            </a:r>
            <a:r>
              <a:rPr lang="ru-RU" sz="2200" b="1" dirty="0" err="1" smtClean="0">
                <a:solidFill>
                  <a:schemeClr val="tx2"/>
                </a:solidFill>
              </a:rPr>
              <a:t>Другої</a:t>
            </a:r>
            <a:r>
              <a:rPr lang="ru-RU" sz="2200" b="1" dirty="0" smtClean="0">
                <a:solidFill>
                  <a:schemeClr val="tx2"/>
                </a:solidFill>
              </a:rPr>
              <a:t> </a:t>
            </a:r>
            <a:r>
              <a:rPr lang="ru-RU" sz="2200" b="1" dirty="0" err="1" smtClean="0">
                <a:solidFill>
                  <a:schemeClr val="tx2"/>
                </a:solidFill>
              </a:rPr>
              <a:t>світової</a:t>
            </a:r>
            <a:r>
              <a:rPr lang="ru-RU" sz="2200" b="1" dirty="0" smtClean="0">
                <a:solidFill>
                  <a:schemeClr val="tx2"/>
                </a:solidFill>
              </a:rPr>
              <a:t> </a:t>
            </a:r>
            <a:r>
              <a:rPr lang="ru-RU" sz="2200" b="1" dirty="0" err="1" smtClean="0">
                <a:solidFill>
                  <a:schemeClr val="tx2"/>
                </a:solidFill>
              </a:rPr>
              <a:t>війни</a:t>
            </a:r>
            <a:r>
              <a:rPr lang="ru-RU" sz="2200" b="1" dirty="0" smtClean="0">
                <a:solidFill>
                  <a:schemeClr val="tx2"/>
                </a:solidFill>
              </a:rPr>
              <a:t>. Зараз вони </a:t>
            </a:r>
            <a:r>
              <a:rPr lang="ru-RU" sz="2200" b="1" dirty="0" err="1" smtClean="0">
                <a:solidFill>
                  <a:schemeClr val="tx2"/>
                </a:solidFill>
              </a:rPr>
              <a:t>застосовуються</a:t>
            </a:r>
            <a:r>
              <a:rPr lang="ru-RU" sz="2200" b="1" dirty="0" smtClean="0">
                <a:solidFill>
                  <a:schemeClr val="tx2"/>
                </a:solidFill>
              </a:rPr>
              <a:t> у </a:t>
            </a:r>
            <a:r>
              <a:rPr lang="ru-RU" sz="2200" b="1" dirty="0" err="1" smtClean="0">
                <a:solidFill>
                  <a:schemeClr val="tx2"/>
                </a:solidFill>
              </a:rPr>
              <a:t>всіх</a:t>
            </a:r>
            <a:r>
              <a:rPr lang="ru-RU" sz="2200" b="1" dirty="0" smtClean="0">
                <a:solidFill>
                  <a:schemeClr val="tx2"/>
                </a:solidFill>
              </a:rPr>
              <a:t> </a:t>
            </a:r>
            <a:r>
              <a:rPr lang="ru-RU" sz="2200" b="1" dirty="0" err="1" smtClean="0">
                <a:solidFill>
                  <a:schemeClr val="tx2"/>
                </a:solidFill>
              </a:rPr>
              <a:t>розвинених</a:t>
            </a:r>
            <a:r>
              <a:rPr lang="ru-RU" sz="2200" b="1" dirty="0" smtClean="0">
                <a:solidFill>
                  <a:schemeClr val="tx2"/>
                </a:solidFill>
              </a:rPr>
              <a:t> </a:t>
            </a:r>
            <a:r>
              <a:rPr lang="ru-RU" sz="2200" b="1" dirty="0" err="1" smtClean="0">
                <a:solidFill>
                  <a:schemeClr val="tx2"/>
                </a:solidFill>
              </a:rPr>
              <a:t>країнах</a:t>
            </a:r>
            <a:r>
              <a:rPr lang="ru-RU" sz="2200" b="1" dirty="0" smtClean="0">
                <a:solidFill>
                  <a:schemeClr val="tx2"/>
                </a:solidFill>
              </a:rPr>
              <a:t>.</a:t>
            </a:r>
          </a:p>
          <a:p>
            <a:pPr algn="just"/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12291" name="Прямоугольник 3"/>
          <p:cNvSpPr>
            <a:spLocks noChangeArrowheads="1"/>
          </p:cNvSpPr>
          <p:nvPr/>
        </p:nvSpPr>
        <p:spPr bwMode="auto">
          <a:xfrm>
            <a:off x="357188" y="428625"/>
            <a:ext cx="8572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Радар для </a:t>
            </a:r>
            <a:r>
              <a:rPr lang="ru-RU" sz="2400" b="1" dirty="0" err="1" smtClean="0">
                <a:solidFill>
                  <a:srgbClr val="C00000"/>
                </a:solidFill>
              </a:rPr>
              <a:t>вимірювання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швидкості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руху</a:t>
            </a:r>
            <a:r>
              <a:rPr lang="ru-RU" sz="2400" b="1" dirty="0" smtClean="0">
                <a:solidFill>
                  <a:srgbClr val="C00000"/>
                </a:solidFill>
              </a:rPr>
              <a:t> транспорту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229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96975"/>
            <a:ext cx="7200900" cy="298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</TotalTime>
  <Words>512</Words>
  <Application>Microsoft Office PowerPoint</Application>
  <PresentationFormat>Экран (4:3)</PresentationFormat>
  <Paragraphs>27</Paragraphs>
  <Slides>10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Wingdings</vt:lpstr>
      <vt:lpstr>Calibri</vt:lpstr>
      <vt:lpstr>Поток</vt:lpstr>
      <vt:lpstr>Точечный рисунок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Застосування в космосі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Радиолокация.</dc:title>
  <dc:creator>Артем</dc:creator>
  <cp:lastModifiedBy>Armin</cp:lastModifiedBy>
  <cp:revision>14</cp:revision>
  <dcterms:created xsi:type="dcterms:W3CDTF">2010-03-09T05:42:17Z</dcterms:created>
  <dcterms:modified xsi:type="dcterms:W3CDTF">2015-02-08T18:57:40Z</dcterms:modified>
</cp:coreProperties>
</file>