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6" autoAdjust="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E211-C4A7-474F-9983-44747F86FED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D724-0BD5-42EB-B00B-7126171AB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E211-C4A7-474F-9983-44747F86FED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D724-0BD5-42EB-B00B-7126171AB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E211-C4A7-474F-9983-44747F86FED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D724-0BD5-42EB-B00B-7126171AB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E211-C4A7-474F-9983-44747F86FED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D724-0BD5-42EB-B00B-7126171AB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E211-C4A7-474F-9983-44747F86FED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D724-0BD5-42EB-B00B-7126171AB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E211-C4A7-474F-9983-44747F86FED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D724-0BD5-42EB-B00B-7126171AB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E211-C4A7-474F-9983-44747F86FED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D724-0BD5-42EB-B00B-7126171AB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E211-C4A7-474F-9983-44747F86FED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D724-0BD5-42EB-B00B-7126171AB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E211-C4A7-474F-9983-44747F86FED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D724-0BD5-42EB-B00B-7126171AB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E211-C4A7-474F-9983-44747F86FED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D724-0BD5-42EB-B00B-7126171AB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E211-C4A7-474F-9983-44747F86FED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D724-0BD5-42EB-B00B-7126171AB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E211-C4A7-474F-9983-44747F86FED7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D724-0BD5-42EB-B00B-7126171AB4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5"/>
            <a:ext cx="7772400" cy="2088233"/>
          </a:xfrm>
        </p:spPr>
        <p:txBody>
          <a:bodyPr>
            <a:normAutofit fontScale="90000"/>
          </a:bodyPr>
          <a:lstStyle/>
          <a:p>
            <a:r>
              <a:rPr lang="ru-RU" sz="8000" i="1" dirty="0" err="1" smtClean="0">
                <a:solidFill>
                  <a:schemeClr val="accent2"/>
                </a:solidFill>
              </a:rPr>
              <a:t>Сполучен</a:t>
            </a:r>
            <a:r>
              <a:rPr lang="uk-UA" sz="8000" i="1" dirty="0" smtClean="0">
                <a:solidFill>
                  <a:schemeClr val="accent2"/>
                </a:solidFill>
              </a:rPr>
              <a:t>і </a:t>
            </a:r>
            <a:br>
              <a:rPr lang="uk-UA" sz="8000" i="1" dirty="0" smtClean="0">
                <a:solidFill>
                  <a:schemeClr val="accent2"/>
                </a:solidFill>
              </a:rPr>
            </a:br>
            <a:r>
              <a:rPr lang="ru-RU" sz="8000" i="1" dirty="0" err="1" smtClean="0">
                <a:solidFill>
                  <a:schemeClr val="bg1"/>
                </a:solidFill>
              </a:rPr>
              <a:t>Штати</a:t>
            </a:r>
            <a:r>
              <a:rPr lang="ru-RU" sz="8000" i="1" dirty="0" smtClean="0">
                <a:solidFill>
                  <a:schemeClr val="bg1"/>
                </a:solidFill>
              </a:rPr>
              <a:t> </a:t>
            </a:r>
            <a:r>
              <a:rPr lang="ru-RU" sz="8000" dirty="0" smtClean="0">
                <a:solidFill>
                  <a:srgbClr val="FFFF00"/>
                </a:solidFill>
              </a:rPr>
              <a:t/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i="1" dirty="0" smtClean="0">
                <a:solidFill>
                  <a:schemeClr val="accent1"/>
                </a:solidFill>
              </a:rPr>
              <a:t>Америки</a:t>
            </a:r>
            <a:endParaRPr lang="ru-RU" sz="8000" i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Офіційна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мова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англійська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Національне</a:t>
            </a:r>
            <a:r>
              <a:rPr lang="ru-RU" dirty="0" smtClean="0">
                <a:solidFill>
                  <a:srgbClr val="FFFF00"/>
                </a:solidFill>
              </a:rPr>
              <a:t> свято - 4 </a:t>
            </a:r>
            <a:r>
              <a:rPr lang="ru-RU" dirty="0" err="1" smtClean="0">
                <a:solidFill>
                  <a:srgbClr val="FFFF00"/>
                </a:solidFill>
              </a:rPr>
              <a:t>липня</a:t>
            </a:r>
            <a:r>
              <a:rPr lang="ru-RU" dirty="0" smtClean="0">
                <a:solidFill>
                  <a:srgbClr val="FFFF00"/>
                </a:solidFill>
              </a:rPr>
              <a:t> - День </a:t>
            </a:r>
            <a:r>
              <a:rPr lang="ru-RU" dirty="0" err="1" smtClean="0">
                <a:solidFill>
                  <a:srgbClr val="FFFF00"/>
                </a:solidFill>
              </a:rPr>
              <a:t>Незалежності</a:t>
            </a:r>
            <a:r>
              <a:rPr lang="ru-RU" dirty="0" smtClean="0">
                <a:solidFill>
                  <a:srgbClr val="FFFF00"/>
                </a:solidFill>
              </a:rPr>
              <a:t> (1776 р.)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Грошова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одиниця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долар</a:t>
            </a:r>
            <a:r>
              <a:rPr lang="ru-RU" dirty="0" smtClean="0">
                <a:solidFill>
                  <a:srgbClr val="FFFF00"/>
                </a:solidFill>
              </a:rPr>
              <a:t> США=100 центам.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4" descr="Photo 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56992"/>
            <a:ext cx="33131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США - </a:t>
            </a:r>
            <a:r>
              <a:rPr lang="ru-RU" b="1" dirty="0" err="1" smtClean="0">
                <a:solidFill>
                  <a:srgbClr val="FFFF00"/>
                </a:solidFill>
              </a:rPr>
              <a:t>найбільш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розвинута</a:t>
            </a:r>
            <a:r>
              <a:rPr lang="ru-RU" b="1" dirty="0" smtClean="0">
                <a:solidFill>
                  <a:srgbClr val="FFFF00"/>
                </a:solidFill>
              </a:rPr>
              <a:t> в </a:t>
            </a:r>
            <a:r>
              <a:rPr lang="ru-RU" b="1" dirty="0" err="1" smtClean="0">
                <a:solidFill>
                  <a:srgbClr val="FFFF00"/>
                </a:solidFill>
              </a:rPr>
              <a:t>економічному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відношенні</a:t>
            </a:r>
            <a:r>
              <a:rPr lang="ru-RU" b="1" dirty="0" smtClean="0">
                <a:solidFill>
                  <a:srgbClr val="FFFF00"/>
                </a:solidFill>
              </a:rPr>
              <a:t> держава </a:t>
            </a:r>
            <a:r>
              <a:rPr lang="ru-RU" b="1" dirty="0" err="1" smtClean="0">
                <a:solidFill>
                  <a:srgbClr val="FFFF00"/>
                </a:solidFill>
              </a:rPr>
              <a:t>світу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Валовий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внутрішній</a:t>
            </a:r>
            <a:r>
              <a:rPr lang="ru-RU" dirty="0" smtClean="0">
                <a:solidFill>
                  <a:srgbClr val="FFFF00"/>
                </a:solidFill>
              </a:rPr>
              <a:t> продукт (ВВП) станом на 1999 </a:t>
            </a:r>
            <a:r>
              <a:rPr lang="ru-RU" dirty="0" err="1" smtClean="0">
                <a:solidFill>
                  <a:srgbClr val="FFFF00"/>
                </a:solidFill>
              </a:rPr>
              <a:t>рік</a:t>
            </a:r>
            <a:r>
              <a:rPr lang="ru-RU" dirty="0" smtClean="0">
                <a:solidFill>
                  <a:srgbClr val="FFFF00"/>
                </a:solidFill>
              </a:rPr>
              <a:t> становив 9980,4 млрд. </a:t>
            </a:r>
            <a:r>
              <a:rPr lang="ru-RU" dirty="0" err="1" smtClean="0">
                <a:solidFill>
                  <a:srgbClr val="FFFF00"/>
                </a:solidFill>
              </a:rPr>
              <a:t>доларів</a:t>
            </a:r>
            <a:r>
              <a:rPr lang="ru-RU" dirty="0" smtClean="0">
                <a:solidFill>
                  <a:srgbClr val="FFFF00"/>
                </a:solidFill>
              </a:rPr>
              <a:t>. За </a:t>
            </a:r>
            <a:r>
              <a:rPr lang="ru-RU" dirty="0" err="1" smtClean="0">
                <a:solidFill>
                  <a:srgbClr val="FFFF00"/>
                </a:solidFill>
              </a:rPr>
              <a:t>цим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показником</a:t>
            </a:r>
            <a:r>
              <a:rPr lang="ru-RU" dirty="0" smtClean="0">
                <a:solidFill>
                  <a:srgbClr val="FFFF00"/>
                </a:solidFill>
              </a:rPr>
              <a:t> США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великим </a:t>
            </a:r>
            <a:r>
              <a:rPr lang="ru-RU" dirty="0" err="1" smtClean="0">
                <a:solidFill>
                  <a:srgbClr val="FFFF00"/>
                </a:solidFill>
              </a:rPr>
              <a:t>розривом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випереджають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інші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країни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 </a:t>
            </a:r>
            <a:r>
              <a:rPr lang="ru-RU" dirty="0" err="1" smtClean="0">
                <a:solidFill>
                  <a:srgbClr val="FFFF00"/>
                </a:solidFill>
              </a:rPr>
              <a:t>нинішній</a:t>
            </a:r>
            <a:r>
              <a:rPr lang="ru-RU" dirty="0" smtClean="0">
                <a:solidFill>
                  <a:srgbClr val="FFFF00"/>
                </a:solidFill>
              </a:rPr>
              <a:t> час </a:t>
            </a:r>
            <a:r>
              <a:rPr lang="ru-RU" dirty="0" err="1" smtClean="0">
                <a:solidFill>
                  <a:srgbClr val="FFFF00"/>
                </a:solidFill>
              </a:rPr>
              <a:t>близько</a:t>
            </a:r>
            <a:r>
              <a:rPr lang="ru-RU" dirty="0" smtClean="0">
                <a:solidFill>
                  <a:srgbClr val="FFFF00"/>
                </a:solidFill>
              </a:rPr>
              <a:t> 10% валового </a:t>
            </a:r>
            <a:r>
              <a:rPr lang="ru-RU" dirty="0" err="1" smtClean="0">
                <a:solidFill>
                  <a:srgbClr val="FFFF00"/>
                </a:solidFill>
              </a:rPr>
              <a:t>внутрішнього</a:t>
            </a:r>
            <a:r>
              <a:rPr lang="ru-RU" dirty="0" smtClean="0">
                <a:solidFill>
                  <a:srgbClr val="FFFF00"/>
                </a:solidFill>
              </a:rPr>
              <a:t> продукту </a:t>
            </a:r>
            <a:r>
              <a:rPr lang="ru-RU" dirty="0" err="1" smtClean="0">
                <a:solidFill>
                  <a:srgbClr val="FFFF00"/>
                </a:solidFill>
              </a:rPr>
              <a:t>країни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30% </a:t>
            </a:r>
            <a:r>
              <a:rPr lang="ru-RU" dirty="0" err="1" smtClean="0">
                <a:solidFill>
                  <a:srgbClr val="FFFF00"/>
                </a:solidFill>
              </a:rPr>
              <a:t>всіх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вироблених</a:t>
            </a:r>
            <a:r>
              <a:rPr lang="ru-RU" dirty="0" smtClean="0">
                <a:solidFill>
                  <a:srgbClr val="FFFF00"/>
                </a:solidFill>
              </a:rPr>
              <a:t> у США </a:t>
            </a:r>
            <a:r>
              <a:rPr lang="ru-RU" dirty="0" err="1" smtClean="0">
                <a:solidFill>
                  <a:srgbClr val="FFFF00"/>
                </a:solidFill>
              </a:rPr>
              <a:t>матеріальних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цінностей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реалізуються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зовнішніх</a:t>
            </a:r>
            <a:r>
              <a:rPr lang="ru-RU" dirty="0" smtClean="0">
                <a:solidFill>
                  <a:srgbClr val="FFFF00"/>
                </a:solidFill>
              </a:rPr>
              <a:t> ринках.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6419056" cy="604867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Експорт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Основу </a:t>
            </a:r>
            <a:r>
              <a:rPr lang="ru-RU" dirty="0" err="1" smtClean="0">
                <a:solidFill>
                  <a:srgbClr val="FFFF00"/>
                </a:solidFill>
              </a:rPr>
              <a:t>експорту</a:t>
            </a:r>
            <a:r>
              <a:rPr lang="ru-RU" dirty="0" smtClean="0">
                <a:solidFill>
                  <a:srgbClr val="FFFF00"/>
                </a:solidFill>
              </a:rPr>
              <a:t> США </a:t>
            </a:r>
            <a:r>
              <a:rPr lang="ru-RU" dirty="0" err="1" smtClean="0">
                <a:solidFill>
                  <a:srgbClr val="FFFF00"/>
                </a:solidFill>
              </a:rPr>
              <a:t>становлять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устаткування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літаки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автомобілі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продукція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сільського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господарства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військова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техніка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хімікати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Частка</a:t>
            </a:r>
            <a:r>
              <a:rPr lang="ru-RU" dirty="0" smtClean="0">
                <a:solidFill>
                  <a:srgbClr val="FFFF00"/>
                </a:solidFill>
              </a:rPr>
              <a:t> США у </a:t>
            </a:r>
            <a:r>
              <a:rPr lang="ru-RU" dirty="0" err="1" smtClean="0">
                <a:solidFill>
                  <a:srgbClr val="FFFF00"/>
                </a:solidFill>
              </a:rPr>
              <a:t>світовому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експорті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продукції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наукоємних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галузей</a:t>
            </a:r>
            <a:r>
              <a:rPr lang="ru-RU" dirty="0" smtClean="0">
                <a:solidFill>
                  <a:srgbClr val="FFFF00"/>
                </a:solidFill>
              </a:rPr>
              <a:t> становить </a:t>
            </a:r>
            <a:r>
              <a:rPr lang="ru-RU" dirty="0" err="1" smtClean="0">
                <a:solidFill>
                  <a:srgbClr val="FFFF00"/>
                </a:solidFill>
              </a:rPr>
              <a:t>близько</a:t>
            </a:r>
            <a:r>
              <a:rPr lang="ru-RU" dirty="0" smtClean="0">
                <a:solidFill>
                  <a:srgbClr val="FFFF00"/>
                </a:solidFill>
              </a:rPr>
              <a:t> 20%, у </a:t>
            </a:r>
            <a:r>
              <a:rPr lang="ru-RU" dirty="0" err="1" smtClean="0">
                <a:solidFill>
                  <a:srgbClr val="FFFF00"/>
                </a:solidFill>
              </a:rPr>
              <a:t>світовому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експорті</a:t>
            </a:r>
            <a:r>
              <a:rPr lang="ru-RU" dirty="0" smtClean="0">
                <a:solidFill>
                  <a:srgbClr val="FFFF00"/>
                </a:solidFill>
              </a:rPr>
              <a:t> зерна - </a:t>
            </a:r>
            <a:r>
              <a:rPr lang="ru-RU" dirty="0" err="1" smtClean="0">
                <a:solidFill>
                  <a:srgbClr val="FFFF00"/>
                </a:solidFill>
              </a:rPr>
              <a:t>близько</a:t>
            </a:r>
            <a:r>
              <a:rPr lang="ru-RU" dirty="0" smtClean="0">
                <a:solidFill>
                  <a:srgbClr val="FFFF00"/>
                </a:solidFill>
              </a:rPr>
              <a:t> 50% на </a:t>
            </a:r>
            <a:r>
              <a:rPr lang="ru-RU" dirty="0" err="1" smtClean="0">
                <a:solidFill>
                  <a:srgbClr val="FFFF00"/>
                </a:solidFill>
              </a:rPr>
              <a:t>рік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Імпорт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Імпортується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величезна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кількість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електронних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компонентів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побутової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електроніки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комп'ютерів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6" descr="Photo 0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212976"/>
            <a:ext cx="13081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Найбільші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компанії</a:t>
            </a:r>
            <a:r>
              <a:rPr lang="ru-RU" b="1" dirty="0" smtClean="0">
                <a:solidFill>
                  <a:srgbClr val="FFFF00"/>
                </a:solidFill>
              </a:rPr>
              <a:t> США. </a:t>
            </a:r>
            <a:r>
              <a:rPr lang="ru-RU" dirty="0" smtClean="0">
                <a:solidFill>
                  <a:srgbClr val="FFFF00"/>
                </a:solidFill>
              </a:rPr>
              <a:t>За </a:t>
            </a:r>
            <a:r>
              <a:rPr lang="ru-RU" dirty="0" err="1" smtClean="0">
                <a:solidFill>
                  <a:srgbClr val="FFFF00"/>
                </a:solidFill>
              </a:rPr>
              <a:t>матеріалами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американського</a:t>
            </a:r>
            <a:r>
              <a:rPr lang="ru-RU" dirty="0" smtClean="0">
                <a:solidFill>
                  <a:srgbClr val="FFFF00"/>
                </a:solidFill>
              </a:rPr>
              <a:t> журналу "</a:t>
            </a:r>
            <a:r>
              <a:rPr lang="en-US" dirty="0" smtClean="0">
                <a:solidFill>
                  <a:srgbClr val="FFFF00"/>
                </a:solidFill>
              </a:rPr>
              <a:t>Forbs" 2000 </a:t>
            </a:r>
            <a:r>
              <a:rPr lang="ru-RU" dirty="0" smtClean="0">
                <a:solidFill>
                  <a:srgbClr val="FFFF00"/>
                </a:solidFill>
              </a:rPr>
              <a:t>року, список </a:t>
            </a:r>
            <a:r>
              <a:rPr lang="ru-RU" dirty="0" err="1" smtClean="0">
                <a:solidFill>
                  <a:srgbClr val="FFFF00"/>
                </a:solidFill>
              </a:rPr>
              <a:t>найбільших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компаній</a:t>
            </a:r>
            <a:r>
              <a:rPr lang="ru-RU" dirty="0" smtClean="0">
                <a:solidFill>
                  <a:srgbClr val="FFFF00"/>
                </a:solidFill>
              </a:rPr>
              <a:t> США </a:t>
            </a:r>
            <a:r>
              <a:rPr lang="ru-RU" dirty="0" err="1" smtClean="0">
                <a:solidFill>
                  <a:srgbClr val="FFFF00"/>
                </a:solidFill>
              </a:rPr>
              <a:t>очолює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корпорація</a:t>
            </a:r>
            <a:r>
              <a:rPr lang="ru-RU" dirty="0" smtClean="0">
                <a:solidFill>
                  <a:srgbClr val="FFFF00"/>
                </a:solidFill>
              </a:rPr>
              <a:t> "</a:t>
            </a:r>
            <a:r>
              <a:rPr lang="ru-RU" dirty="0" err="1" smtClean="0">
                <a:solidFill>
                  <a:srgbClr val="FFFF00"/>
                </a:solidFill>
              </a:rPr>
              <a:t>Дженерал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Електрик</a:t>
            </a:r>
            <a:r>
              <a:rPr lang="ru-RU" dirty="0" smtClean="0">
                <a:solidFill>
                  <a:srgbClr val="FFFF00"/>
                </a:solidFill>
              </a:rPr>
              <a:t>" ("</a:t>
            </a:r>
            <a:r>
              <a:rPr lang="en-US" dirty="0" smtClean="0">
                <a:solidFill>
                  <a:srgbClr val="FFFF00"/>
                </a:solidFill>
              </a:rPr>
              <a:t>General Electric"),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займається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виробництвом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електротехнічних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товарів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обладнання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Крім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неї</a:t>
            </a:r>
            <a:r>
              <a:rPr lang="ru-RU" dirty="0" smtClean="0">
                <a:solidFill>
                  <a:srgbClr val="FFFF00"/>
                </a:solidFill>
              </a:rPr>
              <a:t>, до </a:t>
            </a:r>
            <a:r>
              <a:rPr lang="ru-RU" dirty="0" err="1" smtClean="0">
                <a:solidFill>
                  <a:srgbClr val="FFFF00"/>
                </a:solidFill>
              </a:rPr>
              <a:t>першої</a:t>
            </a:r>
            <a:r>
              <a:rPr lang="ru-RU" dirty="0" smtClean="0">
                <a:solidFill>
                  <a:srgbClr val="FFFF00"/>
                </a:solidFill>
              </a:rPr>
              <a:t> десятки </a:t>
            </a:r>
            <a:r>
              <a:rPr lang="ru-RU" dirty="0" err="1" smtClean="0">
                <a:solidFill>
                  <a:srgbClr val="FFFF00"/>
                </a:solidFill>
              </a:rPr>
              <a:t>увійшли</a:t>
            </a:r>
            <a:r>
              <a:rPr lang="ru-RU" dirty="0" smtClean="0">
                <a:solidFill>
                  <a:srgbClr val="FFFF00"/>
                </a:solidFill>
              </a:rPr>
              <a:t>: "</a:t>
            </a:r>
            <a:r>
              <a:rPr lang="ru-RU" dirty="0" err="1" smtClean="0">
                <a:solidFill>
                  <a:srgbClr val="FFFF00"/>
                </a:solidFill>
              </a:rPr>
              <a:t>Сітігруп</a:t>
            </a:r>
            <a:r>
              <a:rPr lang="ru-RU" dirty="0" smtClean="0">
                <a:solidFill>
                  <a:srgbClr val="FFFF00"/>
                </a:solidFill>
              </a:rPr>
              <a:t>" ("</a:t>
            </a:r>
            <a:r>
              <a:rPr lang="en-US" dirty="0" smtClean="0">
                <a:solidFill>
                  <a:srgbClr val="FFFF00"/>
                </a:solidFill>
              </a:rPr>
              <a:t>Citigroup"), "</a:t>
            </a:r>
            <a:r>
              <a:rPr lang="ru-RU" dirty="0" err="1" smtClean="0">
                <a:solidFill>
                  <a:srgbClr val="FFFF00"/>
                </a:solidFill>
              </a:rPr>
              <a:t>Ексон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Мобіл</a:t>
            </a:r>
            <a:r>
              <a:rPr lang="ru-RU" dirty="0" smtClean="0">
                <a:solidFill>
                  <a:srgbClr val="FFFF00"/>
                </a:solidFill>
              </a:rPr>
              <a:t>" ("</a:t>
            </a:r>
            <a:r>
              <a:rPr lang="en-US" dirty="0" smtClean="0">
                <a:solidFill>
                  <a:srgbClr val="FFFF00"/>
                </a:solidFill>
              </a:rPr>
              <a:t>Exxon Mobil"), "</a:t>
            </a:r>
            <a:r>
              <a:rPr lang="ru-RU" dirty="0" err="1" smtClean="0">
                <a:solidFill>
                  <a:srgbClr val="FFFF00"/>
                </a:solidFill>
              </a:rPr>
              <a:t>Бенк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оф</a:t>
            </a:r>
            <a:r>
              <a:rPr lang="ru-RU" dirty="0" smtClean="0">
                <a:solidFill>
                  <a:srgbClr val="FFFF00"/>
                </a:solidFill>
              </a:rPr>
              <a:t> Америка" ("</a:t>
            </a:r>
            <a:r>
              <a:rPr lang="en-US" dirty="0" smtClean="0">
                <a:solidFill>
                  <a:srgbClr val="FFFF00"/>
                </a:solidFill>
              </a:rPr>
              <a:t>Bank of America"), "</a:t>
            </a:r>
            <a:r>
              <a:rPr lang="ru-RU" dirty="0" err="1" smtClean="0">
                <a:solidFill>
                  <a:srgbClr val="FFFF00"/>
                </a:solidFill>
              </a:rPr>
              <a:t>АйБіеМ</a:t>
            </a:r>
            <a:r>
              <a:rPr lang="ru-RU" dirty="0" smtClean="0">
                <a:solidFill>
                  <a:srgbClr val="FFFF00"/>
                </a:solidFill>
              </a:rPr>
              <a:t>" ("</a:t>
            </a:r>
            <a:r>
              <a:rPr lang="en-US" dirty="0" smtClean="0">
                <a:solidFill>
                  <a:srgbClr val="FFFF00"/>
                </a:solidFill>
              </a:rPr>
              <a:t>IBM"), "</a:t>
            </a:r>
            <a:r>
              <a:rPr lang="ru-RU" dirty="0" err="1" smtClean="0">
                <a:solidFill>
                  <a:srgbClr val="FFFF00"/>
                </a:solidFill>
              </a:rPr>
              <a:t>Американ</a:t>
            </a:r>
            <a:r>
              <a:rPr lang="ru-RU" dirty="0" smtClean="0">
                <a:solidFill>
                  <a:srgbClr val="FFFF00"/>
                </a:solidFill>
              </a:rPr>
              <a:t> Телеграф </a:t>
            </a:r>
            <a:r>
              <a:rPr lang="ru-RU" dirty="0" err="1" smtClean="0">
                <a:solidFill>
                  <a:srgbClr val="FFFF00"/>
                </a:solidFill>
              </a:rPr>
              <a:t>енд</a:t>
            </a:r>
            <a:r>
              <a:rPr lang="ru-RU" dirty="0" smtClean="0">
                <a:solidFill>
                  <a:srgbClr val="FFFF00"/>
                </a:solidFill>
              </a:rPr>
              <a:t> Телефон </a:t>
            </a:r>
            <a:r>
              <a:rPr lang="ru-RU" dirty="0" err="1" smtClean="0">
                <a:solidFill>
                  <a:srgbClr val="FFFF00"/>
                </a:solidFill>
              </a:rPr>
              <a:t>Груп</a:t>
            </a:r>
            <a:r>
              <a:rPr lang="ru-RU" dirty="0" smtClean="0">
                <a:solidFill>
                  <a:srgbClr val="FFFF00"/>
                </a:solidFill>
              </a:rPr>
              <a:t>" ("</a:t>
            </a:r>
            <a:r>
              <a:rPr lang="en-US" dirty="0" smtClean="0">
                <a:solidFill>
                  <a:srgbClr val="FFFF00"/>
                </a:solidFill>
              </a:rPr>
              <a:t>American Telegraph and Telephone Group"), "</a:t>
            </a:r>
            <a:r>
              <a:rPr lang="ru-RU" dirty="0" smtClean="0">
                <a:solidFill>
                  <a:srgbClr val="FFFF00"/>
                </a:solidFill>
              </a:rPr>
              <a:t>Вол-Март" ("</a:t>
            </a:r>
            <a:r>
              <a:rPr lang="en-US" dirty="0" smtClean="0">
                <a:solidFill>
                  <a:srgbClr val="FFFF00"/>
                </a:solidFill>
              </a:rPr>
              <a:t>Wall-Mart"), "</a:t>
            </a:r>
            <a:r>
              <a:rPr lang="ru-RU" dirty="0" err="1" smtClean="0">
                <a:solidFill>
                  <a:srgbClr val="FFFF00"/>
                </a:solidFill>
              </a:rPr>
              <a:t>еСБіСі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комм'юнікейшнс</a:t>
            </a:r>
            <a:r>
              <a:rPr lang="ru-RU" dirty="0" smtClean="0">
                <a:solidFill>
                  <a:srgbClr val="FFFF00"/>
                </a:solidFill>
              </a:rPr>
              <a:t>" ("</a:t>
            </a:r>
            <a:r>
              <a:rPr lang="en-US" dirty="0" smtClean="0">
                <a:solidFill>
                  <a:srgbClr val="FFFF00"/>
                </a:solidFill>
              </a:rPr>
              <a:t>SBC communications").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Зовнішня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торгівля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Основні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зовнішньоторговельні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партнери</a:t>
            </a:r>
            <a:r>
              <a:rPr lang="ru-RU" dirty="0" smtClean="0">
                <a:solidFill>
                  <a:srgbClr val="FFFF00"/>
                </a:solidFill>
              </a:rPr>
              <a:t>: Канада, </a:t>
            </a:r>
            <a:r>
              <a:rPr lang="ru-RU" dirty="0" err="1" smtClean="0">
                <a:solidFill>
                  <a:srgbClr val="FFFF00"/>
                </a:solidFill>
              </a:rPr>
              <a:t>Японія</a:t>
            </a:r>
            <a:r>
              <a:rPr lang="ru-RU" dirty="0" smtClean="0">
                <a:solidFill>
                  <a:srgbClr val="FFFF00"/>
                </a:solidFill>
              </a:rPr>
              <a:t>, Мексика, </a:t>
            </a:r>
            <a:r>
              <a:rPr lang="ru-RU" dirty="0" err="1" smtClean="0">
                <a:solidFill>
                  <a:srgbClr val="FFFF00"/>
                </a:solidFill>
              </a:rPr>
              <a:t>країни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Західної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Європи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 descr="http://www.infokart.ru/wp-content/uploads/2011/05/ss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5427712" cy="3392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91264" cy="43924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Торгівля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Україною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r>
              <a:rPr lang="ru-RU" dirty="0" smtClean="0">
                <a:solidFill>
                  <a:srgbClr val="FFFF00"/>
                </a:solidFill>
              </a:rPr>
              <a:t> США </a:t>
            </a:r>
            <a:r>
              <a:rPr lang="ru-RU" dirty="0" err="1" smtClean="0">
                <a:solidFill>
                  <a:srgbClr val="FFFF00"/>
                </a:solidFill>
              </a:rPr>
              <a:t>посідають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четверте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місце</a:t>
            </a:r>
            <a:r>
              <a:rPr lang="ru-RU" dirty="0" smtClean="0">
                <a:solidFill>
                  <a:srgbClr val="FFFF00"/>
                </a:solidFill>
              </a:rPr>
              <a:t> за </a:t>
            </a:r>
            <a:r>
              <a:rPr lang="ru-RU" dirty="0" err="1" smtClean="0">
                <a:solidFill>
                  <a:srgbClr val="FFFF00"/>
                </a:solidFill>
              </a:rPr>
              <a:t>обсягами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імпорту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товарів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послуг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України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після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Російської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Федерації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Туркменістану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Німеччини</a:t>
            </a:r>
            <a:r>
              <a:rPr lang="ru-RU" dirty="0" smtClean="0">
                <a:solidFill>
                  <a:srgbClr val="FFFF00"/>
                </a:solidFill>
              </a:rPr>
              <a:t>. У 2001 </a:t>
            </a:r>
            <a:r>
              <a:rPr lang="ru-RU" dirty="0" err="1" smtClean="0">
                <a:solidFill>
                  <a:srgbClr val="FFFF00"/>
                </a:solidFill>
              </a:rPr>
              <a:t>році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цей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показник</a:t>
            </a:r>
            <a:r>
              <a:rPr lang="ru-RU" dirty="0" smtClean="0">
                <a:solidFill>
                  <a:srgbClr val="FFFF00"/>
                </a:solidFill>
              </a:rPr>
              <a:t> становив 736,1 млн. </a:t>
            </a:r>
            <a:r>
              <a:rPr lang="ru-RU" dirty="0" err="1" smtClean="0">
                <a:solidFill>
                  <a:srgbClr val="FFFF00"/>
                </a:solidFill>
              </a:rPr>
              <a:t>доларів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дорівнює</a:t>
            </a:r>
            <a:r>
              <a:rPr lang="ru-RU" dirty="0" smtClean="0">
                <a:solidFill>
                  <a:srgbClr val="FFFF00"/>
                </a:solidFill>
              </a:rPr>
              <a:t> 4,4% </a:t>
            </a:r>
            <a:r>
              <a:rPr lang="ru-RU" dirty="0" err="1" smtClean="0">
                <a:solidFill>
                  <a:srgbClr val="FFFF00"/>
                </a:solidFill>
              </a:rPr>
              <a:t>обсягів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загального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імпорту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товарів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послуг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України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Обсяги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експорту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товарів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послуг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України</a:t>
            </a:r>
            <a:r>
              <a:rPr lang="ru-RU" dirty="0" smtClean="0">
                <a:solidFill>
                  <a:srgbClr val="FFFF00"/>
                </a:solidFill>
              </a:rPr>
              <a:t> до США </a:t>
            </a:r>
            <a:r>
              <a:rPr lang="ru-RU" dirty="0" err="1" smtClean="0">
                <a:solidFill>
                  <a:srgbClr val="FFFF00"/>
                </a:solidFill>
              </a:rPr>
              <a:t>минулого</a:t>
            </a:r>
            <a:r>
              <a:rPr lang="ru-RU" dirty="0" smtClean="0">
                <a:solidFill>
                  <a:srgbClr val="FFFF00"/>
                </a:solidFill>
              </a:rPr>
              <a:t> року становили 693,3 млн. </a:t>
            </a:r>
            <a:r>
              <a:rPr lang="ru-RU" dirty="0" err="1" smtClean="0">
                <a:solidFill>
                  <a:srgbClr val="FFFF00"/>
                </a:solidFill>
              </a:rPr>
              <a:t>доларів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дорівнює</a:t>
            </a:r>
            <a:r>
              <a:rPr lang="ru-RU" dirty="0" smtClean="0">
                <a:solidFill>
                  <a:srgbClr val="FFFF00"/>
                </a:solidFill>
              </a:rPr>
              <a:t> 3,5% </a:t>
            </a:r>
            <a:r>
              <a:rPr lang="ru-RU" dirty="0" err="1" smtClean="0">
                <a:solidFill>
                  <a:srgbClr val="FFFF00"/>
                </a:solidFill>
              </a:rPr>
              <a:t>обсягів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загального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експорту</a:t>
            </a:r>
            <a:r>
              <a:rPr lang="ru-RU" dirty="0" smtClean="0">
                <a:solidFill>
                  <a:srgbClr val="FFFF00"/>
                </a:solidFill>
              </a:rPr>
              <a:t>. За 2001 </a:t>
            </a:r>
            <a:r>
              <a:rPr lang="ru-RU" dirty="0" err="1" smtClean="0">
                <a:solidFill>
                  <a:srgbClr val="FFFF00"/>
                </a:solidFill>
              </a:rPr>
              <a:t>рік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експорт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товарів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послуг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скоротився</a:t>
            </a:r>
            <a:r>
              <a:rPr lang="ru-RU" dirty="0" smtClean="0">
                <a:solidFill>
                  <a:srgbClr val="FFFF00"/>
                </a:solidFill>
              </a:rPr>
              <a:t> на 156,1 млн. </a:t>
            </a:r>
            <a:r>
              <a:rPr lang="ru-RU" dirty="0" err="1" smtClean="0">
                <a:solidFill>
                  <a:srgbClr val="FFFF00"/>
                </a:solidFill>
              </a:rPr>
              <a:t>доларів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або</a:t>
            </a:r>
            <a:r>
              <a:rPr lang="ru-RU" dirty="0" smtClean="0">
                <a:solidFill>
                  <a:srgbClr val="FFFF00"/>
                </a:solidFill>
              </a:rPr>
              <a:t> на 21,5%.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s://encrypted-tbn3.gstatic.com/images?q=tbn:ANd9GcSi8HHyd8DesTfE2dbegNFv6cov25zr7c5PgPcYc2ESv5QdM5iW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105275"/>
            <a:ext cx="4419600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3"/>
            <a:ext cx="5400600" cy="576064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Головною причиною такого </a:t>
            </a:r>
            <a:r>
              <a:rPr lang="ru-RU" dirty="0" err="1" smtClean="0">
                <a:solidFill>
                  <a:srgbClr val="FFFF00"/>
                </a:solidFill>
              </a:rPr>
              <a:t>скорочення</a:t>
            </a:r>
            <a:r>
              <a:rPr lang="ru-RU" dirty="0" smtClean="0">
                <a:solidFill>
                  <a:srgbClr val="FFFF00"/>
                </a:solidFill>
              </a:rPr>
              <a:t> стало </a:t>
            </a:r>
            <a:r>
              <a:rPr lang="ru-RU" dirty="0" err="1" smtClean="0">
                <a:solidFill>
                  <a:srgbClr val="FFFF00"/>
                </a:solidFill>
              </a:rPr>
              <a:t>закриття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американського</a:t>
            </a:r>
            <a:r>
              <a:rPr lang="ru-RU" dirty="0" smtClean="0">
                <a:solidFill>
                  <a:srgbClr val="FFFF00"/>
                </a:solidFill>
              </a:rPr>
              <a:t> ринку для </a:t>
            </a:r>
            <a:r>
              <a:rPr lang="ru-RU" dirty="0" err="1" smtClean="0">
                <a:solidFill>
                  <a:srgbClr val="FFFF00"/>
                </a:solidFill>
              </a:rPr>
              <a:t>української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продукції</a:t>
            </a:r>
            <a:r>
              <a:rPr lang="ru-RU" dirty="0" smtClean="0">
                <a:solidFill>
                  <a:srgbClr val="FFFF00"/>
                </a:solidFill>
              </a:rPr>
              <a:t> через ряд </a:t>
            </a:r>
            <a:r>
              <a:rPr lang="ru-RU" dirty="0" err="1" smtClean="0">
                <a:solidFill>
                  <a:srgbClr val="FFFF00"/>
                </a:solidFill>
              </a:rPr>
              <a:t>антидемпінгових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розслідувань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політику</a:t>
            </a:r>
            <a:r>
              <a:rPr lang="ru-RU" dirty="0" smtClean="0">
                <a:solidFill>
                  <a:srgbClr val="FFFF00"/>
                </a:solidFill>
              </a:rPr>
              <a:t> уряду США </a:t>
            </a:r>
            <a:r>
              <a:rPr lang="ru-RU" dirty="0" err="1" smtClean="0">
                <a:solidFill>
                  <a:srgbClr val="FFFF00"/>
                </a:solidFill>
              </a:rPr>
              <a:t>щодо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обмеження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імпорту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умовах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кризового</a:t>
            </a:r>
            <a:r>
              <a:rPr lang="ru-RU" dirty="0" smtClean="0">
                <a:solidFill>
                  <a:srgbClr val="FFFF00"/>
                </a:solidFill>
              </a:rPr>
              <a:t> стану </a:t>
            </a:r>
            <a:r>
              <a:rPr lang="ru-RU" dirty="0" err="1" smtClean="0">
                <a:solidFill>
                  <a:srgbClr val="FFFF00"/>
                </a:solidFill>
              </a:rPr>
              <a:t>економіки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застосування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санкцій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Так, </a:t>
            </a:r>
            <a:r>
              <a:rPr lang="ru-RU" dirty="0" err="1" smtClean="0">
                <a:solidFill>
                  <a:srgbClr val="FFFF00"/>
                </a:solidFill>
              </a:rPr>
              <a:t>експорт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чорних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металів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скоротився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більше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ніж</a:t>
            </a:r>
            <a:r>
              <a:rPr lang="ru-RU" dirty="0" smtClean="0">
                <a:solidFill>
                  <a:srgbClr val="FFFF00"/>
                </a:solidFill>
              </a:rPr>
              <a:t> у 4 рази (</a:t>
            </a:r>
            <a:r>
              <a:rPr lang="ru-RU" dirty="0" err="1" smtClean="0">
                <a:solidFill>
                  <a:srgbClr val="FFFF00"/>
                </a:solidFill>
              </a:rPr>
              <a:t>фізичні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обсяги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експорту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металів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скоротилися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2,2 млн. тонн до 0,4 млн. тонн), </a:t>
            </a:r>
            <a:r>
              <a:rPr lang="ru-RU" dirty="0" err="1" smtClean="0">
                <a:solidFill>
                  <a:srgbClr val="FFFF00"/>
                </a:solidFill>
              </a:rPr>
              <a:t>експорт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транспортних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засобів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скоротився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майже</a:t>
            </a:r>
            <a:r>
              <a:rPr lang="ru-RU" dirty="0" smtClean="0">
                <a:solidFill>
                  <a:srgbClr val="FFFF00"/>
                </a:solidFill>
              </a:rPr>
              <a:t> на 40%.</a:t>
            </a:r>
          </a:p>
          <a:p>
            <a:endParaRPr lang="ru-RU" dirty="0"/>
          </a:p>
        </p:txBody>
      </p:sp>
      <p:pic>
        <p:nvPicPr>
          <p:cNvPr id="5" name="Picture 2" descr="https://encrypted-tbn3.gstatic.com/images?q=tbn:ANd9GcSi8HHyd8DesTfE2dbegNFv6cov25zr7c5PgPcYc2ESv5QdM5iW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464" y="2060848"/>
            <a:ext cx="3843536" cy="2132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Прямі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іноземні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інвестиції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США </a:t>
            </a:r>
            <a:r>
              <a:rPr lang="ru-RU" dirty="0" err="1" smtClean="0">
                <a:solidFill>
                  <a:srgbClr val="FFFF00"/>
                </a:solidFill>
              </a:rPr>
              <a:t>посідають</a:t>
            </a:r>
            <a:r>
              <a:rPr lang="ru-RU" dirty="0" smtClean="0">
                <a:solidFill>
                  <a:srgbClr val="FFFF00"/>
                </a:solidFill>
              </a:rPr>
              <a:t> перше </a:t>
            </a:r>
            <a:r>
              <a:rPr lang="ru-RU" dirty="0" err="1" smtClean="0">
                <a:solidFill>
                  <a:srgbClr val="FFFF00"/>
                </a:solidFill>
              </a:rPr>
              <a:t>місце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світі</a:t>
            </a:r>
            <a:r>
              <a:rPr lang="ru-RU" dirty="0" smtClean="0">
                <a:solidFill>
                  <a:srgbClr val="FFFF00"/>
                </a:solidFill>
              </a:rPr>
              <a:t> за </a:t>
            </a:r>
            <a:r>
              <a:rPr lang="ru-RU" dirty="0" err="1" smtClean="0">
                <a:solidFill>
                  <a:srgbClr val="FFFF00"/>
                </a:solidFill>
              </a:rPr>
              <a:t>обсягами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прямих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іноземних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інвестицій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приблизно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чверть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світового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обсягу</a:t>
            </a:r>
            <a:r>
              <a:rPr lang="ru-RU" dirty="0" smtClean="0">
                <a:solidFill>
                  <a:srgbClr val="FFFF00"/>
                </a:solidFill>
              </a:rPr>
              <a:t>). Але у процентному </a:t>
            </a:r>
            <a:r>
              <a:rPr lang="ru-RU" dirty="0" err="1" smtClean="0">
                <a:solidFill>
                  <a:srgbClr val="FFFF00"/>
                </a:solidFill>
              </a:rPr>
              <a:t>відношенні</a:t>
            </a:r>
            <a:r>
              <a:rPr lang="ru-RU" dirty="0" smtClean="0">
                <a:solidFill>
                  <a:srgbClr val="FFFF00"/>
                </a:solidFill>
              </a:rPr>
              <a:t> до ВВП </a:t>
            </a:r>
            <a:r>
              <a:rPr lang="ru-RU" dirty="0" err="1" smtClean="0">
                <a:solidFill>
                  <a:srgbClr val="FFFF00"/>
                </a:solidFill>
              </a:rPr>
              <a:t>цей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показник</a:t>
            </a:r>
            <a:r>
              <a:rPr lang="ru-RU" dirty="0" smtClean="0">
                <a:solidFill>
                  <a:srgbClr val="FFFF00"/>
                </a:solidFill>
              </a:rPr>
              <a:t> США </a:t>
            </a:r>
            <a:r>
              <a:rPr lang="ru-RU" dirty="0" err="1" smtClean="0">
                <a:solidFill>
                  <a:srgbClr val="FFFF00"/>
                </a:solidFill>
              </a:rPr>
              <a:t>менший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ніж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багатьох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країн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Європи</a:t>
            </a:r>
            <a:r>
              <a:rPr lang="ru-RU" dirty="0" smtClean="0">
                <a:solidFill>
                  <a:srgbClr val="FFFF00"/>
                </a:solidFill>
              </a:rPr>
              <a:t>. У США </a:t>
            </a:r>
            <a:r>
              <a:rPr lang="ru-RU" dirty="0" err="1" smtClean="0">
                <a:solidFill>
                  <a:srgbClr val="FFFF00"/>
                </a:solidFill>
              </a:rPr>
              <a:t>він</a:t>
            </a:r>
            <a:r>
              <a:rPr lang="ru-RU" dirty="0" smtClean="0">
                <a:solidFill>
                  <a:srgbClr val="FFFF00"/>
                </a:solidFill>
              </a:rPr>
              <a:t> становить 1,8%, в той час як, </a:t>
            </a:r>
            <a:r>
              <a:rPr lang="ru-RU" dirty="0" err="1" smtClean="0">
                <a:solidFill>
                  <a:srgbClr val="FFFF00"/>
                </a:solidFill>
              </a:rPr>
              <a:t>наприклад</a:t>
            </a:r>
            <a:r>
              <a:rPr lang="ru-RU" dirty="0" smtClean="0">
                <a:solidFill>
                  <a:srgbClr val="FFFF00"/>
                </a:solidFill>
              </a:rPr>
              <a:t>, у </a:t>
            </a:r>
            <a:r>
              <a:rPr lang="ru-RU" dirty="0" err="1" smtClean="0">
                <a:solidFill>
                  <a:srgbClr val="FFFF00"/>
                </a:solidFill>
              </a:rPr>
              <a:t>Великобританії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дорівнює</a:t>
            </a:r>
            <a:r>
              <a:rPr lang="ru-RU" dirty="0" smtClean="0">
                <a:solidFill>
                  <a:srgbClr val="FFFF00"/>
                </a:solidFill>
              </a:rPr>
              <a:t> 4,8%, у </a:t>
            </a:r>
            <a:r>
              <a:rPr lang="ru-RU" dirty="0" err="1" smtClean="0">
                <a:solidFill>
                  <a:srgbClr val="FFFF00"/>
                </a:solidFill>
              </a:rPr>
              <a:t>Франції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Іспанії</a:t>
            </a:r>
            <a:r>
              <a:rPr lang="ru-RU" dirty="0" smtClean="0">
                <a:solidFill>
                  <a:srgbClr val="FFFF00"/>
                </a:solidFill>
              </a:rPr>
              <a:t> - по 3,4%. (за </a:t>
            </a:r>
            <a:r>
              <a:rPr lang="ru-RU" dirty="0" err="1" smtClean="0">
                <a:solidFill>
                  <a:srgbClr val="FFFF00"/>
                </a:solidFill>
              </a:rPr>
              <a:t>матеріалами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доповіді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підготовленої</a:t>
            </a:r>
            <a:r>
              <a:rPr lang="ru-RU" dirty="0" smtClean="0">
                <a:solidFill>
                  <a:srgbClr val="FFFF00"/>
                </a:solidFill>
              </a:rPr>
              <a:t> "</a:t>
            </a:r>
            <a:r>
              <a:rPr lang="en-US" dirty="0" smtClean="0">
                <a:solidFill>
                  <a:srgbClr val="FFFF00"/>
                </a:solidFill>
              </a:rPr>
              <a:t>Economist Intelligence Unit").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Провідні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галузі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промисловості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металургія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машинобудування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приладобудування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хімічна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нафтопереробна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харчова</a:t>
            </a:r>
            <a:r>
              <a:rPr lang="ru-RU" dirty="0" smtClean="0">
                <a:solidFill>
                  <a:srgbClr val="FFFF00"/>
                </a:solidFill>
              </a:rPr>
              <a:t>, легка </a:t>
            </a:r>
            <a:r>
              <a:rPr lang="ru-RU" dirty="0" err="1" smtClean="0">
                <a:solidFill>
                  <a:srgbClr val="FFFF00"/>
                </a:solidFill>
              </a:rPr>
              <a:t>промисловість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США </a:t>
            </a:r>
            <a:r>
              <a:rPr lang="ru-RU" dirty="0" err="1" smtClean="0">
                <a:solidFill>
                  <a:srgbClr val="FFFF00"/>
                </a:solidFill>
              </a:rPr>
              <a:t>є</a:t>
            </a:r>
            <a:r>
              <a:rPr lang="ru-RU" dirty="0" smtClean="0">
                <a:solidFill>
                  <a:srgbClr val="FFFF00"/>
                </a:solidFill>
              </a:rPr>
              <a:t> одним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лідерів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виробництві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авіаційної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ракетно-космічної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техніки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Сільське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господарство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Продукція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сільського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господарства</a:t>
            </a:r>
            <a:r>
              <a:rPr lang="ru-RU" dirty="0" smtClean="0">
                <a:solidFill>
                  <a:srgbClr val="FFFF00"/>
                </a:solidFill>
              </a:rPr>
              <a:t> становить </a:t>
            </a:r>
            <a:r>
              <a:rPr lang="ru-RU" dirty="0" err="1" smtClean="0">
                <a:solidFill>
                  <a:srgbClr val="FFFF00"/>
                </a:solidFill>
              </a:rPr>
              <a:t>близько</a:t>
            </a:r>
            <a:r>
              <a:rPr lang="ru-RU" dirty="0" smtClean="0">
                <a:solidFill>
                  <a:srgbClr val="FFFF00"/>
                </a:solidFill>
              </a:rPr>
              <a:t> 2% ВВП, у </a:t>
            </a:r>
            <a:r>
              <a:rPr lang="ru-RU" dirty="0" err="1" smtClean="0">
                <a:solidFill>
                  <a:srgbClr val="FFFF00"/>
                </a:solidFill>
              </a:rPr>
              <a:t>ньому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зайняті</a:t>
            </a:r>
            <a:r>
              <a:rPr lang="ru-RU" dirty="0" smtClean="0">
                <a:solidFill>
                  <a:srgbClr val="FFFF00"/>
                </a:solidFill>
              </a:rPr>
              <a:t> 3% </a:t>
            </a:r>
            <a:r>
              <a:rPr lang="ru-RU" dirty="0" err="1" smtClean="0">
                <a:solidFill>
                  <a:srgbClr val="FFFF00"/>
                </a:solidFill>
              </a:rPr>
              <a:t>працездатного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населення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Агропромисловий</a:t>
            </a:r>
            <a:r>
              <a:rPr lang="ru-RU" dirty="0" smtClean="0">
                <a:solidFill>
                  <a:srgbClr val="FFFF00"/>
                </a:solidFill>
              </a:rPr>
              <a:t> комплекс США </a:t>
            </a:r>
            <a:r>
              <a:rPr lang="ru-RU" dirty="0" err="1" smtClean="0">
                <a:solidFill>
                  <a:srgbClr val="FFFF00"/>
                </a:solidFill>
              </a:rPr>
              <a:t>включає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галузі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які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випускають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засоби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виробництва</a:t>
            </a:r>
            <a:r>
              <a:rPr lang="ru-RU" dirty="0" smtClean="0">
                <a:solidFill>
                  <a:srgbClr val="FFFF00"/>
                </a:solidFill>
              </a:rPr>
              <a:t> для </a:t>
            </a:r>
            <a:r>
              <a:rPr lang="ru-RU" dirty="0" err="1" smtClean="0">
                <a:solidFill>
                  <a:srgbClr val="FFFF00"/>
                </a:solidFill>
              </a:rPr>
              <a:t>сільського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господарства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саме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сільськогосподарське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виробництво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галузі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забезпечують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переробку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збут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сільгоспсировини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виробленої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продукції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www.lazursm.ru/img/image/map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4620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Причому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частка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експорту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сільськогосподарської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продукції</a:t>
            </a:r>
            <a:r>
              <a:rPr lang="ru-RU" dirty="0" smtClean="0">
                <a:solidFill>
                  <a:srgbClr val="FFFF00"/>
                </a:solidFill>
              </a:rPr>
              <a:t> США </a:t>
            </a:r>
            <a:r>
              <a:rPr lang="ru-RU" dirty="0" err="1" smtClean="0">
                <a:solidFill>
                  <a:srgbClr val="FFFF00"/>
                </a:solidFill>
              </a:rPr>
              <a:t>неухильно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зростає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може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призвести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надвиробництва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продукції</a:t>
            </a:r>
            <a:r>
              <a:rPr lang="ru-RU" dirty="0" smtClean="0">
                <a:solidFill>
                  <a:srgbClr val="FFFF00"/>
                </a:solidFill>
              </a:rPr>
              <a:t>. У </a:t>
            </a:r>
            <a:r>
              <a:rPr lang="ru-RU" dirty="0" err="1" smtClean="0">
                <a:solidFill>
                  <a:srgbClr val="FFFF00"/>
                </a:solidFill>
              </a:rPr>
              <a:t>зв'язку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відбулося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скорочення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фермерських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господарств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2,4 млн. до 2,1 млн. </a:t>
            </a:r>
            <a:r>
              <a:rPr lang="ru-RU" dirty="0" err="1" smtClean="0">
                <a:solidFill>
                  <a:srgbClr val="FFFF00"/>
                </a:solidFill>
              </a:rPr>
              <a:t>Одночасно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відбувся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процес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укрупнення</a:t>
            </a:r>
            <a:r>
              <a:rPr lang="ru-RU" dirty="0" smtClean="0">
                <a:solidFill>
                  <a:srgbClr val="FFFF00"/>
                </a:solidFill>
              </a:rPr>
              <a:t> ферм,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вже</a:t>
            </a:r>
            <a:r>
              <a:rPr lang="ru-RU" dirty="0" smtClean="0">
                <a:solidFill>
                  <a:srgbClr val="FFFF00"/>
                </a:solidFill>
              </a:rPr>
              <a:t> зараз 13,8% великих </a:t>
            </a:r>
            <a:r>
              <a:rPr lang="ru-RU" dirty="0" err="1" smtClean="0">
                <a:solidFill>
                  <a:srgbClr val="FFFF00"/>
                </a:solidFill>
              </a:rPr>
              <a:t>господарств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понад</a:t>
            </a:r>
            <a:r>
              <a:rPr lang="ru-RU" dirty="0" smtClean="0">
                <a:solidFill>
                  <a:srgbClr val="FFFF00"/>
                </a:solidFill>
              </a:rPr>
              <a:t> 70% </a:t>
            </a:r>
            <a:r>
              <a:rPr lang="ru-RU" dirty="0" err="1" smtClean="0">
                <a:solidFill>
                  <a:srgbClr val="FFFF00"/>
                </a:solidFill>
              </a:rPr>
              <a:t>всієї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товарної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продукції</a:t>
            </a:r>
            <a:r>
              <a:rPr lang="ru-RU" dirty="0" smtClean="0">
                <a:solidFill>
                  <a:srgbClr val="FFFF00"/>
                </a:solidFill>
              </a:rPr>
              <a:t>, у той час як </a:t>
            </a:r>
            <a:r>
              <a:rPr lang="ru-RU" dirty="0" err="1" smtClean="0">
                <a:solidFill>
                  <a:srgbClr val="FFFF00"/>
                </a:solidFill>
              </a:rPr>
              <a:t>частка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інших</a:t>
            </a:r>
            <a:r>
              <a:rPr lang="ru-RU" dirty="0" smtClean="0">
                <a:solidFill>
                  <a:srgbClr val="FFFF00"/>
                </a:solidFill>
              </a:rPr>
              <a:t> ферм не </a:t>
            </a:r>
            <a:r>
              <a:rPr lang="ru-RU" dirty="0" err="1" smtClean="0">
                <a:solidFill>
                  <a:srgbClr val="FFFF00"/>
                </a:solidFill>
              </a:rPr>
              <a:t>перевищує</a:t>
            </a:r>
            <a:r>
              <a:rPr lang="ru-RU" dirty="0" smtClean="0">
                <a:solidFill>
                  <a:srgbClr val="FFFF00"/>
                </a:solidFill>
              </a:rPr>
              <a:t> 9%.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Транспорт. </a:t>
            </a:r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 err="1" smtClean="0">
                <a:solidFill>
                  <a:srgbClr val="FFFF00"/>
                </a:solidFill>
              </a:rPr>
              <a:t>економічному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житті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країни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важливу</a:t>
            </a:r>
            <a:r>
              <a:rPr lang="ru-RU" dirty="0" smtClean="0">
                <a:solidFill>
                  <a:srgbClr val="FFFF00"/>
                </a:solidFill>
              </a:rPr>
              <a:t> роль </a:t>
            </a:r>
            <a:r>
              <a:rPr lang="ru-RU" dirty="0" err="1" smtClean="0">
                <a:solidFill>
                  <a:srgbClr val="FFFF00"/>
                </a:solidFill>
              </a:rPr>
              <a:t>відіграє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також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транспортний</a:t>
            </a:r>
            <a:r>
              <a:rPr lang="ru-RU" dirty="0" smtClean="0">
                <a:solidFill>
                  <a:srgbClr val="FFFF00"/>
                </a:solidFill>
              </a:rPr>
              <a:t> комплекс. </a:t>
            </a:r>
            <a:r>
              <a:rPr lang="ru-RU" dirty="0" err="1" smtClean="0">
                <a:solidFill>
                  <a:srgbClr val="FFFF00"/>
                </a:solidFill>
              </a:rPr>
              <a:t>Довжина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мережі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залізниць</a:t>
            </a:r>
            <a:r>
              <a:rPr lang="ru-RU" dirty="0" smtClean="0">
                <a:solidFill>
                  <a:srgbClr val="FFFF00"/>
                </a:solidFill>
              </a:rPr>
              <a:t> становить у США </a:t>
            </a:r>
            <a:r>
              <a:rPr lang="ru-RU" dirty="0" err="1" smtClean="0">
                <a:solidFill>
                  <a:srgbClr val="FFFF00"/>
                </a:solidFill>
              </a:rPr>
              <a:t>близько</a:t>
            </a:r>
            <a:r>
              <a:rPr lang="ru-RU" dirty="0" smtClean="0">
                <a:solidFill>
                  <a:srgbClr val="FFFF00"/>
                </a:solidFill>
              </a:rPr>
              <a:t> 265000 км, </a:t>
            </a:r>
            <a:r>
              <a:rPr lang="ru-RU" dirty="0" err="1" smtClean="0">
                <a:solidFill>
                  <a:srgbClr val="FFFF00"/>
                </a:solidFill>
              </a:rPr>
              <a:t>автомобільних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доріг</a:t>
            </a:r>
            <a:r>
              <a:rPr lang="ru-RU" dirty="0" smtClean="0">
                <a:solidFill>
                  <a:srgbClr val="FFFF00"/>
                </a:solidFill>
              </a:rPr>
              <a:t> - 6 500 000 км. На </a:t>
            </a:r>
            <a:r>
              <a:rPr lang="ru-RU" dirty="0" err="1" smtClean="0">
                <a:solidFill>
                  <a:srgbClr val="FFFF00"/>
                </a:solidFill>
              </a:rPr>
              <a:t>частку</a:t>
            </a:r>
            <a:r>
              <a:rPr lang="ru-RU" dirty="0" smtClean="0">
                <a:solidFill>
                  <a:srgbClr val="FFFF00"/>
                </a:solidFill>
              </a:rPr>
              <a:t> транспорту </a:t>
            </a:r>
            <a:r>
              <a:rPr lang="ru-RU" dirty="0" err="1" smtClean="0">
                <a:solidFill>
                  <a:srgbClr val="FFFF00"/>
                </a:solidFill>
              </a:rPr>
              <a:t>припадає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близько</a:t>
            </a:r>
            <a:r>
              <a:rPr lang="ru-RU" dirty="0" smtClean="0">
                <a:solidFill>
                  <a:srgbClr val="FFFF00"/>
                </a:solidFill>
              </a:rPr>
              <a:t> 20% </a:t>
            </a:r>
            <a:r>
              <a:rPr lang="ru-RU" dirty="0" err="1" smtClean="0">
                <a:solidFill>
                  <a:srgbClr val="FFFF00"/>
                </a:solidFill>
              </a:rPr>
              <a:t>загального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споживання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енергії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країні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50% до 60% </a:t>
            </a:r>
            <a:r>
              <a:rPr lang="ru-RU" dirty="0" err="1" smtClean="0">
                <a:solidFill>
                  <a:srgbClr val="FFFF00"/>
                </a:solidFill>
              </a:rPr>
              <a:t>всього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споживання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рідкого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палива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До транспортного комплексу США належать: транспорт </a:t>
            </a:r>
            <a:r>
              <a:rPr lang="ru-RU" dirty="0" err="1" smtClean="0">
                <a:solidFill>
                  <a:srgbClr val="FFFF00"/>
                </a:solidFill>
              </a:rPr>
              <a:t>загального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користування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залізничний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автомобільний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морський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внутрішній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водяний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повітряний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трубопровідний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Значну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частину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вантажних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пасажирських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перевезень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здійснює</a:t>
            </a:r>
            <a:r>
              <a:rPr lang="ru-RU" dirty="0" smtClean="0">
                <a:solidFill>
                  <a:srgbClr val="FFFF00"/>
                </a:solidFill>
              </a:rPr>
              <a:t> транспорт </a:t>
            </a:r>
            <a:r>
              <a:rPr lang="ru-RU" dirty="0" err="1" smtClean="0">
                <a:solidFill>
                  <a:srgbClr val="FFFF00"/>
                </a:solidFill>
              </a:rPr>
              <a:t>промислових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підприємств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індивідуальні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легкові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автомобілі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персональні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літаки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т. д.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Матеріально-технічна</a:t>
            </a:r>
            <a:r>
              <a:rPr lang="ru-RU" dirty="0" smtClean="0">
                <a:solidFill>
                  <a:srgbClr val="FFFF00"/>
                </a:solidFill>
              </a:rPr>
              <a:t> база транспортного комплексу в основному </a:t>
            </a:r>
            <a:r>
              <a:rPr lang="ru-RU" dirty="0" err="1" smtClean="0">
                <a:solidFill>
                  <a:srgbClr val="FFFF00"/>
                </a:solidFill>
              </a:rPr>
              <a:t>сучасна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характеризується</a:t>
            </a:r>
            <a:r>
              <a:rPr lang="ru-RU" dirty="0" smtClean="0">
                <a:solidFill>
                  <a:srgbClr val="FFFF00"/>
                </a:solidFill>
              </a:rPr>
              <a:t> великою </a:t>
            </a:r>
            <a:r>
              <a:rPr lang="ru-RU" dirty="0" err="1" smtClean="0">
                <a:solidFill>
                  <a:srgbClr val="FFFF00"/>
                </a:solidFill>
              </a:rPr>
              <a:t>потужністю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високою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якістю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Розвитку господарства в США сприяло не тільки географічне положення, а й природні багатства. Природа країни дуже різноманітна.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rv.org.ua/country/us/img/usa-t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6018785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Основна територія США розташована в північному помірному і субтропічному кліматичних поясах.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    На сході в основному знаходяться низовини , а також гірська система Аппалачі . Тут живе близько половини населення країни. На узбережжі багато зручних бухт і заток.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    У центральній частині країни розташована велика область Центральних і Великих рівнин , що перетинаються річкою Міссісіпі.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    Західну частину займає гірська система Кордильєр.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    Південна частина Тихоокеанського узбережжя США із сприятливим кліматом приваблює сюди багато відпочиваючих . Тут знаходиться знаменитий </a:t>
            </a:r>
            <a:r>
              <a:rPr lang="uk-UA" dirty="0" err="1" smtClean="0">
                <a:solidFill>
                  <a:srgbClr val="FFFF00"/>
                </a:solidFill>
              </a:rPr>
              <a:t>Діснейленд</a:t>
            </a:r>
            <a:r>
              <a:rPr lang="uk-UA" dirty="0" smtClean="0">
                <a:solidFill>
                  <a:srgbClr val="FFFF00"/>
                </a:solidFill>
              </a:rPr>
              <a:t> 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2454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582536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repphoto_4449_34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908720"/>
            <a:ext cx="5202237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ek-tourservice.ru/UserFiles/File/Disneyland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24224"/>
            <a:ext cx="4968552" cy="353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У центральній частині країни тепле, тривале і вологе літо створює дуже хороші умови для сільського господарства. Ліси зведені, прерії розорані. Пшеницю та кукурудзу вирощують у багатьох місцях країни, але тут їх особливо багато. 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    У південній частині в сухому субтропічному кліматі багато плантацій з цитрусовими і виноградниками.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whea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79654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hot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60648"/>
            <a:ext cx="4706937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1232110104_qargida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005064"/>
            <a:ext cx="35274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our_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7776863" cy="572149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Бруклінський</a:t>
            </a:r>
            <a:r>
              <a:rPr lang="uk-UA" dirty="0" smtClean="0">
                <a:solidFill>
                  <a:schemeClr val="bg1"/>
                </a:solidFill>
              </a:rPr>
              <a:t> міст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web-tourism.ru/wp-content/uploads/2013/05/bruklinskiy-m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Статуя </a:t>
            </a:r>
            <a:r>
              <a:rPr lang="ru-RU" dirty="0" err="1" smtClean="0">
                <a:solidFill>
                  <a:schemeClr val="bg1"/>
                </a:solidFill>
              </a:rPr>
              <a:t>Свободи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static.tonkosti.ru/images/6/65/%D0%92%D0%B8%D0%B4_%D0%BD%D0%B0_%D0%9D%D1%8C%D1%8E-%D0%99%D0%BE%D1%80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011888" cy="4639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2760350_edv29ott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6102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США -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федеративна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республіка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, в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якій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владні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повноваження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розподіляються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між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федеральним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урядом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і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урядами 50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штатів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789040"/>
            <a:ext cx="5958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  <a:latin typeface="Comic Sans MS" pitchFamily="66" charset="0"/>
              </a:rPr>
              <a:t>Офіційна</a:t>
            </a: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Comic Sans MS" pitchFamily="66" charset="0"/>
              </a:rPr>
              <a:t>назва</a:t>
            </a: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 -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Сполучені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Штати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Америки (США)</a:t>
            </a: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 -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United States of America (USA).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Picture 4" descr="Photo 04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92696"/>
            <a:ext cx="188436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Башня С</a:t>
            </a:r>
            <a:r>
              <a:rPr lang="uk-UA" dirty="0" smtClean="0">
                <a:solidFill>
                  <a:schemeClr val="bg1"/>
                </a:solidFill>
              </a:rPr>
              <a:t>і</a:t>
            </a:r>
            <a:r>
              <a:rPr lang="ru-RU" dirty="0" err="1" smtClean="0">
                <a:solidFill>
                  <a:schemeClr val="bg1"/>
                </a:solidFill>
              </a:rPr>
              <a:t>рса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blog.artnn.ru/images_2010/willis_tower_building_skyscr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4179426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Национальный парк Большой Каньон в Аризоне.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4" name="Picture 2" descr="http://lifeglobe.net/x/entry/4991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6667500" cy="46101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s://encrypted-tbn3.gstatic.com/images?q=tbn:ANd9GcS_Dn3B6WXXbLxPXDH4nikW3pUV_qBjvHMLO1z0oGwzoaMN9F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71925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147248" cy="41764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США -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федеративна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республіка</a:t>
            </a:r>
            <a:r>
              <a:rPr lang="ru-RU" sz="2800" b="1" dirty="0" smtClean="0">
                <a:solidFill>
                  <a:srgbClr val="FFFF00"/>
                </a:solidFill>
              </a:rPr>
              <a:t>,</a:t>
            </a:r>
            <a:r>
              <a:rPr lang="ru-RU" sz="2800" dirty="0" smtClean="0">
                <a:solidFill>
                  <a:srgbClr val="FFFF00"/>
                </a:solidFill>
              </a:rPr>
              <a:t> в </a:t>
            </a:r>
            <a:r>
              <a:rPr lang="ru-RU" sz="2800" dirty="0" err="1" smtClean="0">
                <a:solidFill>
                  <a:srgbClr val="FFFF00"/>
                </a:solidFill>
              </a:rPr>
              <a:t>якій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владні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повноваження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розподіляються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між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федеральним</a:t>
            </a:r>
            <a:r>
              <a:rPr lang="ru-RU" sz="2800" dirty="0" smtClean="0">
                <a:solidFill>
                  <a:srgbClr val="FFFF00"/>
                </a:solidFill>
              </a:rPr>
              <a:t> урядом </a:t>
            </a:r>
            <a:r>
              <a:rPr lang="ru-RU" sz="2800" dirty="0" err="1" smtClean="0">
                <a:solidFill>
                  <a:srgbClr val="FFFF00"/>
                </a:solidFill>
              </a:rPr>
              <a:t>і</a:t>
            </a:r>
            <a:r>
              <a:rPr lang="ru-RU" sz="2800" dirty="0" smtClean="0">
                <a:solidFill>
                  <a:srgbClr val="FFFF00"/>
                </a:solidFill>
              </a:rPr>
              <a:t> урядами 50 </a:t>
            </a:r>
            <a:r>
              <a:rPr lang="ru-RU" sz="2800" dirty="0" err="1" smtClean="0">
                <a:solidFill>
                  <a:srgbClr val="FFFF00"/>
                </a:solidFill>
              </a:rPr>
              <a:t>штатів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  <a:r>
              <a:rPr lang="ru-RU" sz="2800" dirty="0" err="1" smtClean="0">
                <a:solidFill>
                  <a:srgbClr val="FFFF00"/>
                </a:solidFill>
              </a:rPr>
              <a:t>Виконавча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законодавча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судова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влада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представлені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відповідно</a:t>
            </a:r>
            <a:r>
              <a:rPr lang="ru-RU" sz="2800" dirty="0" smtClean="0">
                <a:solidFill>
                  <a:srgbClr val="FFFF00"/>
                </a:solidFill>
              </a:rPr>
              <a:t> Президентом, </a:t>
            </a:r>
            <a:r>
              <a:rPr lang="ru-RU" sz="2800" dirty="0" err="1" smtClean="0">
                <a:solidFill>
                  <a:srgbClr val="FFFF00"/>
                </a:solidFill>
              </a:rPr>
              <a:t>Конгресом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Верховним</a:t>
            </a:r>
            <a:r>
              <a:rPr lang="ru-RU" sz="2800" dirty="0" smtClean="0">
                <a:solidFill>
                  <a:srgbClr val="FFFF00"/>
                </a:solidFill>
              </a:rPr>
              <a:t> Судом. </a:t>
            </a:r>
            <a:r>
              <a:rPr lang="ru-RU" sz="2800" dirty="0" err="1" smtClean="0">
                <a:solidFill>
                  <a:srgbClr val="FFFF00"/>
                </a:solidFill>
              </a:rPr>
              <a:t>Кожен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з</a:t>
            </a:r>
            <a:r>
              <a:rPr lang="ru-RU" sz="2800" dirty="0" smtClean="0">
                <a:solidFill>
                  <a:srgbClr val="FFFF00"/>
                </a:solidFill>
              </a:rPr>
              <a:t> 50 </a:t>
            </a:r>
            <a:r>
              <a:rPr lang="ru-RU" sz="2800" dirty="0" err="1" smtClean="0">
                <a:solidFill>
                  <a:srgbClr val="FFFF00"/>
                </a:solidFill>
              </a:rPr>
              <a:t>штатів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має</a:t>
            </a:r>
            <a:r>
              <a:rPr lang="ru-RU" sz="2800" dirty="0" smtClean="0">
                <a:solidFill>
                  <a:srgbClr val="FFFF00"/>
                </a:solidFill>
              </a:rPr>
              <a:t> свою </a:t>
            </a:r>
            <a:r>
              <a:rPr lang="ru-RU" sz="2800" dirty="0" err="1" smtClean="0">
                <a:solidFill>
                  <a:srgbClr val="FFFF00"/>
                </a:solidFill>
              </a:rPr>
              <a:t>конституцію</a:t>
            </a:r>
            <a:r>
              <a:rPr lang="ru-RU" sz="2800" dirty="0" smtClean="0">
                <a:solidFill>
                  <a:srgbClr val="FFFF00"/>
                </a:solidFill>
              </a:rPr>
              <a:t>, систему </a:t>
            </a:r>
            <a:r>
              <a:rPr lang="ru-RU" sz="2800" dirty="0" err="1" smtClean="0">
                <a:solidFill>
                  <a:srgbClr val="FFFF00"/>
                </a:solidFill>
              </a:rPr>
              <a:t>органів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влади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управління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90d0c_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89040"/>
            <a:ext cx="5182096" cy="2771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Герб США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4" descr="USAger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2816"/>
            <a:ext cx="3819108" cy="37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Флаг США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Picture 4" descr="Flag_of_the_United_Stat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97497"/>
            <a:ext cx="8229600" cy="43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Столица США-Вашингтон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4" descr="ph0946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6470848" cy="42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1"/>
            <a:ext cx="8229600" cy="5904657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Географічне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положення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 err="1" smtClean="0">
                <a:solidFill>
                  <a:srgbClr val="FFFF00"/>
                </a:solidFill>
              </a:rPr>
              <a:t>країна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розташована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Північній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Америці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Адміністративний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поділ</a:t>
            </a:r>
            <a:r>
              <a:rPr lang="ru-RU" dirty="0" smtClean="0">
                <a:solidFill>
                  <a:srgbClr val="FFFF00"/>
                </a:solidFill>
              </a:rPr>
              <a:t> - 50 </a:t>
            </a:r>
            <a:r>
              <a:rPr lang="ru-RU" dirty="0" err="1" smtClean="0">
                <a:solidFill>
                  <a:srgbClr val="FFFF00"/>
                </a:solidFill>
              </a:rPr>
              <a:t>штатів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state)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1 </a:t>
            </a:r>
            <a:r>
              <a:rPr lang="ru-RU" dirty="0" err="1" smtClean="0">
                <a:solidFill>
                  <a:srgbClr val="FFFF00"/>
                </a:solidFill>
              </a:rPr>
              <a:t>федеральний</a:t>
            </a:r>
            <a:r>
              <a:rPr lang="ru-RU" dirty="0" smtClean="0">
                <a:solidFill>
                  <a:srgbClr val="FFFF00"/>
                </a:solidFill>
              </a:rPr>
              <a:t> округ. </a:t>
            </a:r>
            <a:r>
              <a:rPr lang="ru-RU" dirty="0" err="1" smtClean="0">
                <a:solidFill>
                  <a:srgbClr val="FFFF00"/>
                </a:solidFill>
              </a:rPr>
              <a:t>Штати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поділяються</a:t>
            </a:r>
            <a:r>
              <a:rPr lang="ru-RU" dirty="0" smtClean="0">
                <a:solidFill>
                  <a:srgbClr val="FFFF00"/>
                </a:solidFill>
              </a:rPr>
              <a:t> на округи (</a:t>
            </a:r>
            <a:r>
              <a:rPr lang="en-US" dirty="0" smtClean="0">
                <a:solidFill>
                  <a:srgbClr val="FFFF00"/>
                </a:solidFill>
              </a:rPr>
              <a:t>county and parish)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Територія</a:t>
            </a:r>
            <a:r>
              <a:rPr lang="ru-RU" dirty="0" smtClean="0">
                <a:solidFill>
                  <a:srgbClr val="FFFF00"/>
                </a:solidFill>
              </a:rPr>
              <a:t> - 9 373 тис. кв. км.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Населення</a:t>
            </a:r>
            <a:r>
              <a:rPr lang="ru-RU" dirty="0" smtClean="0">
                <a:solidFill>
                  <a:srgbClr val="FFFF00"/>
                </a:solidFill>
              </a:rPr>
              <a:t> - 281 421 906 </a:t>
            </a:r>
            <a:r>
              <a:rPr lang="ru-RU" dirty="0" err="1" smtClean="0">
                <a:solidFill>
                  <a:srgbClr val="FFFF00"/>
                </a:solidFill>
              </a:rPr>
              <a:t>осіб</a:t>
            </a:r>
            <a:r>
              <a:rPr lang="ru-RU" dirty="0" smtClean="0">
                <a:solidFill>
                  <a:srgbClr val="FFFF00"/>
                </a:solidFill>
              </a:rPr>
              <a:t> (на 1 </a:t>
            </a:r>
            <a:r>
              <a:rPr lang="ru-RU" dirty="0" err="1" smtClean="0">
                <a:solidFill>
                  <a:srgbClr val="FFFF00"/>
                </a:solidFill>
              </a:rPr>
              <a:t>квітня</a:t>
            </a:r>
            <a:r>
              <a:rPr lang="ru-RU" dirty="0" smtClean="0">
                <a:solidFill>
                  <a:srgbClr val="FFFF00"/>
                </a:solidFill>
              </a:rPr>
              <a:t> 2000 р.).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Столицею Вашингтон став 1 </a:t>
            </a:r>
            <a:r>
              <a:rPr lang="ru-RU" dirty="0" err="1" smtClean="0">
                <a:solidFill>
                  <a:srgbClr val="FFFF00"/>
                </a:solidFill>
              </a:rPr>
              <a:t>грудня</a:t>
            </a:r>
            <a:r>
              <a:rPr lang="ru-RU" dirty="0" smtClean="0">
                <a:solidFill>
                  <a:srgbClr val="FFFF00"/>
                </a:solidFill>
              </a:rPr>
              <a:t> 1800 року, </a:t>
            </a:r>
            <a:r>
              <a:rPr lang="ru-RU" dirty="0" err="1" smtClean="0">
                <a:solidFill>
                  <a:srgbClr val="FFFF00"/>
                </a:solidFill>
              </a:rPr>
              <a:t>після</a:t>
            </a:r>
            <a:r>
              <a:rPr lang="ru-RU" dirty="0" smtClean="0">
                <a:solidFill>
                  <a:srgbClr val="FFFF00"/>
                </a:solidFill>
              </a:rPr>
              <a:t> того, як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Філадельфії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місто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переведені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Конгрес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основні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урядові</a:t>
            </a:r>
            <a:r>
              <a:rPr lang="ru-RU" dirty="0" smtClean="0">
                <a:solidFill>
                  <a:srgbClr val="FFFF00"/>
                </a:solidFill>
              </a:rPr>
              <a:t> установи.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60350_edv29ot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Найбільші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міста</a:t>
            </a:r>
            <a:r>
              <a:rPr lang="ru-RU" dirty="0" smtClean="0">
                <a:solidFill>
                  <a:srgbClr val="FFFF00"/>
                </a:solidFill>
              </a:rPr>
              <a:t> - (станом на 2000 </a:t>
            </a:r>
            <a:r>
              <a:rPr lang="ru-RU" dirty="0" err="1" smtClean="0">
                <a:solidFill>
                  <a:srgbClr val="FFFF00"/>
                </a:solidFill>
              </a:rPr>
              <a:t>рік</a:t>
            </a:r>
            <a:r>
              <a:rPr lang="ru-RU" dirty="0" smtClean="0">
                <a:solidFill>
                  <a:srgbClr val="FFFF00"/>
                </a:solidFill>
              </a:rPr>
              <a:t>):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Нью-Йорк - 8,008 млн. </a:t>
            </a:r>
            <a:r>
              <a:rPr lang="ru-RU" dirty="0" err="1" smtClean="0">
                <a:solidFill>
                  <a:srgbClr val="FFFF00"/>
                </a:solidFill>
              </a:rPr>
              <a:t>жителів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Лос-Анджелес (</a:t>
            </a:r>
            <a:r>
              <a:rPr lang="ru-RU" dirty="0" err="1" smtClean="0">
                <a:solidFill>
                  <a:srgbClr val="FFFF00"/>
                </a:solidFill>
              </a:rPr>
              <a:t>Каліфорнія</a:t>
            </a:r>
            <a:r>
              <a:rPr lang="ru-RU" dirty="0" smtClean="0">
                <a:solidFill>
                  <a:srgbClr val="FFFF00"/>
                </a:solidFill>
              </a:rPr>
              <a:t>) - 3,695 млн. </a:t>
            </a:r>
            <a:r>
              <a:rPr lang="ru-RU" dirty="0" err="1" smtClean="0">
                <a:solidFill>
                  <a:srgbClr val="FFFF00"/>
                </a:solidFill>
              </a:rPr>
              <a:t>жителів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Чикаго (</a:t>
            </a:r>
            <a:r>
              <a:rPr lang="ru-RU" dirty="0" err="1" smtClean="0">
                <a:solidFill>
                  <a:srgbClr val="FFFF00"/>
                </a:solidFill>
              </a:rPr>
              <a:t>Іллінойс</a:t>
            </a:r>
            <a:r>
              <a:rPr lang="ru-RU" dirty="0" smtClean="0">
                <a:solidFill>
                  <a:srgbClr val="FFFF00"/>
                </a:solidFill>
              </a:rPr>
              <a:t>) - 2,896 млн. </a:t>
            </a:r>
            <a:r>
              <a:rPr lang="ru-RU" dirty="0" err="1" smtClean="0">
                <a:solidFill>
                  <a:srgbClr val="FFFF00"/>
                </a:solidFill>
              </a:rPr>
              <a:t>жителів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Хьюстон (Техас) - 1,954 млн. </a:t>
            </a:r>
            <a:r>
              <a:rPr lang="ru-RU" dirty="0" err="1" smtClean="0">
                <a:solidFill>
                  <a:srgbClr val="FFFF00"/>
                </a:solidFill>
              </a:rPr>
              <a:t>жителів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Філадельфія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Пенсільванія</a:t>
            </a:r>
            <a:r>
              <a:rPr lang="ru-RU" dirty="0" smtClean="0">
                <a:solidFill>
                  <a:srgbClr val="FFFF00"/>
                </a:solidFill>
              </a:rPr>
              <a:t>) - 1,518 млн. </a:t>
            </a:r>
            <a:r>
              <a:rPr lang="ru-RU" dirty="0" err="1" smtClean="0">
                <a:solidFill>
                  <a:srgbClr val="FFFF00"/>
                </a:solidFill>
              </a:rPr>
              <a:t>жителів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Фенікс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Арізона</a:t>
            </a:r>
            <a:r>
              <a:rPr lang="ru-RU" dirty="0" smtClean="0">
                <a:solidFill>
                  <a:srgbClr val="FFFF00"/>
                </a:solidFill>
              </a:rPr>
              <a:t>) - 1,321 млн. </a:t>
            </a:r>
            <a:r>
              <a:rPr lang="ru-RU" dirty="0" err="1" smtClean="0">
                <a:solidFill>
                  <a:srgbClr val="FFFF00"/>
                </a:solidFill>
              </a:rPr>
              <a:t>жителів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Сан-Дієго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Каліфорнія</a:t>
            </a:r>
            <a:r>
              <a:rPr lang="ru-RU" dirty="0" smtClean="0">
                <a:solidFill>
                  <a:srgbClr val="FFFF00"/>
                </a:solidFill>
              </a:rPr>
              <a:t>) - 1,223 млн. </a:t>
            </a:r>
            <a:r>
              <a:rPr lang="ru-RU" dirty="0" err="1" smtClean="0">
                <a:solidFill>
                  <a:srgbClr val="FFFF00"/>
                </a:solidFill>
              </a:rPr>
              <a:t>жителів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Даллас (Техас) - 1,189 млн. </a:t>
            </a:r>
            <a:r>
              <a:rPr lang="ru-RU" dirty="0" err="1" smtClean="0">
                <a:solidFill>
                  <a:srgbClr val="FFFF00"/>
                </a:solidFill>
              </a:rPr>
              <a:t>жителів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Сан-Антоніо</a:t>
            </a:r>
            <a:r>
              <a:rPr lang="ru-RU" dirty="0" smtClean="0">
                <a:solidFill>
                  <a:srgbClr val="FFFF00"/>
                </a:solidFill>
              </a:rPr>
              <a:t> (Техас) - 1,144 млн. </a:t>
            </a:r>
            <a:r>
              <a:rPr lang="ru-RU" dirty="0" err="1" smtClean="0">
                <a:solidFill>
                  <a:srgbClr val="FFFF00"/>
                </a:solidFill>
              </a:rPr>
              <a:t>жителів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Детройт (</a:t>
            </a:r>
            <a:r>
              <a:rPr lang="ru-RU" dirty="0" err="1" smtClean="0">
                <a:solidFill>
                  <a:srgbClr val="FFFF00"/>
                </a:solidFill>
              </a:rPr>
              <a:t>Мічиган</a:t>
            </a:r>
            <a:r>
              <a:rPr lang="ru-RU" dirty="0" smtClean="0">
                <a:solidFill>
                  <a:srgbClr val="FFFF00"/>
                </a:solidFill>
              </a:rPr>
              <a:t>) - 0,951 млн. </a:t>
            </a:r>
            <a:r>
              <a:rPr lang="ru-RU" dirty="0" err="1" smtClean="0">
                <a:solidFill>
                  <a:srgbClr val="FFFF00"/>
                </a:solidFill>
              </a:rPr>
              <a:t>жителів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1116</Words>
  <Application>Microsoft Office PowerPoint</Application>
  <PresentationFormat>Экран (4:3)</PresentationFormat>
  <Paragraphs>54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Сполучені  Штати  Америки</vt:lpstr>
      <vt:lpstr>Слайд 2</vt:lpstr>
      <vt:lpstr>Слайд 3</vt:lpstr>
      <vt:lpstr>Слайд 4</vt:lpstr>
      <vt:lpstr>Герб США</vt:lpstr>
      <vt:lpstr>Флаг США</vt:lpstr>
      <vt:lpstr>Столица США-Вашингтон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Бруклінський міст</vt:lpstr>
      <vt:lpstr>Статуя Свободи</vt:lpstr>
      <vt:lpstr>Башня Сірса</vt:lpstr>
      <vt:lpstr>Национальный парк Большой Каньон в Аризоне. 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Сполучені  Штати  Америки</dc:title>
  <dc:creator>АДМИН</dc:creator>
  <cp:lastModifiedBy>АДМИН</cp:lastModifiedBy>
  <cp:revision>6</cp:revision>
  <dcterms:created xsi:type="dcterms:W3CDTF">2014-03-10T17:17:33Z</dcterms:created>
  <dcterms:modified xsi:type="dcterms:W3CDTF">2014-03-10T18:16:17Z</dcterms:modified>
</cp:coreProperties>
</file>