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252736"/>
          </a:xfrm>
        </p:spPr>
        <p:txBody>
          <a:bodyPr/>
          <a:lstStyle/>
          <a:p>
            <a:pPr algn="ctr"/>
            <a:r>
              <a:rPr lang="ru-RU" sz="6000" b="1" dirty="0" smtClean="0">
                <a:effectLst/>
              </a:rPr>
              <a:t>ПРИРОДНИЙ ГАЗ</a:t>
            </a:r>
            <a:endParaRPr lang="ru-RU" sz="6000" b="1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9" y="2475614"/>
            <a:ext cx="5770612" cy="380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86" y="1340768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dirty="0" err="1" smtClean="0">
                <a:effectLst/>
              </a:rPr>
              <a:t>Транспортування</a:t>
            </a:r>
            <a:r>
              <a:rPr lang="ru-RU" sz="4300" dirty="0" smtClean="0">
                <a:effectLst/>
              </a:rPr>
              <a:t> природного газу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29289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даний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час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основним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видом транспорту є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трубопровідний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Загальна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довжина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магістральних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газопроводів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Україні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становить 35,6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тис.км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Крім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трубопровідного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транспорту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використовують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спеціальні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танкери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—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газовози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endParaRPr lang="ru-RU" i="1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283968" cy="2875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392488" cy="284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52157" cy="5214601"/>
          </a:xfrm>
        </p:spPr>
      </p:pic>
    </p:spTree>
    <p:extLst>
      <p:ext uri="{BB962C8B-B14F-4D97-AF65-F5344CB8AC3E}">
        <p14:creationId xmlns:p14="http://schemas.microsoft.com/office/powerpoint/2010/main" val="66025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effectLst/>
              </a:rPr>
              <a:t>Застосування</a:t>
            </a:r>
            <a:r>
              <a:rPr lang="ru-RU" sz="4800" dirty="0" smtClean="0">
                <a:effectLst/>
              </a:rPr>
              <a:t> природного газу</a:t>
            </a:r>
            <a:endParaRPr lang="ru-RU" sz="4800" dirty="0"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Природний</a:t>
            </a:r>
            <a:r>
              <a:rPr lang="ru-RU" dirty="0">
                <a:solidFill>
                  <a:schemeClr val="tx1"/>
                </a:solidFill>
              </a:rPr>
              <a:t> газ широко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хімічній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промисловості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вихідна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сировина</a:t>
            </a:r>
            <a:r>
              <a:rPr lang="ru-RU" dirty="0">
                <a:solidFill>
                  <a:schemeClr val="tx1"/>
                </a:solidFill>
              </a:rPr>
              <a:t> .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пальне</a:t>
            </a:r>
            <a:r>
              <a:rPr lang="ru-RU" dirty="0">
                <a:solidFill>
                  <a:schemeClr val="tx1"/>
                </a:solidFill>
              </a:rPr>
              <a:t>, для </a:t>
            </a:r>
            <a:r>
              <a:rPr lang="ru-RU" b="1" dirty="0" err="1">
                <a:solidFill>
                  <a:schemeClr val="tx1"/>
                </a:solidFill>
              </a:rPr>
              <a:t>опалення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житлових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будинків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паливо</a:t>
            </a:r>
            <a:r>
              <a:rPr lang="ru-RU" dirty="0">
                <a:solidFill>
                  <a:schemeClr val="tx1"/>
                </a:solidFill>
              </a:rPr>
              <a:t> для машин, </a:t>
            </a:r>
            <a:r>
              <a:rPr lang="ru-RU" dirty="0" err="1">
                <a:solidFill>
                  <a:schemeClr val="tx1"/>
                </a:solidFill>
              </a:rPr>
              <a:t>електростанцій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Сьогодні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50 млн тонн </a:t>
            </a:r>
            <a:r>
              <a:rPr lang="ru-RU" dirty="0" err="1">
                <a:solidFill>
                  <a:schemeClr val="tx1"/>
                </a:solidFill>
              </a:rPr>
              <a:t>водню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виробляється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, половина </a:t>
            </a:r>
            <a:r>
              <a:rPr lang="ru-RU" dirty="0" err="1">
                <a:solidFill>
                  <a:schemeClr val="tx1"/>
                </a:solidFill>
              </a:rPr>
              <a:t>отримується</a:t>
            </a:r>
            <a:r>
              <a:rPr lang="ru-RU" dirty="0">
                <a:solidFill>
                  <a:schemeClr val="tx1"/>
                </a:solidFill>
              </a:rPr>
              <a:t> шляхом </a:t>
            </a:r>
            <a:r>
              <a:rPr lang="ru-RU" dirty="0" err="1">
                <a:solidFill>
                  <a:schemeClr val="tx1"/>
                </a:solidFill>
              </a:rPr>
              <a:t>конверсії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водяної</a:t>
            </a:r>
            <a:r>
              <a:rPr lang="ru-RU" dirty="0">
                <a:solidFill>
                  <a:schemeClr val="tx1"/>
                </a:solidFill>
              </a:rPr>
              <a:t> пари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природним</a:t>
            </a:r>
            <a:r>
              <a:rPr lang="ru-RU" dirty="0">
                <a:solidFill>
                  <a:schemeClr val="tx1"/>
                </a:solidFill>
              </a:rPr>
              <a:t> газом. </a:t>
            </a:r>
            <a:r>
              <a:rPr lang="ru-RU" dirty="0" err="1">
                <a:solidFill>
                  <a:schemeClr val="tx1"/>
                </a:solidFill>
              </a:rPr>
              <a:t>Використання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водню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палива</a:t>
            </a:r>
            <a:r>
              <a:rPr lang="ru-RU" dirty="0">
                <a:solidFill>
                  <a:schemeClr val="tx1"/>
                </a:solidFill>
              </a:rPr>
              <a:t>, є основою </a:t>
            </a:r>
            <a:r>
              <a:rPr lang="ru-RU" dirty="0" err="1">
                <a:solidFill>
                  <a:schemeClr val="tx1"/>
                </a:solidFill>
              </a:rPr>
              <a:t>водневої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енергетики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КОЕФІЦІЄНТ НЕРІВНОМІРНОСТІ СПОЖИВАННЯ ГАЗУ — </a:t>
            </a:r>
            <a:r>
              <a:rPr lang="ru-RU" dirty="0" err="1">
                <a:solidFill>
                  <a:schemeClr val="tx1"/>
                </a:solidFill>
              </a:rPr>
              <a:t>відношення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середньої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фактичної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витрати</a:t>
            </a:r>
            <a:r>
              <a:rPr lang="ru-RU" dirty="0">
                <a:solidFill>
                  <a:schemeClr val="tx1"/>
                </a:solidFill>
              </a:rPr>
              <a:t> газу за </a:t>
            </a:r>
            <a:r>
              <a:rPr lang="ru-RU" dirty="0" err="1">
                <a:solidFill>
                  <a:schemeClr val="tx1"/>
                </a:solidFill>
              </a:rPr>
              <a:t>певний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(сезон, </a:t>
            </a:r>
            <a:r>
              <a:rPr lang="ru-RU" dirty="0" err="1">
                <a:solidFill>
                  <a:schemeClr val="tx1"/>
                </a:solidFill>
              </a:rPr>
              <a:t>добу</a:t>
            </a:r>
            <a:r>
              <a:rPr lang="ru-RU" dirty="0">
                <a:solidFill>
                  <a:schemeClr val="tx1"/>
                </a:solidFill>
              </a:rPr>
              <a:t>, годину) до </a:t>
            </a:r>
            <a:r>
              <a:rPr lang="ru-RU" dirty="0" err="1">
                <a:solidFill>
                  <a:schemeClr val="tx1"/>
                </a:solidFill>
              </a:rPr>
              <a:t>середньої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більший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відповідний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період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відповідно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місяць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доба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r>
              <a:rPr lang="ru-RU" dirty="0" err="1">
                <a:solidFill>
                  <a:schemeClr val="tx1"/>
                </a:solidFill>
              </a:rPr>
              <a:t>Україна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відноситься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енергодефіцитних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задовільняє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</a:t>
            </a:r>
            <a:r>
              <a:rPr lang="ru-RU" dirty="0">
                <a:solidFill>
                  <a:schemeClr val="tx1"/>
                </a:solidFill>
              </a:rPr>
              <a:t> потреби в </a:t>
            </a:r>
            <a:r>
              <a:rPr lang="ru-RU" dirty="0" err="1">
                <a:solidFill>
                  <a:schemeClr val="tx1"/>
                </a:solidFill>
              </a:rPr>
              <a:t>енергетичних</a:t>
            </a:r>
            <a:r>
              <a:rPr lang="ru-RU" dirty="0">
                <a:solidFill>
                  <a:schemeClr val="tx1"/>
                </a:solidFill>
              </a:rPr>
              <a:t> ресурсах за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виробництва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на 50 % (у тому </a:t>
            </a:r>
            <a:r>
              <a:rPr lang="ru-RU" dirty="0" err="1">
                <a:solidFill>
                  <a:schemeClr val="tx1"/>
                </a:solidFill>
              </a:rPr>
              <a:t>числі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споживанню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імпортованого</a:t>
            </a:r>
            <a:r>
              <a:rPr lang="ru-RU" dirty="0">
                <a:solidFill>
                  <a:schemeClr val="tx1"/>
                </a:solidFill>
              </a:rPr>
              <a:t> природного газу на душу </a:t>
            </a:r>
            <a:r>
              <a:rPr lang="ru-RU" dirty="0" err="1">
                <a:solidFill>
                  <a:schemeClr val="tx1"/>
                </a:solidFill>
              </a:rPr>
              <a:t>населення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займає</a:t>
            </a:r>
            <a:r>
              <a:rPr lang="ru-RU" dirty="0">
                <a:solidFill>
                  <a:schemeClr val="tx1"/>
                </a:solidFill>
              </a:rPr>
              <a:t> перше </a:t>
            </a:r>
            <a:r>
              <a:rPr lang="ru-RU" dirty="0" err="1">
                <a:solidFill>
                  <a:schemeClr val="tx1"/>
                </a:solidFill>
              </a:rPr>
              <a:t>місце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sz="24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183880" cy="4187952"/>
          </a:xfrm>
        </p:spPr>
        <p:txBody>
          <a:bodyPr>
            <a:normAutofit/>
          </a:bodyPr>
          <a:lstStyle/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uk-UA" sz="2400" dirty="0" smtClean="0">
              <a:latin typeface="Arial Narrow" pitchFamily="34" charset="0"/>
            </a:endParaRPr>
          </a:p>
          <a:p>
            <a:endParaRPr lang="ru-RU" sz="2400" dirty="0" smtClean="0">
              <a:latin typeface="Arial Narrow" pitchFamily="34" charset="0"/>
            </a:endParaRPr>
          </a:p>
          <a:p>
            <a:endParaRPr lang="ru-RU" sz="2400" dirty="0" smtClean="0">
              <a:latin typeface="Arial Narrow" pitchFamily="34" charset="0"/>
            </a:endParaRPr>
          </a:p>
          <a:p>
            <a:endParaRPr lang="ru-RU" sz="2400" dirty="0" smtClean="0">
              <a:latin typeface="Arial Narrow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323528" y="476672"/>
            <a:ext cx="8501062" cy="3571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+mn-lt"/>
              </a:rPr>
              <a:t>	Природний </a:t>
            </a:r>
            <a:r>
              <a:rPr lang="uk-UA" b="1" dirty="0" smtClean="0">
                <a:latin typeface="+mn-lt"/>
              </a:rPr>
              <a:t>газ - </a:t>
            </a:r>
            <a:r>
              <a:rPr lang="uk-UA" dirty="0" smtClean="0">
                <a:latin typeface="+mn-lt"/>
              </a:rPr>
              <a:t>суміш газів , що утворилася в надрах землі при анаеробному розкладанні органічних речовин</a:t>
            </a:r>
          </a:p>
          <a:p>
            <a:pPr marL="0" indent="0" algn="just">
              <a:buNone/>
            </a:pPr>
            <a:r>
              <a:rPr lang="ru-RU" dirty="0" smtClean="0">
                <a:latin typeface="+mn-lt"/>
              </a:rPr>
              <a:t>	</a:t>
            </a:r>
            <a:r>
              <a:rPr lang="ru-RU" dirty="0" err="1" smtClean="0">
                <a:latin typeface="+mn-lt"/>
              </a:rPr>
              <a:t>Природний</a:t>
            </a:r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газ є </a:t>
            </a:r>
            <a:r>
              <a:rPr lang="ru-RU" dirty="0" err="1" smtClean="0">
                <a:latin typeface="+mn-lt"/>
              </a:rPr>
              <a:t>корисною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копалиною</a:t>
            </a:r>
            <a:r>
              <a:rPr lang="ru-RU" dirty="0" smtClean="0">
                <a:latin typeface="+mn-lt"/>
              </a:rPr>
              <a:t>. Часто </a:t>
            </a:r>
            <a:r>
              <a:rPr lang="ru-RU" dirty="0" err="1" smtClean="0">
                <a:latin typeface="+mn-lt"/>
              </a:rPr>
              <a:t>є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побічним</a:t>
            </a:r>
            <a:r>
              <a:rPr lang="ru-RU" dirty="0" smtClean="0">
                <a:latin typeface="+mn-lt"/>
              </a:rPr>
              <a:t> газом при </a:t>
            </a:r>
            <a:r>
              <a:rPr lang="ru-RU" dirty="0" err="1" smtClean="0">
                <a:latin typeface="+mn-lt"/>
              </a:rPr>
              <a:t>видобутку</a:t>
            </a:r>
            <a:r>
              <a:rPr lang="ru-RU" dirty="0" smtClean="0">
                <a:latin typeface="+mn-lt"/>
              </a:rPr>
              <a:t> </a:t>
            </a:r>
            <a:r>
              <a:rPr lang="ru-RU" dirty="0" err="1" smtClean="0">
                <a:latin typeface="+mn-lt"/>
              </a:rPr>
              <a:t>нафти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uk-UA" sz="1800" i="1" dirty="0" smtClean="0">
              <a:latin typeface="Arial Narrow" pitchFamily="34" charset="0"/>
            </a:endParaRPr>
          </a:p>
          <a:p>
            <a:endParaRPr lang="uk-UA" sz="1800" i="1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4108090" cy="328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" y="-1"/>
            <a:ext cx="9129772" cy="68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effectLst/>
              </a:rPr>
              <a:t>Властивості</a:t>
            </a:r>
            <a:r>
              <a:rPr lang="ru-RU" sz="5300" dirty="0" smtClean="0">
                <a:effectLst/>
              </a:rPr>
              <a:t> природного газу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52149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Природний</a:t>
            </a:r>
            <a:r>
              <a:rPr lang="ru-RU" sz="2400" dirty="0" smtClean="0">
                <a:solidFill>
                  <a:schemeClr val="tx1"/>
                </a:solidFill>
              </a:rPr>
              <a:t> газ не </a:t>
            </a:r>
            <a:r>
              <a:rPr lang="ru-RU" sz="2400" dirty="0" err="1" smtClean="0">
                <a:solidFill>
                  <a:schemeClr val="tx1"/>
                </a:solidFill>
              </a:rPr>
              <a:t>має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кольору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запаху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Фізико-хімічні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параметри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яких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характеризують</a:t>
            </a:r>
            <a:r>
              <a:rPr lang="ru-RU" sz="2400" dirty="0" smtClean="0">
                <a:solidFill>
                  <a:schemeClr val="tx1"/>
                </a:solidFill>
              </a:rPr>
              <a:t> газ (</a:t>
            </a:r>
            <a:r>
              <a:rPr lang="ru-RU" sz="2400" dirty="0" err="1" smtClean="0">
                <a:solidFill>
                  <a:schemeClr val="tx1"/>
                </a:solidFill>
              </a:rPr>
              <a:t>газоконденсат</a:t>
            </a:r>
            <a:r>
              <a:rPr lang="ru-RU" sz="2400" dirty="0" smtClean="0">
                <a:solidFill>
                  <a:schemeClr val="tx1"/>
                </a:solidFill>
              </a:rPr>
              <a:t>) за умов </a:t>
            </a:r>
            <a:r>
              <a:rPr lang="ru-RU" sz="2400" dirty="0" err="1" smtClean="0">
                <a:solidFill>
                  <a:schemeClr val="tx1"/>
                </a:solidFill>
              </a:rPr>
              <a:t>пластових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тисків</a:t>
            </a:r>
            <a:r>
              <a:rPr lang="ru-RU" sz="2400" dirty="0" smtClean="0">
                <a:solidFill>
                  <a:schemeClr val="tx1"/>
                </a:solidFill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</a:rPr>
              <a:t>температури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густина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в'язкість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вологовміст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розчинність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зворотна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конденсація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критична температура і 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тиск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uk-UA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718553" cy="223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effectLst/>
              </a:rPr>
              <a:t>Фізичні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властивості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Орієнтовні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фізичні</a:t>
            </a:r>
            <a:r>
              <a:rPr lang="ru-RU" sz="2400" dirty="0" smtClean="0">
                <a:solidFill>
                  <a:schemeClr val="tx1"/>
                </a:solidFill>
              </a:rPr>
              <a:t> характеристики: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Густина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el-GR" sz="2400" dirty="0" smtClean="0">
                <a:solidFill>
                  <a:schemeClr val="tx1"/>
                </a:solidFill>
              </a:rPr>
              <a:t>ρ = 0,7 </a:t>
            </a:r>
            <a:r>
              <a:rPr lang="ru-RU" sz="2400" dirty="0" smtClean="0">
                <a:solidFill>
                  <a:schemeClr val="tx1"/>
                </a:solidFill>
              </a:rPr>
              <a:t>кг/м³ (</a:t>
            </a:r>
            <a:r>
              <a:rPr lang="ru-RU" sz="2400" dirty="0" err="1" smtClean="0">
                <a:solidFill>
                  <a:schemeClr val="tx1"/>
                </a:solidFill>
              </a:rPr>
              <a:t>сухий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газоподібний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 err="1" smtClean="0">
                <a:solidFill>
                  <a:schemeClr val="tx1"/>
                </a:solidFill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</a:rPr>
              <a:t> 400 кг/м³ </a:t>
            </a:r>
            <a:r>
              <a:rPr lang="ru-RU" sz="2400" dirty="0" err="1" smtClean="0">
                <a:solidFill>
                  <a:schemeClr val="tx1"/>
                </a:solidFill>
              </a:rPr>
              <a:t>рідкий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Температура </a:t>
            </a:r>
            <a:r>
              <a:rPr lang="ru-RU" sz="2400" dirty="0" err="1" smtClean="0">
                <a:solidFill>
                  <a:schemeClr val="tx1"/>
                </a:solidFill>
              </a:rPr>
              <a:t>займання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t = 650 °C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Теплота </a:t>
            </a:r>
            <a:r>
              <a:rPr lang="ru-RU" sz="2400" dirty="0" err="1" smtClean="0">
                <a:solidFill>
                  <a:schemeClr val="tx1"/>
                </a:solidFill>
              </a:rPr>
              <a:t>згоряння</a:t>
            </a:r>
            <a:r>
              <a:rPr lang="ru-RU" sz="2400" dirty="0" smtClean="0">
                <a:solidFill>
                  <a:schemeClr val="tx1"/>
                </a:solidFill>
              </a:rPr>
              <a:t>: 16 — 34 МДж/м³ (для </a:t>
            </a:r>
            <a:r>
              <a:rPr lang="ru-RU" sz="2400" dirty="0" err="1" smtClean="0">
                <a:solidFill>
                  <a:schemeClr val="tx1"/>
                </a:solidFill>
              </a:rPr>
              <a:t>газоподібного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err="1" smtClean="0">
                <a:solidFill>
                  <a:schemeClr val="tx1"/>
                </a:solidFill>
              </a:rPr>
              <a:t>Октанове</a:t>
            </a:r>
            <a:r>
              <a:rPr lang="ru-RU" sz="2400" dirty="0" smtClean="0">
                <a:solidFill>
                  <a:schemeClr val="tx1"/>
                </a:solidFill>
              </a:rPr>
              <a:t> число при </a:t>
            </a:r>
            <a:r>
              <a:rPr lang="ru-RU" sz="2400" dirty="0" err="1" smtClean="0">
                <a:solidFill>
                  <a:schemeClr val="tx1"/>
                </a:solidFill>
              </a:rPr>
              <a:t>використанні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двигунах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згоряння</a:t>
            </a:r>
            <a:r>
              <a:rPr lang="ru-RU" sz="2400" dirty="0" smtClean="0">
                <a:solidFill>
                  <a:schemeClr val="tx1"/>
                </a:solidFill>
              </a:rPr>
              <a:t>: 120 — </a:t>
            </a:r>
            <a:r>
              <a:rPr lang="ru-RU" sz="2400" dirty="0" smtClean="0">
                <a:solidFill>
                  <a:schemeClr val="tx1"/>
                </a:solidFill>
              </a:rPr>
              <a:t>130.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34" y="4509120"/>
            <a:ext cx="3334370" cy="219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25" y="620688"/>
            <a:ext cx="8183880" cy="15516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Отруйні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природного газу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5005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Природний</a:t>
            </a:r>
            <a:r>
              <a:rPr lang="ru-RU" dirty="0" smtClean="0">
                <a:solidFill>
                  <a:schemeClr val="tx1"/>
                </a:solidFill>
              </a:rPr>
              <a:t> газ </a:t>
            </a:r>
            <a:r>
              <a:rPr lang="ru-RU" dirty="0" err="1" smtClean="0">
                <a:solidFill>
                  <a:schemeClr val="tx1"/>
                </a:solidFill>
              </a:rPr>
              <a:t>створює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удушаючу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дію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організм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людини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компонентів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природних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нафтових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газів</a:t>
            </a:r>
            <a:r>
              <a:rPr lang="ru-RU" dirty="0" smtClean="0">
                <a:solidFill>
                  <a:schemeClr val="tx1"/>
                </a:solidFill>
              </a:rPr>
              <a:t> особливо </a:t>
            </a:r>
            <a:r>
              <a:rPr lang="ru-RU" dirty="0" err="1" smtClean="0">
                <a:solidFill>
                  <a:schemeClr val="tx1"/>
                </a:solidFill>
              </a:rPr>
              <a:t>токсичним</a:t>
            </a:r>
            <a:r>
              <a:rPr lang="ru-RU" dirty="0" smtClean="0">
                <a:solidFill>
                  <a:schemeClr val="tx1"/>
                </a:solidFill>
              </a:rPr>
              <a:t> є </a:t>
            </a:r>
            <a:r>
              <a:rPr lang="ru-RU" dirty="0" err="1" smtClean="0">
                <a:solidFill>
                  <a:schemeClr val="tx1"/>
                </a:solidFill>
              </a:rPr>
              <a:t>сірководень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05735"/>
            <a:ext cx="4860032" cy="237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err="1" smtClean="0">
                <a:effectLst/>
              </a:rPr>
              <a:t>Поширення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42984"/>
            <a:ext cx="8183880" cy="242889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</a:rPr>
              <a:t>30—32% </a:t>
            </a:r>
            <a:r>
              <a:rPr lang="ru-RU" sz="2000" i="1" dirty="0" err="1" smtClean="0">
                <a:solidFill>
                  <a:schemeClr val="tx1"/>
                </a:solidFill>
              </a:rPr>
              <a:t>світових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запасів</a:t>
            </a:r>
            <a:r>
              <a:rPr lang="ru-RU" sz="2000" i="1" dirty="0" smtClean="0">
                <a:solidFill>
                  <a:schemeClr val="tx1"/>
                </a:solidFill>
              </a:rPr>
              <a:t> природного газу належать </a:t>
            </a:r>
            <a:r>
              <a:rPr lang="ru-RU" sz="2000" i="1" dirty="0" err="1" smtClean="0">
                <a:solidFill>
                  <a:schemeClr val="tx1"/>
                </a:solidFill>
              </a:rPr>
              <a:t>Росії</a:t>
            </a:r>
            <a:r>
              <a:rPr lang="ru-RU" sz="2000" i="1" dirty="0" smtClean="0">
                <a:solidFill>
                  <a:schemeClr val="tx1"/>
                </a:solidFill>
              </a:rPr>
              <a:t>. На другому </a:t>
            </a:r>
            <a:r>
              <a:rPr lang="ru-RU" sz="2000" i="1" dirty="0" err="1" smtClean="0">
                <a:solidFill>
                  <a:schemeClr val="tx1"/>
                </a:solidFill>
              </a:rPr>
              <a:t>місці</a:t>
            </a:r>
            <a:r>
              <a:rPr lang="ru-RU" sz="2000" i="1" dirty="0" smtClean="0">
                <a:solidFill>
                  <a:schemeClr val="tx1"/>
                </a:solidFill>
              </a:rPr>
              <a:t> — </a:t>
            </a:r>
            <a:r>
              <a:rPr lang="ru-RU" sz="2000" i="1" dirty="0" err="1" smtClean="0">
                <a:solidFill>
                  <a:schemeClr val="tx1"/>
                </a:solidFill>
              </a:rPr>
              <a:t>Іран</a:t>
            </a:r>
            <a:r>
              <a:rPr lang="ru-RU" sz="2000" i="1" dirty="0" smtClean="0">
                <a:solidFill>
                  <a:schemeClr val="tx1"/>
                </a:solidFill>
              </a:rPr>
              <a:t> (15% </a:t>
            </a:r>
            <a:r>
              <a:rPr lang="ru-RU" sz="2000" i="1" dirty="0" err="1" smtClean="0">
                <a:solidFill>
                  <a:schemeClr val="tx1"/>
                </a:solidFill>
              </a:rPr>
              <a:t>світових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</a:rPr>
              <a:t>запасів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ru-RU" sz="2000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</a:rPr>
              <a:t>Україна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видобуває</a:t>
            </a:r>
            <a:r>
              <a:rPr lang="ru-RU" sz="2000" dirty="0" smtClean="0">
                <a:solidFill>
                  <a:schemeClr val="tx1"/>
                </a:solidFill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</a:rPr>
              <a:t>рік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понад</a:t>
            </a:r>
            <a:r>
              <a:rPr lang="ru-RU" sz="2000" dirty="0" smtClean="0">
                <a:solidFill>
                  <a:schemeClr val="tx1"/>
                </a:solidFill>
              </a:rPr>
              <a:t> 19 млрд м³ газу (</a:t>
            </a:r>
            <a:r>
              <a:rPr lang="ru-RU" sz="2000" dirty="0" smtClean="0">
                <a:solidFill>
                  <a:schemeClr val="tx1"/>
                </a:solidFill>
              </a:rPr>
              <a:t>2006)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</a:rPr>
              <a:t>Перспективними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родовищами</a:t>
            </a:r>
            <a:r>
              <a:rPr lang="ru-RU" sz="2000" dirty="0" smtClean="0">
                <a:solidFill>
                  <a:schemeClr val="tx1"/>
                </a:solidFill>
              </a:rPr>
              <a:t> природного газу </a:t>
            </a:r>
            <a:r>
              <a:rPr lang="ru-RU" sz="2000" dirty="0" err="1" smtClean="0">
                <a:solidFill>
                  <a:schemeClr val="tx1"/>
                </a:solidFill>
              </a:rPr>
              <a:t>можуть</a:t>
            </a:r>
            <a:r>
              <a:rPr lang="ru-RU" sz="2000" dirty="0" smtClean="0">
                <a:solidFill>
                  <a:schemeClr val="tx1"/>
                </a:solidFill>
              </a:rPr>
              <a:t> стати </a:t>
            </a:r>
            <a:r>
              <a:rPr lang="ru-RU" sz="2000" dirty="0" err="1" smtClean="0">
                <a:solidFill>
                  <a:schemeClr val="tx1"/>
                </a:solidFill>
              </a:rPr>
              <a:t>шельфи</a:t>
            </a:r>
            <a:r>
              <a:rPr lang="ru-RU" sz="2000" dirty="0" smtClean="0">
                <a:solidFill>
                  <a:schemeClr val="tx1"/>
                </a:solidFill>
              </a:rPr>
              <a:t> Чорного 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Азовського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морів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915705" cy="278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Розвідкою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видобутком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природного газу в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Україні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займається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переважно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компанія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«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Укргазвидобування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».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Розвідкою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видобутком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природного газу на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шельфі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Чорного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Азовського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морів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займається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державна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компанія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 «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</a:rPr>
              <a:t>Чорноморнафтогаз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3284984"/>
            <a:ext cx="5969000" cy="2768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3" y="362356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498" y="7647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effectLst/>
              </a:rPr>
              <a:t>Видобуток</a:t>
            </a:r>
            <a:r>
              <a:rPr lang="ru-RU" sz="4800" dirty="0" smtClean="0">
                <a:effectLst/>
              </a:rPr>
              <a:t> природного газу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Природний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газ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знаходиться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землі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глибині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1000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метрів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декількох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кілометрів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 Газ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добувають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надр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землі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за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допомогою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свердловин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.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Газ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виходить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надр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внаслідок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того,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шарі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перебуває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тиском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що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значно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перевищує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атмосферний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798" name="Picture 6" descr="http://ua-ekonomist.com/uploads/posts/2012-11/1353146756_import-ga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263311"/>
            <a:ext cx="3857652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</TotalTime>
  <Words>171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ПРИРОДНИЙ ГАЗ</vt:lpstr>
      <vt:lpstr>Презентация PowerPoint</vt:lpstr>
      <vt:lpstr>Презентация PowerPoint</vt:lpstr>
      <vt:lpstr>Властивості природного газу </vt:lpstr>
      <vt:lpstr>Фізичні властивості </vt:lpstr>
      <vt:lpstr>Отруйні властивості природного газу </vt:lpstr>
      <vt:lpstr>Поширення </vt:lpstr>
      <vt:lpstr>Презентация PowerPoint</vt:lpstr>
      <vt:lpstr>Видобуток природного газу </vt:lpstr>
      <vt:lpstr>Транспортування природного газу </vt:lpstr>
      <vt:lpstr>Презентация PowerPoint</vt:lpstr>
      <vt:lpstr>Застосування природного газу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 “Природний газ” </dc:title>
  <cp:lastModifiedBy>Ваня</cp:lastModifiedBy>
  <cp:revision>15</cp:revision>
  <dcterms:modified xsi:type="dcterms:W3CDTF">2013-11-27T18:19:01Z</dcterms:modified>
</cp:coreProperties>
</file>