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6" r:id="rId12"/>
    <p:sldId id="265" r:id="rId13"/>
    <p:sldId id="267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5" autoAdjust="0"/>
    <p:restoredTop sz="94660"/>
  </p:normalViewPr>
  <p:slideViewPr>
    <p:cSldViewPr>
      <p:cViewPr varScale="1">
        <p:scale>
          <a:sx n="74" d="100"/>
          <a:sy n="74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Нефть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13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Детонационная стойкость бензина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Детонационная стойкость</a:t>
            </a:r>
            <a:r>
              <a:rPr lang="ru-RU" dirty="0"/>
              <a:t> — параметр, характеризующий способность топлива противостоять самовоспламенению при сжатии. 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Октановое число</a:t>
            </a:r>
            <a:r>
              <a:rPr lang="ru-RU" dirty="0" smtClean="0"/>
              <a:t> </a:t>
            </a:r>
            <a:r>
              <a:rPr lang="ru-RU" dirty="0"/>
              <a:t>— показатель, характеризующий детонационную стойкость топлива (способность топлива противостоять самовоспламенению при сжатии) для двигателей внутреннего сгорания.</a:t>
            </a:r>
          </a:p>
        </p:txBody>
      </p:sp>
    </p:spTree>
    <p:extLst>
      <p:ext uri="{BB962C8B-B14F-4D97-AF65-F5344CB8AC3E}">
        <p14:creationId xmlns:p14="http://schemas.microsoft.com/office/powerpoint/2010/main" val="82247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Попутный нефтяной газ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Попутный нефтяной газ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ru-RU" dirty="0"/>
              <a:t>смесь различных газообразных углеводородов, растворенных в нефти; они выделяются в процессе добычи и перегонки (это так называемые </a:t>
            </a:r>
            <a:r>
              <a:rPr lang="ru-RU" i="1" dirty="0"/>
              <a:t>попутные газы</a:t>
            </a:r>
            <a:r>
              <a:rPr lang="ru-RU" dirty="0"/>
              <a:t>, главным образом состоят из пропана и изомеров </a:t>
            </a:r>
            <a:r>
              <a:rPr lang="ru-RU" dirty="0" smtClean="0"/>
              <a:t>бутана).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5354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datas/khimija/Uglevodorody/0018-018-Sostav-poputnogo-neftjanogo-ga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2" y="260648"/>
            <a:ext cx="8505028" cy="63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9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месторождения</a:t>
            </a:r>
            <a:endParaRPr lang="ru-RU" dirty="0"/>
          </a:p>
        </p:txBody>
      </p:sp>
      <p:pic>
        <p:nvPicPr>
          <p:cNvPr id="8194" name="Picture 2" descr="http://www.odnako.org/i/uploaded/41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340768"/>
            <a:ext cx="7632849" cy="53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транспортировка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Нефтепровод</a:t>
            </a:r>
            <a:r>
              <a:rPr lang="ru-RU" dirty="0"/>
              <a:t> — инженерно-техническое сооружение трубопроводного транспорта, предназначенное для транспорта нефти </a:t>
            </a:r>
            <a:r>
              <a:rPr lang="ru-RU" dirty="0" smtClean="0"/>
              <a:t>потребителю. Различают магистральные</a:t>
            </a:r>
            <a:r>
              <a:rPr lang="ru-RU" dirty="0"/>
              <a:t> и </a:t>
            </a:r>
            <a:r>
              <a:rPr lang="ru-RU" dirty="0" smtClean="0"/>
              <a:t>промысловые нефтепроводы.</a:t>
            </a:r>
          </a:p>
          <a:p>
            <a:pPr marL="0" indent="0">
              <a:buNone/>
            </a:pPr>
            <a:r>
              <a:rPr lang="ru-RU" b="1" dirty="0" smtClean="0"/>
              <a:t>Танкер</a:t>
            </a:r>
            <a:r>
              <a:rPr lang="ru-RU" dirty="0" smtClean="0"/>
              <a:t> </a:t>
            </a:r>
            <a:r>
              <a:rPr lang="ru-RU" dirty="0"/>
              <a:t>— морское или речное грузовое судно, предназначенное для перевозки наливных грузов. </a:t>
            </a:r>
          </a:p>
        </p:txBody>
      </p:sp>
    </p:spTree>
    <p:extLst>
      <p:ext uri="{BB962C8B-B14F-4D97-AF65-F5344CB8AC3E}">
        <p14:creationId xmlns:p14="http://schemas.microsoft.com/office/powerpoint/2010/main" val="4373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нефтепровод</a:t>
            </a:r>
            <a:endParaRPr lang="ru-RU" dirty="0"/>
          </a:p>
        </p:txBody>
      </p:sp>
      <p:pic>
        <p:nvPicPr>
          <p:cNvPr id="11266" name="Picture 2" descr="http://kvn-europe.com/maxidata/upload/000/000/1031cd087a92a358b8549333e88758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2762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танкер</a:t>
            </a:r>
            <a:endParaRPr lang="ru-RU" dirty="0"/>
          </a:p>
        </p:txBody>
      </p:sp>
      <p:pic>
        <p:nvPicPr>
          <p:cNvPr id="12292" name="Picture 4" descr="File:JuliusBeckmannMainFrankfurt gobeir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02" y="1278296"/>
            <a:ext cx="4029606" cy="53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5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Добыча</a:t>
            </a:r>
            <a:endParaRPr lang="ru-RU" dirty="0"/>
          </a:p>
        </p:txBody>
      </p:sp>
      <p:pic>
        <p:nvPicPr>
          <p:cNvPr id="1026" name="Picture 2" descr="http://top55.info/fileadmin/images/tk/tk_sob_large_129_07_10_10_09_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33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8363272" cy="1667272"/>
          </a:xfrm>
        </p:spPr>
        <p:txBody>
          <a:bodyPr>
            <a:normAutofit/>
          </a:bodyPr>
          <a:lstStyle/>
          <a:p>
            <a:r>
              <a:rPr lang="ru-RU" sz="1800" b="1" dirty="0"/>
              <a:t>Нефть</a:t>
            </a:r>
            <a:r>
              <a:rPr lang="ru-RU" sz="1800" dirty="0"/>
              <a:t>  — природная маслянистая горючая </a:t>
            </a:r>
            <a:r>
              <a:rPr lang="ru-RU" sz="1800" dirty="0" smtClean="0"/>
              <a:t>жидкость</a:t>
            </a:r>
            <a:r>
              <a:rPr lang="ru-RU" sz="1800" dirty="0"/>
              <a:t> со специфическим запахом, состоящая в основном из сложной смеси углеводородов различной молекулярной массы и некоторых других химических соединений.</a:t>
            </a:r>
          </a:p>
        </p:txBody>
      </p:sp>
      <p:pic>
        <p:nvPicPr>
          <p:cNvPr id="1026" name="Picture 2" descr="http://www.profi-forex.org/system/news/A02-9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3" y="1628800"/>
            <a:ext cx="858873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5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ib3.podelise.ru/tw_files2/urls_21/39/d-38768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2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891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Парафин</a:t>
            </a:r>
            <a:r>
              <a:rPr lang="ru-RU" sz="2400" dirty="0"/>
              <a:t> — воскоподобная смесь предельных углеводородов (</a:t>
            </a:r>
            <a:r>
              <a:rPr lang="ru-RU" sz="2400" dirty="0" err="1"/>
              <a:t>алканов</a:t>
            </a:r>
            <a:r>
              <a:rPr lang="ru-RU" sz="2400" dirty="0"/>
              <a:t>) состава от С</a:t>
            </a:r>
            <a:r>
              <a:rPr lang="ru-RU" sz="2400" baseline="-25000" dirty="0"/>
              <a:t>18</a:t>
            </a:r>
            <a:r>
              <a:rPr lang="ru-RU" sz="2400" dirty="0"/>
              <a:t>Н</a:t>
            </a:r>
            <a:r>
              <a:rPr lang="ru-RU" sz="2400" baseline="-25000" dirty="0"/>
              <a:t>38</a:t>
            </a:r>
            <a:r>
              <a:rPr lang="ru-RU" sz="2400" dirty="0"/>
              <a:t>(</a:t>
            </a:r>
            <a:r>
              <a:rPr lang="ru-RU" sz="2400" dirty="0" err="1"/>
              <a:t>октадекан</a:t>
            </a:r>
            <a:r>
              <a:rPr lang="ru-RU" sz="2400" dirty="0"/>
              <a:t>) до С</a:t>
            </a:r>
            <a:r>
              <a:rPr lang="ru-RU" sz="2400" baseline="-25000" dirty="0"/>
              <a:t>35</a:t>
            </a:r>
            <a:r>
              <a:rPr lang="ru-RU" sz="2400" dirty="0"/>
              <a:t>Н</a:t>
            </a:r>
            <a:r>
              <a:rPr lang="ru-RU" sz="2400" baseline="-25000" dirty="0"/>
              <a:t>72</a:t>
            </a:r>
            <a:r>
              <a:rPr lang="ru-RU" sz="2400" dirty="0"/>
              <a:t> (</a:t>
            </a:r>
            <a:r>
              <a:rPr lang="ru-RU" sz="2400" dirty="0" err="1" smtClean="0"/>
              <a:t>пентатриоконтан</a:t>
            </a:r>
            <a:r>
              <a:rPr lang="ru-RU" sz="2400" dirty="0" smtClean="0"/>
              <a:t>).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Нафтены</a:t>
            </a:r>
            <a:r>
              <a:rPr lang="ru-RU" sz="2400" dirty="0" smtClean="0"/>
              <a:t> - содержащиеся </a:t>
            </a:r>
            <a:r>
              <a:rPr lang="ru-RU" sz="2400" dirty="0"/>
              <a:t>в </a:t>
            </a:r>
            <a:r>
              <a:rPr lang="ru-RU" sz="2400" dirty="0" smtClean="0"/>
              <a:t>нефти,</a:t>
            </a:r>
            <a:r>
              <a:rPr lang="ru-RU" sz="2400" dirty="0"/>
              <a:t> </a:t>
            </a:r>
            <a:r>
              <a:rPr lang="ru-RU" sz="2400" dirty="0" smtClean="0"/>
              <a:t>насыщенные алициклические</a:t>
            </a:r>
            <a:r>
              <a:rPr lang="ru-RU" sz="2400" dirty="0"/>
              <a:t> углеводороды ряда </a:t>
            </a:r>
            <a:r>
              <a:rPr lang="ru-RU" sz="2400" dirty="0" err="1"/>
              <a:t>циклопентана</a:t>
            </a:r>
            <a:r>
              <a:rPr lang="ru-RU" sz="2400" dirty="0"/>
              <a:t> и циклогексана, а также более сложные </a:t>
            </a:r>
            <a:r>
              <a:rPr lang="ru-RU" sz="2400" dirty="0" err="1"/>
              <a:t>би</a:t>
            </a:r>
            <a:r>
              <a:rPr lang="ru-RU" sz="2400" dirty="0"/>
              <a:t>- и </a:t>
            </a:r>
            <a:r>
              <a:rPr lang="ru-RU" sz="2400" dirty="0" smtClean="0"/>
              <a:t>полициклические</a:t>
            </a:r>
            <a:r>
              <a:rPr lang="ru-RU" sz="2400" dirty="0"/>
              <a:t> углеводороды, имеющие от 2 до 5 циклов в молекуле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Арены - </a:t>
            </a:r>
            <a:r>
              <a:rPr lang="ru-RU" sz="2400" dirty="0" smtClean="0"/>
              <a:t>вещества</a:t>
            </a:r>
            <a:r>
              <a:rPr lang="ru-RU" sz="2400" dirty="0"/>
              <a:t>, в молекулах которых содержится одно или несколько </a:t>
            </a:r>
            <a:r>
              <a:rPr lang="ru-RU" sz="2400" dirty="0" err="1"/>
              <a:t>бензольных</a:t>
            </a:r>
            <a:r>
              <a:rPr lang="ru-RU" sz="2400" dirty="0"/>
              <a:t> колец — циклических групп атомов углерода с особым характером связей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44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химический состав неф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9292"/>
            <a:ext cx="8820241" cy="494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75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lgr.ru/images/design/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534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Фракция</a:t>
            </a:r>
            <a:r>
              <a:rPr lang="ru-RU" sz="1800" dirty="0"/>
              <a:t> — часть сыпучего или кускового твёрдого материала (например, песка) либо жидкой смеси (например, нефти), выделенная по определённому признаку. Так, фракции могут разделяться по размеру частиц или зёрен — при ситовом анализе (разделении при помощи набора сит), по плотности — при гравитационном обогащении, по температуре кипения — при дробной перегонке нефти</a:t>
            </a:r>
            <a:r>
              <a:rPr lang="ru-RU" sz="1800" dirty="0" smtClean="0"/>
              <a:t>.</a:t>
            </a:r>
          </a:p>
          <a:p>
            <a:pPr marL="0" indent="0" fontAlgn="base">
              <a:buNone/>
            </a:pPr>
            <a:r>
              <a:rPr lang="ru-RU" sz="1800" dirty="0"/>
              <a:t>Основные фракции нефти следующие:</a:t>
            </a:r>
          </a:p>
          <a:p>
            <a:pPr fontAlgn="base"/>
            <a:r>
              <a:rPr lang="ru-RU" sz="1800" dirty="0"/>
              <a:t>• </a:t>
            </a:r>
            <a:r>
              <a:rPr lang="ru-RU" sz="1800" b="1" dirty="0"/>
              <a:t>Газолиновая фракция</a:t>
            </a:r>
            <a:r>
              <a:rPr lang="ru-RU" sz="1800" dirty="0"/>
              <a:t>, собираемая от 40 до 200 °С, содержит углеводороды от С5Н12 до С11Н24. При дальнейшей перегонке выделенной фракции получают газолин (</a:t>
            </a:r>
            <a:r>
              <a:rPr lang="ru-RU" sz="1800" dirty="0" smtClean="0"/>
              <a:t>t кип </a:t>
            </a:r>
            <a:r>
              <a:rPr lang="ru-RU" sz="1800" dirty="0"/>
              <a:t>= 40–70 °С), </a:t>
            </a:r>
            <a:r>
              <a:rPr lang="ru-RU" sz="1800" dirty="0" smtClean="0"/>
              <a:t>бензин (t кип </a:t>
            </a:r>
            <a:r>
              <a:rPr lang="ru-RU" sz="1800" dirty="0"/>
              <a:t>= 70–120 °С) – авиационный, автомобильный и т.д.</a:t>
            </a:r>
          </a:p>
          <a:p>
            <a:pPr fontAlgn="base"/>
            <a:r>
              <a:rPr lang="ru-RU" sz="1800" dirty="0"/>
              <a:t>• </a:t>
            </a:r>
            <a:r>
              <a:rPr lang="ru-RU" sz="1800" b="1" dirty="0" err="1"/>
              <a:t>Лигроиновая</a:t>
            </a:r>
            <a:r>
              <a:rPr lang="ru-RU" sz="1800" b="1" dirty="0"/>
              <a:t> фракция</a:t>
            </a:r>
            <a:r>
              <a:rPr lang="ru-RU" sz="1800" dirty="0"/>
              <a:t>, собираемая в пределах от 150 до 250 °С, содержит углеводороды от С8Н18 до С14Н30. Лигроин применяется как горючее для тракторов. Большие количества лигроина перерабатывают в бензин.</a:t>
            </a:r>
          </a:p>
          <a:p>
            <a:pPr fontAlgn="base"/>
            <a:r>
              <a:rPr lang="ru-RU" sz="1800" dirty="0"/>
              <a:t>• </a:t>
            </a:r>
            <a:r>
              <a:rPr lang="ru-RU" sz="1800" b="1" dirty="0"/>
              <a:t>Керосиновая фракция</a:t>
            </a:r>
            <a:r>
              <a:rPr lang="ru-RU" sz="1800" dirty="0"/>
              <a:t> включает углеводороды от С12Н26 до С18Н38 с температурой кипения от 180 до 300 °С. Керосин после очистки используется в качестве горючего для тракторов, реактивных самолетов и ракет.</a:t>
            </a:r>
          </a:p>
          <a:p>
            <a:pPr fontAlgn="base"/>
            <a:r>
              <a:rPr lang="ru-RU" sz="1800" dirty="0"/>
              <a:t>• </a:t>
            </a:r>
            <a:r>
              <a:rPr lang="ru-RU" sz="1800" b="1" dirty="0" err="1"/>
              <a:t>Газойлевая</a:t>
            </a:r>
            <a:r>
              <a:rPr lang="ru-RU" sz="1800" b="1" dirty="0"/>
              <a:t> фракция</a:t>
            </a:r>
            <a:r>
              <a:rPr lang="ru-RU" sz="1800" dirty="0"/>
              <a:t> (</a:t>
            </a:r>
            <a:r>
              <a:rPr lang="ru-RU" sz="1800" dirty="0" smtClean="0"/>
              <a:t>t кип </a:t>
            </a:r>
            <a:r>
              <a:rPr lang="ru-RU" sz="1800" dirty="0"/>
              <a:t>&gt; 275 °С), по-другому называется дизельным топливом.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340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417316.vk.me/v417316946/a0fb/enHNS1elf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632848" cy="65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5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</a:t>
            </a:r>
            <a:endParaRPr lang="ru-RU" dirty="0"/>
          </a:p>
        </p:txBody>
      </p:sp>
      <p:pic>
        <p:nvPicPr>
          <p:cNvPr id="6146" name="Picture 2" descr="http://www.stroymart.com.ua/img/catfiles/96/i64/6489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8" y="1340768"/>
            <a:ext cx="17918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Plastic household ite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324576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ki.ill.in.ua/m/300x225/120225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75" y="1266566"/>
            <a:ext cx="2307183" cy="17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32.fastpic.ru/big/2011/1030/89/9180c641290dda618c5bae085b5bb8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278154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File:Ethene structural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81" y="4819226"/>
            <a:ext cx="2028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Пропилен: вид молекул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75" y="3140968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maslobaza.ru/components/com_virtuemart/shop_image/product/resized/magictoolbox_cache/dd6b6cfc02e1715d9cb0915c3f4a72c2/1502/thumb200x200/e0558b724887496024d6b4d9a41a399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573016"/>
            <a:ext cx="2093633" cy="249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bbsimg.ngfiles.com/1/23912000/ngbbs4f91ed80c424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77" y="3284984"/>
            <a:ext cx="1639156" cy="122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2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385</TotalTime>
  <Words>21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Нефть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</vt:lpstr>
      <vt:lpstr>Детонационная стойкость бензина</vt:lpstr>
      <vt:lpstr>Попутный нефтяной газ</vt:lpstr>
      <vt:lpstr>Презентация PowerPoint</vt:lpstr>
      <vt:lpstr>месторождения</vt:lpstr>
      <vt:lpstr>транспортировка</vt:lpstr>
      <vt:lpstr>нефтепровод</vt:lpstr>
      <vt:lpstr>танкер</vt:lpstr>
      <vt:lpstr>Добыча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Нефть</dc:title>
  <dc:creator>Наташа</dc:creator>
  <cp:lastModifiedBy>Наташа</cp:lastModifiedBy>
  <cp:revision>19</cp:revision>
  <dcterms:created xsi:type="dcterms:W3CDTF">2013-11-19T13:27:35Z</dcterms:created>
  <dcterms:modified xsi:type="dcterms:W3CDTF">2013-11-27T22:53:42Z</dcterms:modified>
</cp:coreProperties>
</file>