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64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E77A-C152-48F0-9A05-DC8FC48A6851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4894-E293-4CAE-90EE-7E59F7D3ED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4894-E293-4CAE-90EE-7E59F7D3ED9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31A30E-774B-4845-A933-FC08E3717B4E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06FA33-66D9-4E49-9A39-2E38AEA544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0"/>
            <a:ext cx="4071966" cy="107154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Канада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7858148" cy="1214446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Площа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- 9984 тис. кв. км. (друге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місце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в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світі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). </a:t>
            </a:r>
          </a:p>
          <a:p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Населення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- 34 млн.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чоловік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. </a:t>
            </a:r>
          </a:p>
          <a:p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Офіційні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мови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: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англійська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та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французька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. </a:t>
            </a:r>
          </a:p>
          <a:p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Форма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правління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-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конституційна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монархія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. </a:t>
            </a:r>
          </a:p>
          <a:p>
            <a:r>
              <a:rPr lang="ru-RU" sz="1600" dirty="0" err="1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Столиця</a:t>
            </a:r>
            <a:r>
              <a:rPr lang="ru-RU" sz="1600" dirty="0" smtClean="0">
                <a:latin typeface="Arial Black" pitchFamily="34" charset="0"/>
                <a:ea typeface="Batang" pitchFamily="18" charset="-127"/>
                <a:cs typeface="Aharoni" pitchFamily="2" charset="-79"/>
              </a:rPr>
              <a:t> - Оттава.</a:t>
            </a:r>
            <a:endParaRPr lang="ru-RU" sz="1600" dirty="0"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30" name="Picture 6" descr="http://bestmaps.ru/files/content_images/2013180213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28654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</a:rPr>
              <a:t>Населення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600076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Канада - </a:t>
            </a:r>
            <a:r>
              <a:rPr lang="ru-RU" dirty="0" err="1" smtClean="0"/>
              <a:t>багатонаціональна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англо-канадці</a:t>
            </a:r>
            <a:r>
              <a:rPr lang="ru-RU" dirty="0" smtClean="0"/>
              <a:t> (40%)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франко-канадці</a:t>
            </a:r>
            <a:r>
              <a:rPr lang="ru-RU" dirty="0" smtClean="0"/>
              <a:t> (27%) </a:t>
            </a:r>
          </a:p>
          <a:p>
            <a:r>
              <a:rPr lang="ru-RU" dirty="0" err="1" smtClean="0"/>
              <a:t>Корінне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: </a:t>
            </a:r>
            <a:r>
              <a:rPr lang="ru-RU" dirty="0" err="1" smtClean="0"/>
              <a:t>ескімоси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індіанці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90%) </a:t>
            </a:r>
            <a:r>
              <a:rPr lang="ru-RU" dirty="0" err="1" smtClean="0"/>
              <a:t>розміщується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вогнищевий</a:t>
            </a:r>
            <a:r>
              <a:rPr lang="ru-RU" dirty="0" smtClean="0"/>
              <a:t> тип </a:t>
            </a:r>
            <a:r>
              <a:rPr lang="ru-RU" dirty="0" err="1" smtClean="0"/>
              <a:t>заселення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міграціями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6264" name="Picture 8" descr="http://rusmontreal.com/wp-content/uploads/ppppcccc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3214678" cy="204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6" name="Picture 10" descr="http://www.askpro.ca/images/canada_d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82" y="857232"/>
            <a:ext cx="34670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Господарство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miningmonthly.com/images/01_intro2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85794"/>
            <a:ext cx="24678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tpp-inform.ru/userdata/2012/1346327347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7" y="714356"/>
            <a:ext cx="31432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285720" y="1071547"/>
            <a:ext cx="3357586" cy="20717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ru-RU" sz="2000" dirty="0" smtClean="0"/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000" dirty="0" smtClean="0"/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zemlyaki.ca/up/page/cache/content/37_2.1307618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00" y="3857628"/>
            <a:ext cx="3571900" cy="268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graintek.ru/AA%20grain%20processing/natureworks-blair-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41910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571480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Промисловість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142984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гірничодобувна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обробна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лісова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машинобудівна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хімічна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видобувна</a:t>
            </a:r>
            <a:r>
              <a:rPr lang="ru-RU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харчова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7615262" cy="229710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Тваринництво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швидкими</a:t>
            </a:r>
            <a:r>
              <a:rPr lang="ru-RU" sz="2800" dirty="0" smtClean="0"/>
              <a:t> темпами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Велике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Канади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хутрове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господарство</a:t>
            </a:r>
            <a:r>
              <a:rPr lang="ru-RU" sz="2800" dirty="0" smtClean="0"/>
              <a:t>. Тут </a:t>
            </a:r>
            <a:r>
              <a:rPr lang="ru-RU" sz="2800" dirty="0" err="1" smtClean="0"/>
              <a:t>вирощують</a:t>
            </a:r>
            <a:r>
              <a:rPr lang="ru-RU" sz="2800" dirty="0" smtClean="0"/>
              <a:t> норку, </a:t>
            </a:r>
            <a:r>
              <a:rPr lang="ru-RU" sz="2800" dirty="0" err="1" smtClean="0"/>
              <a:t>лисицю</a:t>
            </a:r>
            <a:r>
              <a:rPr lang="ru-RU" sz="2800" dirty="0" smtClean="0"/>
              <a:t>, </a:t>
            </a:r>
            <a:r>
              <a:rPr lang="ru-RU" sz="2800" dirty="0" err="1" smtClean="0"/>
              <a:t>нутрію</a:t>
            </a:r>
            <a:r>
              <a:rPr lang="ru-RU" sz="2800" dirty="0" smtClean="0"/>
              <a:t>, </a:t>
            </a:r>
            <a:r>
              <a:rPr lang="ru-RU" sz="2800" dirty="0" err="1" smtClean="0"/>
              <a:t>шиншилу</a:t>
            </a:r>
            <a:r>
              <a:rPr lang="ru-RU" sz="28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8674" name="Picture 2" descr="File:Vulpes vulpes si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143372" cy="270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продам шиншиллу самку стандартного окраса Фото, Изображение продам шиншиллу самку стандартного ок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068502" cy="279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mi2.ru/data/fckuploads/7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435427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929198"/>
            <a:ext cx="278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43446"/>
            <a:ext cx="271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Жителі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рибальством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Рослинництво</a:t>
            </a:r>
            <a:r>
              <a:rPr lang="ru-RU" sz="28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- зерно, а </a:t>
            </a:r>
            <a:r>
              <a:rPr lang="ru-RU" sz="2400" dirty="0" err="1" smtClean="0">
                <a:effectLst/>
              </a:rPr>
              <a:t>також</a:t>
            </a:r>
            <a:r>
              <a:rPr lang="ru-RU" sz="2400" dirty="0" smtClean="0">
                <a:effectLst/>
              </a:rPr>
              <a:t> ряду </a:t>
            </a:r>
            <a:r>
              <a:rPr lang="ru-RU" sz="2400" dirty="0" err="1" smtClean="0">
                <a:effectLst/>
              </a:rPr>
              <a:t>олійних</a:t>
            </a:r>
            <a:r>
              <a:rPr lang="ru-RU" sz="2400" dirty="0" smtClean="0">
                <a:effectLst/>
              </a:rPr>
              <a:t> культур, </a:t>
            </a:r>
            <a:r>
              <a:rPr lang="ru-RU" sz="2400" dirty="0" err="1" smtClean="0">
                <a:effectLst/>
              </a:rPr>
              <a:t>плодів</a:t>
            </a:r>
            <a:r>
              <a:rPr lang="ru-RU" sz="2400" dirty="0" smtClean="0">
                <a:effectLst/>
              </a:rPr>
              <a:t>. Канада </a:t>
            </a:r>
            <a:r>
              <a:rPr lang="ru-RU" sz="2400" dirty="0" err="1" smtClean="0">
                <a:effectLst/>
              </a:rPr>
              <a:t>найбільший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виробник</a:t>
            </a:r>
            <a:r>
              <a:rPr lang="ru-RU" sz="2400" dirty="0" smtClean="0">
                <a:effectLst/>
              </a:rPr>
              <a:t> ячменю.</a:t>
            </a:r>
            <a:endParaRPr lang="ru-RU" sz="2400" b="0" dirty="0">
              <a:effectLst/>
            </a:endParaRPr>
          </a:p>
        </p:txBody>
      </p:sp>
      <p:pic>
        <p:nvPicPr>
          <p:cNvPr id="7" name="Picture 4" descr="http://www.agro-zaporozhye.com.ua/_bd/37/1790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55157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atamekenunion.kz/upd/news/a0a45d1a10d8cdef3217f738ef67a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96" y="928670"/>
            <a:ext cx="38180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science.compulenta.ru/upload/iblock/fe0/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70097"/>
            <a:ext cx="4643462" cy="308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Транспорт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14282" y="1357298"/>
            <a:ext cx="4244975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5234" name="Picture 2" descr="http://cs306903.userapi.com/v306903670/47eb/GrBz3HoG3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3643306" cy="243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6" name="Picture 4" descr="http://cs405023.vk.me/v405023926/5948/vlkCFj5gw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29066"/>
            <a:ext cx="2714644" cy="217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лод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00438"/>
            <a:ext cx="2047876" cy="291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1142984"/>
            <a:ext cx="26432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Протяжність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залізниць-близько</a:t>
            </a:r>
            <a:r>
              <a:rPr lang="ru-RU" sz="2000" b="1" dirty="0" smtClean="0"/>
              <a:t> 80 </a:t>
            </a:r>
            <a:r>
              <a:rPr lang="ru-RU" sz="2000" b="1" dirty="0" err="1" smtClean="0"/>
              <a:t>тисяч</a:t>
            </a:r>
            <a:r>
              <a:rPr lang="ru-RU" sz="2000" b="1" dirty="0" smtClean="0"/>
              <a:t> км.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Швидко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розвивається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автомобільний</a:t>
            </a:r>
            <a:r>
              <a:rPr lang="ru-RU" sz="2000" b="1" dirty="0" smtClean="0"/>
              <a:t> транспорт.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Трубопровідний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передачі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нафти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газу.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Повітряний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поступається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США. У </a:t>
            </a:r>
            <a:r>
              <a:rPr lang="ru-RU" sz="2000" b="1" dirty="0" err="1" smtClean="0"/>
              <a:t>країні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300 </a:t>
            </a:r>
            <a:r>
              <a:rPr lang="ru-RU" sz="2000" b="1" dirty="0" err="1" smtClean="0"/>
              <a:t>аеропортів</a:t>
            </a:r>
            <a:r>
              <a:rPr lang="ru-RU" sz="20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Велика роль водного транспорту.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  <a:effectLst/>
              </a:rPr>
              <a:t>Зовнішньоекономічні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effectLst/>
              </a:rPr>
              <a:t>зв'язки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928670"/>
            <a:ext cx="4357686" cy="507209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світовим</a:t>
            </a:r>
            <a:r>
              <a:rPr lang="ru-RU" dirty="0" smtClean="0"/>
              <a:t> </a:t>
            </a:r>
            <a:r>
              <a:rPr lang="ru-RU" dirty="0" err="1" smtClean="0"/>
              <a:t>господарством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Американські</a:t>
            </a:r>
            <a:r>
              <a:rPr lang="ru-RU" dirty="0" smtClean="0"/>
              <a:t> ТНК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70% </a:t>
            </a:r>
            <a:r>
              <a:rPr lang="ru-RU" dirty="0" err="1" smtClean="0"/>
              <a:t>канадської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зовнішньоторговельним</a:t>
            </a:r>
            <a:r>
              <a:rPr lang="ru-RU" dirty="0" smtClean="0"/>
              <a:t> партнером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США,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в </a:t>
            </a:r>
            <a:r>
              <a:rPr lang="ru-RU" dirty="0" err="1" smtClean="0"/>
              <a:t>канадському</a:t>
            </a:r>
            <a:r>
              <a:rPr lang="ru-RU" dirty="0" smtClean="0"/>
              <a:t> товарообороті-82%. </a:t>
            </a:r>
          </a:p>
          <a:p>
            <a:r>
              <a:rPr lang="ru-RU" dirty="0" smtClean="0"/>
              <a:t>Друге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ФРН.</a:t>
            </a:r>
            <a:endParaRPr lang="ru-RU" dirty="0"/>
          </a:p>
        </p:txBody>
      </p:sp>
      <p:pic>
        <p:nvPicPr>
          <p:cNvPr id="32770" name="Picture 2" descr="http://img-fotki.yandex.ru/get/6106/126108583.0/0_7fc28_9e17590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093" y="2071678"/>
            <a:ext cx="372890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071546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+mj-lt"/>
              </a:rPr>
              <a:t>Презентацію підготувала</a:t>
            </a:r>
          </a:p>
          <a:p>
            <a:r>
              <a:rPr lang="uk-UA" sz="2800" dirty="0" smtClean="0"/>
              <a:t>Учениця 10-А класу </a:t>
            </a:r>
          </a:p>
          <a:p>
            <a:r>
              <a:rPr lang="uk-UA" sz="2800" dirty="0" smtClean="0"/>
              <a:t>Ткач Катерина </a:t>
            </a:r>
            <a:endParaRPr lang="ru-RU" dirty="0"/>
          </a:p>
        </p:txBody>
      </p:sp>
      <p:pic>
        <p:nvPicPr>
          <p:cNvPr id="13314" name="Picture 2" descr="http://addrian.com.ua/blog/wp-content/uploads/2013/03/399290_flag_kanada_listya_klen_sneg_1920x1200_www.GdeFon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5915066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Прапор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Прапор </a:t>
            </a:r>
            <a:r>
              <a:rPr lang="ru-RU" sz="2400" dirty="0" err="1" smtClean="0">
                <a:solidFill>
                  <a:schemeClr val="tx1"/>
                </a:solidFill>
              </a:rPr>
              <a:t>є</a:t>
            </a:r>
            <a:r>
              <a:rPr lang="ru-RU" sz="2400" dirty="0" smtClean="0">
                <a:solidFill>
                  <a:schemeClr val="tx1"/>
                </a:solidFill>
              </a:rPr>
              <a:t> символом </a:t>
            </a:r>
            <a:r>
              <a:rPr lang="ru-RU" sz="2400" dirty="0" err="1" smtClean="0">
                <a:solidFill>
                  <a:schemeClr val="tx1"/>
                </a:solidFill>
              </a:rPr>
              <a:t>двох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океанів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омивають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канадські</a:t>
            </a:r>
            <a:r>
              <a:rPr lang="ru-RU" sz="2400" dirty="0" smtClean="0">
                <a:solidFill>
                  <a:schemeClr val="tx1"/>
                </a:solidFill>
              </a:rPr>
              <a:t> берега - </a:t>
            </a:r>
            <a:r>
              <a:rPr lang="ru-RU" sz="2400" dirty="0" err="1" smtClean="0">
                <a:solidFill>
                  <a:schemeClr val="tx1"/>
                </a:solidFill>
              </a:rPr>
              <a:t>Атлантичного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Тихого, а </a:t>
            </a:r>
            <a:r>
              <a:rPr lang="ru-RU" sz="2400" dirty="0" err="1" smtClean="0">
                <a:solidFill>
                  <a:schemeClr val="tx1"/>
                </a:solidFill>
              </a:rPr>
              <a:t>також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розташовану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між</a:t>
            </a:r>
            <a:r>
              <a:rPr lang="ru-RU" sz="2400" dirty="0" smtClean="0">
                <a:solidFill>
                  <a:schemeClr val="tx1"/>
                </a:solidFill>
              </a:rPr>
              <a:t> ними </a:t>
            </a:r>
            <a:r>
              <a:rPr lang="ru-RU" sz="2400" dirty="0" err="1" smtClean="0">
                <a:solidFill>
                  <a:schemeClr val="tx1"/>
                </a:solidFill>
              </a:rPr>
              <a:t>країну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Кленовий</a:t>
            </a:r>
            <a:r>
              <a:rPr lang="ru-RU" sz="2400" dirty="0" smtClean="0">
                <a:solidFill>
                  <a:schemeClr val="tx1"/>
                </a:solidFill>
              </a:rPr>
              <a:t> лист </a:t>
            </a:r>
            <a:r>
              <a:rPr lang="ru-RU" sz="2400" dirty="0" err="1" smtClean="0">
                <a:solidFill>
                  <a:schemeClr val="tx1"/>
                </a:solidFill>
              </a:rPr>
              <a:t>підкреслює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єдність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канадської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нації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Червоний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колір</a:t>
            </a:r>
            <a:r>
              <a:rPr lang="ru-RU" sz="2400" dirty="0" smtClean="0">
                <a:solidFill>
                  <a:schemeClr val="tx1"/>
                </a:solidFill>
              </a:rPr>
              <a:t>, будучи </a:t>
            </a:r>
            <a:r>
              <a:rPr lang="ru-RU" sz="2400" dirty="0" err="1" smtClean="0">
                <a:solidFill>
                  <a:schemeClr val="tx1"/>
                </a:solidFill>
              </a:rPr>
              <a:t>кольором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хреста</a:t>
            </a:r>
            <a:r>
              <a:rPr lang="ru-RU" sz="2400" dirty="0" smtClean="0">
                <a:solidFill>
                  <a:schemeClr val="tx1"/>
                </a:solidFill>
              </a:rPr>
              <a:t> Святого </a:t>
            </a:r>
            <a:r>
              <a:rPr lang="ru-RU" sz="2400" dirty="0" err="1" smtClean="0">
                <a:solidFill>
                  <a:schemeClr val="tx1"/>
                </a:solidFill>
              </a:rPr>
              <a:t>Георгія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є</a:t>
            </a:r>
            <a:r>
              <a:rPr lang="ru-RU" sz="2400" dirty="0" smtClean="0">
                <a:solidFill>
                  <a:schemeClr val="tx1"/>
                </a:solidFill>
              </a:rPr>
              <a:t> символом </a:t>
            </a:r>
            <a:r>
              <a:rPr lang="ru-RU" sz="2400" dirty="0" err="1" smtClean="0">
                <a:solidFill>
                  <a:schemeClr val="tx1"/>
                </a:solidFill>
              </a:rPr>
              <a:t>Великобританії</a:t>
            </a:r>
            <a:r>
              <a:rPr lang="ru-RU" sz="2400" dirty="0" smtClean="0">
                <a:solidFill>
                  <a:schemeClr val="tx1"/>
                </a:solidFill>
              </a:rPr>
              <a:t>, а </a:t>
            </a:r>
            <a:r>
              <a:rPr lang="ru-RU" sz="2400" dirty="0" err="1" smtClean="0">
                <a:solidFill>
                  <a:schemeClr val="tx1"/>
                </a:solidFill>
              </a:rPr>
              <a:t>білий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символізує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французьку</a:t>
            </a:r>
            <a:r>
              <a:rPr lang="ru-RU" sz="2400" dirty="0" smtClean="0">
                <a:solidFill>
                  <a:schemeClr val="tx1"/>
                </a:solidFill>
              </a:rPr>
              <a:t> корону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File:Flag of Cana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12" y="2500306"/>
            <a:ext cx="871538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4357718" cy="10001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Герб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2292" name="Picture 4" descr="Файл:Coat of arms of Cana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049"/>
            <a:ext cx="4902064" cy="657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58" y="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/>
              </a:rPr>
              <a:t>Оттава —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столиця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Канади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www.ewh.ieee.org/soc/pes/ottawa/EPS2005/ott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31"/>
            <a:ext cx="3571868" cy="3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canadatalk.ru/wp-content/uploads/2009/09/ottaw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38384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The Peace Tower, part of the Parliament Buildings in Otta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68617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://upload.wikimedia.org/wikipedia/commons/7/73/Ottawa_from_McKenzie_King_Bri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71480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8/8c/Map_Canada_political_ru.png/750px-Map_Canada_political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95" y="-263769"/>
            <a:ext cx="7715305" cy="71217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Адміністративне</a:t>
            </a:r>
            <a:r>
              <a:rPr lang="ru-RU" sz="3200" dirty="0" smtClean="0"/>
              <a:t> </a:t>
            </a:r>
            <a:r>
              <a:rPr lang="ru-RU" sz="3200" dirty="0" err="1" smtClean="0"/>
              <a:t>ділення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Географічне положення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7826" name="Picture 2" descr="http://www.roza-v.ru/Images/Kanada/map_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3"/>
            <a:ext cx="6429420" cy="414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Канада </a:t>
            </a:r>
            <a:r>
              <a:rPr lang="ru-RU" sz="2000" b="1" dirty="0" err="1" smtClean="0"/>
              <a:t>займає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майже</a:t>
            </a:r>
            <a:r>
              <a:rPr lang="ru-RU" sz="2000" b="1" dirty="0" smtClean="0"/>
              <a:t> всю </a:t>
            </a:r>
            <a:r>
              <a:rPr lang="ru-RU" sz="2000" b="1" dirty="0" err="1" smtClean="0"/>
              <a:t>північну</a:t>
            </a:r>
            <a:r>
              <a:rPr lang="ru-RU" sz="2000" b="1" dirty="0" smtClean="0"/>
              <a:t> половину материка </a:t>
            </a:r>
            <a:r>
              <a:rPr lang="ru-RU" sz="2000" b="1" dirty="0" err="1" smtClean="0"/>
              <a:t>Північної</a:t>
            </a:r>
            <a:r>
              <a:rPr lang="ru-RU" sz="2000" b="1" dirty="0" smtClean="0"/>
              <a:t> Америки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прилеглі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численні</a:t>
            </a:r>
            <a:r>
              <a:rPr lang="ru-RU" sz="2000" b="1" dirty="0" smtClean="0"/>
              <a:t> острова. </a:t>
            </a:r>
            <a:r>
              <a:rPr lang="ru-RU" sz="2000" b="1" dirty="0" err="1" smtClean="0"/>
              <a:t>Омивається</a:t>
            </a:r>
            <a:r>
              <a:rPr lang="ru-RU" sz="2000" b="1" dirty="0" smtClean="0"/>
              <a:t> водами </a:t>
            </a:r>
            <a:r>
              <a:rPr lang="ru-RU" sz="2000" b="1" dirty="0" err="1" smtClean="0"/>
              <a:t>Північного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Льодовитого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Атлантичного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Тихого </a:t>
            </a:r>
            <a:r>
              <a:rPr lang="ru-RU" sz="2000" b="1" dirty="0" err="1" smtClean="0"/>
              <a:t>океанів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найбільше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півдні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США, а на </a:t>
            </a:r>
            <a:r>
              <a:rPr lang="ru-RU" sz="2000" b="1" dirty="0" err="1" smtClean="0"/>
              <a:t>півночі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завдяки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полярним</a:t>
            </a:r>
            <a:r>
              <a:rPr lang="ru-RU" sz="2000" b="1" dirty="0" smtClean="0"/>
              <a:t> островам, </a:t>
            </a:r>
            <a:r>
              <a:rPr lang="ru-RU" sz="2000" b="1" dirty="0" err="1" smtClean="0"/>
              <a:t>поглиблюється</a:t>
            </a:r>
            <a:r>
              <a:rPr lang="ru-RU" sz="2000" b="1" dirty="0" smtClean="0"/>
              <a:t> на 800 км. за </a:t>
            </a:r>
            <a:r>
              <a:rPr lang="ru-RU" sz="2000" b="1" dirty="0" err="1" smtClean="0"/>
              <a:t>Полярне</a:t>
            </a:r>
            <a:r>
              <a:rPr lang="ru-RU" sz="2000" b="1" dirty="0" smtClean="0"/>
              <a:t> Коло.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86724" cy="8572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ресурси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 descr="http://referat.univer.by/system/files/imagecache/post_images_350x350/k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857652" cy="30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://farm3.static.flickr.com/2615/4208244058_91a726917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429000"/>
            <a:ext cx="5141477" cy="312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78579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Рельєф</a:t>
            </a:r>
            <a:r>
              <a:rPr lang="ru-RU" sz="2400" dirty="0" smtClean="0"/>
              <a:t>: </a:t>
            </a:r>
            <a:r>
              <a:rPr lang="ru-RU" sz="2400" dirty="0" err="1" smtClean="0"/>
              <a:t>захід-гори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Кордильєри</a:t>
            </a:r>
            <a:r>
              <a:rPr lang="ru-RU" sz="2400" dirty="0" smtClean="0"/>
              <a:t>, </a:t>
            </a:r>
            <a:r>
              <a:rPr lang="ru-RU" sz="2400" dirty="0" err="1" smtClean="0"/>
              <a:t>центр-рівнини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схід-плоскогір'я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00042"/>
            <a:ext cx="5572164" cy="1928825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err="1" smtClean="0"/>
              <a:t>нафту</a:t>
            </a:r>
            <a:r>
              <a:rPr lang="ru-RU" sz="8000" b="1" dirty="0" smtClean="0"/>
              <a:t> </a:t>
            </a:r>
          </a:p>
          <a:p>
            <a:r>
              <a:rPr lang="ru-RU" sz="8000" b="1" dirty="0" err="1" smtClean="0"/>
              <a:t>природний</a:t>
            </a:r>
            <a:r>
              <a:rPr lang="ru-RU" sz="8000" b="1" dirty="0" smtClean="0"/>
              <a:t> газ </a:t>
            </a:r>
          </a:p>
          <a:p>
            <a:r>
              <a:rPr lang="ru-RU" sz="8000" b="1" dirty="0" err="1" smtClean="0"/>
              <a:t>вугілля</a:t>
            </a:r>
            <a:r>
              <a:rPr lang="ru-RU" sz="8000" b="1" dirty="0" smtClean="0"/>
              <a:t> </a:t>
            </a:r>
          </a:p>
          <a:p>
            <a:r>
              <a:rPr lang="ru-RU" sz="8000" b="1" dirty="0" err="1" smtClean="0"/>
              <a:t>мідь</a:t>
            </a:r>
            <a:r>
              <a:rPr lang="ru-RU" sz="8000" b="1" dirty="0" smtClean="0"/>
              <a:t> </a:t>
            </a:r>
          </a:p>
          <a:p>
            <a:r>
              <a:rPr lang="ru-RU" sz="8000" b="1" dirty="0" smtClean="0"/>
              <a:t>цинк </a:t>
            </a:r>
          </a:p>
          <a:p>
            <a:r>
              <a:rPr lang="ru-RU" sz="8000" b="1" dirty="0" err="1" smtClean="0"/>
              <a:t>нікель</a:t>
            </a:r>
            <a:r>
              <a:rPr lang="ru-RU" sz="8000" b="1" dirty="0" smtClean="0"/>
              <a:t> </a:t>
            </a:r>
          </a:p>
          <a:p>
            <a:r>
              <a:rPr lang="ru-RU" sz="8000" b="1" dirty="0" err="1" smtClean="0"/>
              <a:t>свинець</a:t>
            </a:r>
            <a:r>
              <a:rPr lang="ru-RU" sz="8000" b="1" dirty="0" smtClean="0"/>
              <a:t> </a:t>
            </a:r>
          </a:p>
          <a:p>
            <a:r>
              <a:rPr lang="ru-RU" sz="8000" b="1" dirty="0" err="1" smtClean="0"/>
              <a:t>залізо</a:t>
            </a:r>
            <a:r>
              <a:rPr lang="ru-RU" sz="8000" b="1" dirty="0" smtClean="0"/>
              <a:t> </a:t>
            </a:r>
          </a:p>
          <a:p>
            <a:r>
              <a:rPr lang="ru-RU" sz="8000" b="1" dirty="0" smtClean="0"/>
              <a:t>уран </a:t>
            </a:r>
          </a:p>
          <a:p>
            <a:r>
              <a:rPr lang="ru-RU" sz="8000" b="1" dirty="0" smtClean="0"/>
              <a:t>золото</a:t>
            </a:r>
            <a:endParaRPr lang="ru-RU" sz="6200" b="1" dirty="0" smtClean="0"/>
          </a:p>
          <a:p>
            <a:endParaRPr lang="ru-RU" dirty="0"/>
          </a:p>
        </p:txBody>
      </p:sp>
      <p:pic>
        <p:nvPicPr>
          <p:cNvPr id="80898" name="Picture 2" descr="http://wemontreal.com/wp-content/uploads/2013/02/Tar-sands-oil-canad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331083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0" name="Picture 4" descr="http://gazetavancouver.com/wp-content/uploads/2013/01/r-NATURAL-GAS-CANADA-large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4643438" cy="193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2" name="Picture 6" descr="http://ua.all.biz/img/ua/catalog/18085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88275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4" name="Picture 8" descr="http://st.coinshome.net/coin-image-10_%D0%94%D0%BE%D0%BB%D0%B0%D1%80-%D0%97%D0%BE%D0%BB%D0%BE%D1%82%D0%BE-%D0%9A%D0%B0%D0%BD%D0%B0%D0%B4%D0%B0-600-300-z2p_AAEBoYMAAAElJwNzfA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00570"/>
            <a:ext cx="3786174" cy="189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Клімат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8658196" cy="2286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 тип </a:t>
            </a:r>
            <a:r>
              <a:rPr lang="ru-RU" dirty="0" err="1" smtClean="0"/>
              <a:t>клімату</a:t>
            </a:r>
            <a:r>
              <a:rPr lang="ru-RU" dirty="0" smtClean="0"/>
              <a:t>. У </a:t>
            </a:r>
            <a:r>
              <a:rPr lang="ru-RU" dirty="0" err="1" smtClean="0"/>
              <a:t>центральних</a:t>
            </a:r>
            <a:r>
              <a:rPr lang="ru-RU" dirty="0" smtClean="0"/>
              <a:t> районах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 тип </a:t>
            </a:r>
            <a:r>
              <a:rPr lang="ru-RU" dirty="0" err="1" smtClean="0"/>
              <a:t>клімату</a:t>
            </a:r>
            <a:r>
              <a:rPr lang="ru-RU" dirty="0" smtClean="0"/>
              <a:t>, а по </a:t>
            </a:r>
            <a:r>
              <a:rPr lang="ru-RU" dirty="0" err="1" smtClean="0"/>
              <a:t>побережжю</a:t>
            </a:r>
            <a:r>
              <a:rPr lang="ru-RU" dirty="0" smtClean="0"/>
              <a:t> -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. На островах </a:t>
            </a:r>
            <a:r>
              <a:rPr lang="ru-RU" dirty="0" err="1" smtClean="0"/>
              <a:t>Канадського</a:t>
            </a:r>
            <a:r>
              <a:rPr lang="ru-RU" dirty="0" smtClean="0"/>
              <a:t> </a:t>
            </a:r>
            <a:r>
              <a:rPr lang="ru-RU" dirty="0" err="1" smtClean="0"/>
              <a:t>арктичного</a:t>
            </a:r>
            <a:r>
              <a:rPr lang="ru-RU" dirty="0" smtClean="0"/>
              <a:t> </a:t>
            </a:r>
            <a:r>
              <a:rPr lang="ru-RU" dirty="0" err="1" smtClean="0"/>
              <a:t>архіпелагу</a:t>
            </a:r>
            <a:r>
              <a:rPr lang="ru-RU" dirty="0" smtClean="0"/>
              <a:t> </a:t>
            </a:r>
            <a:r>
              <a:rPr lang="ru-RU" dirty="0" err="1" smtClean="0"/>
              <a:t>панує</a:t>
            </a:r>
            <a:r>
              <a:rPr lang="ru-RU" dirty="0" smtClean="0"/>
              <a:t> </a:t>
            </a:r>
            <a:r>
              <a:rPr lang="ru-RU" dirty="0" err="1" smtClean="0"/>
              <a:t>суворий</a:t>
            </a:r>
            <a:r>
              <a:rPr lang="ru-RU" dirty="0" smtClean="0"/>
              <a:t> </a:t>
            </a:r>
            <a:r>
              <a:rPr lang="ru-RU" dirty="0" err="1" smtClean="0"/>
              <a:t>арктичний</a:t>
            </a:r>
            <a:r>
              <a:rPr lang="ru-RU" dirty="0" smtClean="0"/>
              <a:t> тип </a:t>
            </a:r>
            <a:r>
              <a:rPr lang="ru-RU" dirty="0" err="1" smtClean="0"/>
              <a:t>клімату</a:t>
            </a:r>
            <a:r>
              <a:rPr lang="ru-RU" dirty="0" smtClean="0"/>
              <a:t>, а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материкової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- </a:t>
            </a:r>
            <a:r>
              <a:rPr lang="ru-RU" dirty="0" err="1" smtClean="0"/>
              <a:t>субарктичний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4210" name="Picture 2" descr="http://www.climate365.ru/images/public/20110716/klimat_arkticheskih_ostrovov_severnoj_ameriki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4153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2" name="Picture 4" descr="http://www.divetravels.ru/Country/canad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214686"/>
            <a:ext cx="4357685" cy="272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399</TotalTime>
  <Words>331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Канада</vt:lpstr>
      <vt:lpstr>Прапор Прапор є символом двох океанів, що омивають канадські берега - Атлантичного і Тихого, а також розташовану між ними країну. Кленовий лист підкреслює єдність канадської нації. Червоний колір, будучи кольором хреста Святого Георгія, є символом Великобританії, а білий символізує французьку корону.</vt:lpstr>
      <vt:lpstr>Герб</vt:lpstr>
      <vt:lpstr>Слайд 4</vt:lpstr>
      <vt:lpstr>Слайд 5</vt:lpstr>
      <vt:lpstr>Географічне положення</vt:lpstr>
      <vt:lpstr>Природні ресурси</vt:lpstr>
      <vt:lpstr>Корисні копалини : </vt:lpstr>
      <vt:lpstr>Клімат</vt:lpstr>
      <vt:lpstr>Населення </vt:lpstr>
      <vt:lpstr>Господарство</vt:lpstr>
      <vt:lpstr>Тваринництво розвивається швидкими темпами. Велике значення для Канади має хутрове господарство. Тут вирощують норку, лисицю, нутрію, шиншилу.   </vt:lpstr>
      <vt:lpstr>Рослинництво - зерно, а також ряду олійних культур, плодів. Канада найбільший виробник ячменю.</vt:lpstr>
      <vt:lpstr>Транспорт</vt:lpstr>
      <vt:lpstr>Зовнішньоекономічні зв'язки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ABC</dc:creator>
  <cp:lastModifiedBy>Марина</cp:lastModifiedBy>
  <cp:revision>43</cp:revision>
  <dcterms:created xsi:type="dcterms:W3CDTF">2013-04-14T07:55:07Z</dcterms:created>
  <dcterms:modified xsi:type="dcterms:W3CDTF">2014-05-14T20:27:55Z</dcterms:modified>
</cp:coreProperties>
</file>