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7984" y="4077072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785794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</a:rPr>
              <a:t>Вищі навчальні заклади України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кадровий</a:t>
            </a:r>
            <a:r>
              <a:rPr lang="ru-RU" i="1" dirty="0" smtClean="0"/>
              <a:t> </a:t>
            </a:r>
            <a:r>
              <a:rPr lang="ru-RU" i="1" dirty="0" err="1" smtClean="0"/>
              <a:t>потенціал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університету</a:t>
            </a:r>
            <a:r>
              <a:rPr lang="ru-RU" i="1" dirty="0" smtClean="0"/>
              <a:t>: 1 </a:t>
            </a:r>
            <a:r>
              <a:rPr lang="ru-RU" i="1" dirty="0" err="1" smtClean="0"/>
              <a:t>академік</a:t>
            </a:r>
            <a:r>
              <a:rPr lang="ru-RU" i="1" dirty="0" smtClean="0"/>
              <a:t> та 4 </a:t>
            </a:r>
            <a:r>
              <a:rPr lang="ru-RU" i="1" dirty="0" err="1" smtClean="0"/>
              <a:t>члени-кореспонденти</a:t>
            </a:r>
            <a:r>
              <a:rPr lang="ru-RU" i="1" dirty="0" smtClean="0"/>
              <a:t> НАМН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14 </a:t>
            </a:r>
            <a:r>
              <a:rPr lang="ru-RU" i="1" dirty="0" err="1" smtClean="0"/>
              <a:t>заслужених</a:t>
            </a:r>
            <a:r>
              <a:rPr lang="ru-RU" i="1" dirty="0" smtClean="0"/>
              <a:t> </a:t>
            </a:r>
            <a:r>
              <a:rPr lang="ru-RU" i="1" dirty="0" err="1" smtClean="0"/>
              <a:t>діячів</a:t>
            </a:r>
            <a:r>
              <a:rPr lang="ru-RU" i="1" dirty="0" smtClean="0"/>
              <a:t> науки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техніки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3 </a:t>
            </a:r>
            <a:r>
              <a:rPr lang="ru-RU" i="1" dirty="0" err="1" smtClean="0"/>
              <a:t>заслужені</a:t>
            </a:r>
            <a:r>
              <a:rPr lang="ru-RU" i="1" dirty="0" smtClean="0"/>
              <a:t> </a:t>
            </a:r>
            <a:r>
              <a:rPr lang="ru-RU" i="1" dirty="0" err="1" smtClean="0"/>
              <a:t>працівники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14 </a:t>
            </a:r>
            <a:r>
              <a:rPr lang="ru-RU" i="1" dirty="0" err="1" smtClean="0"/>
              <a:t>заслужених</a:t>
            </a:r>
            <a:r>
              <a:rPr lang="ru-RU" i="1" dirty="0" smtClean="0"/>
              <a:t> </a:t>
            </a:r>
            <a:r>
              <a:rPr lang="ru-RU" i="1" dirty="0" err="1" smtClean="0"/>
              <a:t>лікарів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10 </a:t>
            </a:r>
            <a:r>
              <a:rPr lang="ru-RU" i="1" dirty="0" err="1" smtClean="0"/>
              <a:t>лауреатів</a:t>
            </a:r>
            <a:r>
              <a:rPr lang="ru-RU" i="1" dirty="0" smtClean="0"/>
              <a:t> </a:t>
            </a:r>
            <a:r>
              <a:rPr lang="ru-RU" i="1" dirty="0" err="1" smtClean="0"/>
              <a:t>Державної</a:t>
            </a:r>
            <a:r>
              <a:rPr lang="ru-RU" i="1" dirty="0" smtClean="0"/>
              <a:t> </a:t>
            </a:r>
            <a:r>
              <a:rPr lang="ru-RU" i="1" dirty="0" err="1" smtClean="0"/>
              <a:t>премії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в </a:t>
            </a:r>
            <a:r>
              <a:rPr lang="ru-RU" i="1" dirty="0" err="1" smtClean="0"/>
              <a:t>галузі</a:t>
            </a:r>
            <a:r>
              <a:rPr lang="ru-RU" i="1" dirty="0" smtClean="0"/>
              <a:t> науки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техніки</a:t>
            </a:r>
            <a:r>
              <a:rPr lang="ru-RU" i="1" dirty="0" smtClean="0"/>
              <a:t>, 23 </a:t>
            </a:r>
            <a:r>
              <a:rPr lang="ru-RU" i="1" dirty="0" err="1" smtClean="0"/>
              <a:t>академіки</a:t>
            </a:r>
            <a:r>
              <a:rPr lang="ru-RU" i="1" dirty="0" smtClean="0"/>
              <a:t> </a:t>
            </a:r>
            <a:r>
              <a:rPr lang="ru-RU" i="1" dirty="0" err="1" smtClean="0"/>
              <a:t>громадських</a:t>
            </a:r>
            <a:r>
              <a:rPr lang="ru-RU" i="1" dirty="0" smtClean="0"/>
              <a:t> </a:t>
            </a:r>
            <a:r>
              <a:rPr lang="ru-RU" i="1" dirty="0" err="1" smtClean="0"/>
              <a:t>Академій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;</a:t>
            </a:r>
          </a:p>
          <a:p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26626" name="Picture 2" descr="Бібліотека університе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0"/>
            <a:ext cx="435771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6" y="857232"/>
            <a:ext cx="2857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46 </a:t>
            </a:r>
            <a:r>
              <a:rPr lang="ru-RU" i="1" dirty="0" err="1" smtClean="0"/>
              <a:t>клінічних</a:t>
            </a:r>
            <a:r>
              <a:rPr lang="ru-RU" i="1" dirty="0" smtClean="0"/>
              <a:t> кафедр, на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лікувальну</a:t>
            </a:r>
            <a:r>
              <a:rPr lang="ru-RU" i="1" dirty="0" smtClean="0"/>
              <a:t> роботу </a:t>
            </a:r>
            <a:r>
              <a:rPr lang="ru-RU" i="1" dirty="0" err="1" smtClean="0"/>
              <a:t>виконують</a:t>
            </a:r>
            <a:r>
              <a:rPr lang="ru-RU" i="1" dirty="0" smtClean="0"/>
              <a:t> 542 </a:t>
            </a:r>
            <a:r>
              <a:rPr lang="ru-RU" i="1" dirty="0" err="1" smtClean="0"/>
              <a:t>співробітника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університету</a:t>
            </a:r>
            <a:r>
              <a:rPr lang="ru-RU" i="1" dirty="0" smtClean="0"/>
              <a:t> (</a:t>
            </a:r>
            <a:r>
              <a:rPr lang="ru-RU" i="1" dirty="0" err="1" smtClean="0"/>
              <a:t>із</a:t>
            </a:r>
            <a:r>
              <a:rPr lang="ru-RU" i="1" dirty="0" smtClean="0"/>
              <a:t> них 96 </a:t>
            </a:r>
            <a:r>
              <a:rPr lang="ru-RU" i="1" dirty="0" err="1" smtClean="0"/>
              <a:t>професорів</a:t>
            </a:r>
            <a:r>
              <a:rPr lang="ru-RU" i="1" dirty="0" smtClean="0"/>
              <a:t>, 191 доцент, 210 </a:t>
            </a:r>
            <a:r>
              <a:rPr lang="ru-RU" i="1" dirty="0" err="1" smtClean="0"/>
              <a:t>асистентів</a:t>
            </a:r>
            <a:r>
              <a:rPr lang="ru-RU" i="1" dirty="0" smtClean="0"/>
              <a:t>) та 101 </a:t>
            </a:r>
            <a:r>
              <a:rPr lang="ru-RU" i="1" dirty="0" err="1" smtClean="0"/>
              <a:t>лікар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університетських</a:t>
            </a:r>
            <a:r>
              <a:rPr lang="ru-RU" i="1" dirty="0" smtClean="0"/>
              <a:t> </a:t>
            </a:r>
            <a:r>
              <a:rPr lang="ru-RU" i="1" dirty="0" err="1" smtClean="0"/>
              <a:t>клінік</a:t>
            </a:r>
            <a:r>
              <a:rPr lang="ru-RU" i="1" dirty="0" smtClean="0"/>
              <a:t>,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вищу</a:t>
            </a:r>
            <a:r>
              <a:rPr lang="ru-RU" i="1" dirty="0" smtClean="0"/>
              <a:t> </a:t>
            </a:r>
            <a:r>
              <a:rPr lang="ru-RU" i="1" dirty="0" err="1" smtClean="0"/>
              <a:t>категорію</a:t>
            </a:r>
            <a:r>
              <a:rPr lang="ru-RU" i="1" dirty="0" smtClean="0"/>
              <a:t> </a:t>
            </a:r>
            <a:r>
              <a:rPr lang="ru-RU" i="1" dirty="0" err="1" smtClean="0"/>
              <a:t>має</a:t>
            </a:r>
            <a:r>
              <a:rPr lang="ru-RU" i="1" dirty="0" smtClean="0"/>
              <a:t> 391особа, першу </a:t>
            </a:r>
            <a:r>
              <a:rPr lang="ru-RU" i="1" dirty="0" err="1" smtClean="0"/>
              <a:t>категорію</a:t>
            </a:r>
            <a:r>
              <a:rPr lang="ru-RU" i="1" dirty="0" smtClean="0"/>
              <a:t> – 103, другу – 65;</a:t>
            </a:r>
            <a:endParaRPr lang="ru-RU" i="1" dirty="0"/>
          </a:p>
        </p:txBody>
      </p:sp>
      <p:pic>
        <p:nvPicPr>
          <p:cNvPr id="25602" name="Picture 2" descr="Фантомний з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514353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8072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золота медаль </a:t>
            </a:r>
            <a:r>
              <a:rPr lang="ru-RU" i="1" dirty="0" err="1" smtClean="0"/>
              <a:t>міжнародної</a:t>
            </a:r>
            <a:r>
              <a:rPr lang="ru-RU" i="1" dirty="0" smtClean="0"/>
              <a:t> </a:t>
            </a:r>
            <a:r>
              <a:rPr lang="ru-RU" i="1" dirty="0" err="1" smtClean="0"/>
              <a:t>виставки</a:t>
            </a:r>
            <a:r>
              <a:rPr lang="ru-RU" i="1" dirty="0" smtClean="0"/>
              <a:t> «</a:t>
            </a:r>
            <a:r>
              <a:rPr lang="ru-RU" i="1" dirty="0" err="1" smtClean="0"/>
              <a:t>Освіта</a:t>
            </a:r>
            <a:r>
              <a:rPr lang="ru-RU" i="1" dirty="0" smtClean="0"/>
              <a:t> та </a:t>
            </a:r>
            <a:r>
              <a:rPr lang="ru-RU" i="1" dirty="0" err="1" smtClean="0"/>
              <a:t>кар’єра</a:t>
            </a:r>
            <a:r>
              <a:rPr lang="ru-RU" i="1" dirty="0" smtClean="0"/>
              <a:t> – 2010» у </a:t>
            </a:r>
            <a:r>
              <a:rPr lang="ru-RU" i="1" dirty="0" err="1" smtClean="0"/>
              <a:t>номінації</a:t>
            </a:r>
            <a:r>
              <a:rPr lang="ru-RU" i="1" dirty="0" smtClean="0"/>
              <a:t> «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студентської</a:t>
            </a:r>
            <a:r>
              <a:rPr lang="ru-RU" i="1" dirty="0" smtClean="0"/>
              <a:t> </a:t>
            </a:r>
            <a:r>
              <a:rPr lang="ru-RU" i="1" dirty="0" err="1" smtClean="0"/>
              <a:t>науково-дослідної</a:t>
            </a:r>
            <a:r>
              <a:rPr lang="ru-RU" i="1" dirty="0" smtClean="0"/>
              <a:t> </a:t>
            </a:r>
            <a:r>
              <a:rPr lang="ru-RU" i="1" dirty="0" err="1" smtClean="0"/>
              <a:t>роботи</a:t>
            </a:r>
            <a:r>
              <a:rPr lang="ru-RU" i="1" dirty="0" smtClean="0"/>
              <a:t>» </a:t>
            </a:r>
            <a:r>
              <a:rPr lang="ru-RU" i="1" dirty="0" err="1" smtClean="0"/>
              <a:t>Освіта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кар’єра</a:t>
            </a:r>
            <a:r>
              <a:rPr lang="ru-RU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2011 – </a:t>
            </a:r>
            <a:r>
              <a:rPr lang="ru-RU" i="1" dirty="0" err="1" smtClean="0"/>
              <a:t>Гран-прі</a:t>
            </a:r>
            <a:r>
              <a:rPr lang="ru-RU" i="1" dirty="0" smtClean="0"/>
              <a:t> у </a:t>
            </a:r>
            <a:r>
              <a:rPr lang="ru-RU" i="1" dirty="0" err="1" smtClean="0"/>
              <a:t>номінації</a:t>
            </a:r>
            <a:r>
              <a:rPr lang="ru-RU" i="1" dirty="0" smtClean="0"/>
              <a:t> «</a:t>
            </a:r>
            <a:r>
              <a:rPr lang="ru-RU" i="1" dirty="0" err="1" smtClean="0"/>
              <a:t>Компетентнісний</a:t>
            </a:r>
            <a:r>
              <a:rPr lang="ru-RU" i="1" dirty="0" smtClean="0"/>
              <a:t> </a:t>
            </a:r>
            <a:r>
              <a:rPr lang="ru-RU" i="1" dirty="0" err="1" smtClean="0"/>
              <a:t>підхід</a:t>
            </a:r>
            <a:r>
              <a:rPr lang="ru-RU" i="1" dirty="0" smtClean="0"/>
              <a:t> в </a:t>
            </a:r>
            <a:r>
              <a:rPr lang="ru-RU" i="1" dirty="0" err="1" smtClean="0"/>
              <a:t>освітній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</a:t>
            </a:r>
            <a:r>
              <a:rPr lang="ru-RU" i="1" dirty="0" err="1" smtClean="0"/>
              <a:t>вищої</a:t>
            </a:r>
            <a:r>
              <a:rPr lang="ru-RU" i="1" dirty="0" smtClean="0"/>
              <a:t> </a:t>
            </a:r>
            <a:r>
              <a:rPr lang="ru-RU" i="1" dirty="0" err="1" smtClean="0"/>
              <a:t>школи</a:t>
            </a:r>
            <a:r>
              <a:rPr lang="ru-RU" i="1" dirty="0" smtClean="0"/>
              <a:t>», золота медаль у </a:t>
            </a:r>
            <a:r>
              <a:rPr lang="ru-RU" i="1" dirty="0" err="1" smtClean="0"/>
              <a:t>номінації</a:t>
            </a:r>
            <a:r>
              <a:rPr lang="ru-RU" i="1" dirty="0" smtClean="0"/>
              <a:t> «</a:t>
            </a:r>
            <a:r>
              <a:rPr lang="ru-RU" i="1" dirty="0" err="1" smtClean="0"/>
              <a:t>Профорієнтаційна</a:t>
            </a:r>
            <a:r>
              <a:rPr lang="ru-RU" i="1" dirty="0" smtClean="0"/>
              <a:t> робота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молоді</a:t>
            </a:r>
            <a:r>
              <a:rPr lang="ru-RU" i="1" dirty="0" smtClean="0"/>
              <a:t>», </a:t>
            </a:r>
            <a:r>
              <a:rPr lang="ru-RU" i="1" dirty="0" err="1" smtClean="0"/>
              <a:t>почесне</a:t>
            </a:r>
            <a:r>
              <a:rPr lang="ru-RU" i="1" dirty="0" smtClean="0"/>
              <a:t> </a:t>
            </a:r>
            <a:r>
              <a:rPr lang="ru-RU" i="1" dirty="0" err="1" smtClean="0"/>
              <a:t>звання</a:t>
            </a:r>
            <a:r>
              <a:rPr lang="ru-RU" i="1" dirty="0" smtClean="0"/>
              <a:t> «</a:t>
            </a:r>
            <a:r>
              <a:rPr lang="ru-RU" i="1" dirty="0" err="1" smtClean="0"/>
              <a:t>Лідер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національної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» «За </a:t>
            </a:r>
            <a:r>
              <a:rPr lang="ru-RU" i="1" dirty="0" err="1" smtClean="0"/>
              <a:t>багаторічну</a:t>
            </a:r>
            <a:r>
              <a:rPr lang="ru-RU" i="1" dirty="0" smtClean="0"/>
              <a:t> </a:t>
            </a:r>
            <a:r>
              <a:rPr lang="ru-RU" i="1" dirty="0" err="1" smtClean="0"/>
              <a:t>науково-педагогічну</a:t>
            </a:r>
            <a:r>
              <a:rPr lang="ru-RU" i="1" dirty="0" smtClean="0"/>
              <a:t> </a:t>
            </a:r>
            <a:r>
              <a:rPr lang="ru-RU" i="1" dirty="0" err="1" smtClean="0"/>
              <a:t>діяльність</a:t>
            </a:r>
            <a:r>
              <a:rPr lang="ru-RU" i="1" dirty="0" smtClean="0"/>
              <a:t> по </a:t>
            </a:r>
            <a:r>
              <a:rPr lang="ru-RU" i="1" dirty="0" err="1" smtClean="0"/>
              <a:t>розбудові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національної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2012 – </a:t>
            </a:r>
            <a:r>
              <a:rPr lang="ru-RU" i="1" dirty="0" err="1" smtClean="0"/>
              <a:t>Гран-прі</a:t>
            </a:r>
            <a:r>
              <a:rPr lang="ru-RU" i="1" dirty="0" smtClean="0"/>
              <a:t> у </a:t>
            </a:r>
            <a:r>
              <a:rPr lang="ru-RU" i="1" dirty="0" err="1" smtClean="0"/>
              <a:t>номінації</a:t>
            </a:r>
            <a:r>
              <a:rPr lang="ru-RU" i="1" dirty="0" smtClean="0"/>
              <a:t> «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студентського</a:t>
            </a:r>
            <a:r>
              <a:rPr lang="ru-RU" i="1" dirty="0" smtClean="0"/>
              <a:t> </a:t>
            </a:r>
            <a:r>
              <a:rPr lang="ru-RU" i="1" dirty="0" err="1" smtClean="0"/>
              <a:t>самоврядування</a:t>
            </a:r>
            <a:r>
              <a:rPr lang="ru-RU" i="1" dirty="0" smtClean="0"/>
              <a:t> </a:t>
            </a:r>
            <a:r>
              <a:rPr lang="ru-RU" i="1" dirty="0" err="1" smtClean="0"/>
              <a:t>у</a:t>
            </a:r>
            <a:r>
              <a:rPr lang="ru-RU" i="1" dirty="0" smtClean="0"/>
              <a:t> </a:t>
            </a:r>
            <a:r>
              <a:rPr lang="ru-RU" i="1" dirty="0" err="1" smtClean="0"/>
              <a:t>вищому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навчальному</a:t>
            </a:r>
            <a:r>
              <a:rPr lang="ru-RU" i="1" dirty="0" smtClean="0"/>
              <a:t> </a:t>
            </a:r>
            <a:r>
              <a:rPr lang="ru-RU" i="1" dirty="0" err="1" smtClean="0"/>
              <a:t>закладі</a:t>
            </a:r>
            <a:r>
              <a:rPr lang="ru-RU" i="1" dirty="0" smtClean="0"/>
              <a:t>», </a:t>
            </a:r>
            <a:r>
              <a:rPr lang="ru-RU" i="1" dirty="0" err="1" smtClean="0"/>
              <a:t>Гран-прі</a:t>
            </a:r>
            <a:r>
              <a:rPr lang="ru-RU" i="1" dirty="0" smtClean="0"/>
              <a:t> </a:t>
            </a:r>
            <a:r>
              <a:rPr lang="ru-RU" i="1" dirty="0" err="1" smtClean="0"/>
              <a:t>у</a:t>
            </a:r>
            <a:r>
              <a:rPr lang="ru-RU" i="1" dirty="0" smtClean="0"/>
              <a:t> </a:t>
            </a:r>
            <a:r>
              <a:rPr lang="ru-RU" i="1" dirty="0" err="1" smtClean="0"/>
              <a:t>номінації</a:t>
            </a:r>
            <a:r>
              <a:rPr lang="ru-RU" i="1" dirty="0" smtClean="0"/>
              <a:t> «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матеріально-технічної</a:t>
            </a:r>
            <a:r>
              <a:rPr lang="ru-RU" i="1" dirty="0" smtClean="0"/>
              <a:t> </a:t>
            </a:r>
            <a:r>
              <a:rPr lang="ru-RU" i="1" dirty="0" err="1" smtClean="0"/>
              <a:t>бази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навчального</a:t>
            </a:r>
            <a:r>
              <a:rPr lang="ru-RU" i="1" dirty="0" smtClean="0"/>
              <a:t> закладу», </a:t>
            </a:r>
            <a:r>
              <a:rPr lang="ru-RU" i="1" dirty="0" err="1" smtClean="0"/>
              <a:t>почесне</a:t>
            </a:r>
            <a:r>
              <a:rPr lang="ru-RU" i="1" dirty="0" smtClean="0"/>
              <a:t> </a:t>
            </a:r>
            <a:r>
              <a:rPr lang="ru-RU" i="1" dirty="0" err="1" smtClean="0"/>
              <a:t>звання</a:t>
            </a:r>
            <a:r>
              <a:rPr lang="ru-RU" i="1" dirty="0" smtClean="0"/>
              <a:t> «</a:t>
            </a:r>
            <a:r>
              <a:rPr lang="ru-RU" i="1" dirty="0" err="1" smtClean="0"/>
              <a:t>Лідер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національної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» «За </a:t>
            </a:r>
            <a:r>
              <a:rPr lang="ru-RU" i="1" dirty="0" err="1" smtClean="0"/>
              <a:t>багаторічну</a:t>
            </a:r>
            <a:r>
              <a:rPr lang="ru-RU" i="1" dirty="0" smtClean="0"/>
              <a:t> </a:t>
            </a:r>
            <a:r>
              <a:rPr lang="ru-RU" i="1" dirty="0" err="1" smtClean="0"/>
              <a:t>інноваційну</a:t>
            </a:r>
            <a:r>
              <a:rPr lang="ru-RU" i="1" dirty="0" smtClean="0"/>
              <a:t> </a:t>
            </a:r>
            <a:r>
              <a:rPr lang="ru-RU" i="1" dirty="0" err="1" smtClean="0"/>
              <a:t>педагогічну</a:t>
            </a:r>
            <a:r>
              <a:rPr lang="ru-RU" i="1" dirty="0" smtClean="0"/>
              <a:t> </a:t>
            </a:r>
            <a:r>
              <a:rPr lang="ru-RU" i="1" dirty="0" err="1" smtClean="0"/>
              <a:t>діяльність</a:t>
            </a:r>
            <a:r>
              <a:rPr lang="ru-RU" i="1" dirty="0" smtClean="0"/>
              <a:t> по </a:t>
            </a:r>
            <a:r>
              <a:rPr lang="ru-RU" i="1" dirty="0" err="1" smtClean="0"/>
              <a:t>модернізації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 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»;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Хол учбово-лабораторного корпу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32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Навчальний процес на кафедрі мікробіології, вірусології та імунологі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719" y="928670"/>
            <a:ext cx="3821933" cy="254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Театр естрадної пісні «Діалог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429000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428604"/>
            <a:ext cx="607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Львівський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національний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медичний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університет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імені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Данила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Галицького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2" name="Picture 4" descr="http://uaoc-ls.com/wp-content/uploads/800PX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090" y="1928802"/>
            <a:ext cx="596319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/>
              <a:t>Львівський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національний</a:t>
            </a:r>
            <a:r>
              <a:rPr lang="ru-RU" i="1" dirty="0" smtClean="0"/>
              <a:t>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i="1" dirty="0" smtClean="0"/>
              <a:t> </a:t>
            </a:r>
            <a:r>
              <a:rPr lang="ru-RU" i="1" dirty="0" err="1" smtClean="0"/>
              <a:t>імені</a:t>
            </a:r>
            <a:r>
              <a:rPr lang="ru-RU" i="1" dirty="0" smtClean="0"/>
              <a:t> Данила </a:t>
            </a:r>
            <a:r>
              <a:rPr lang="ru-RU" i="1" dirty="0" err="1" smtClean="0"/>
              <a:t>Галицького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одним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найстаріших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найбільших</a:t>
            </a:r>
            <a:r>
              <a:rPr lang="ru-RU" i="1" dirty="0" smtClean="0"/>
              <a:t> </a:t>
            </a:r>
            <a:r>
              <a:rPr lang="ru-RU" i="1" dirty="0" err="1" smtClean="0"/>
              <a:t>вищих</a:t>
            </a:r>
            <a:r>
              <a:rPr lang="ru-RU" i="1" dirty="0" smtClean="0"/>
              <a:t> </a:t>
            </a:r>
            <a:r>
              <a:rPr lang="ru-RU" i="1" dirty="0" err="1" smtClean="0"/>
              <a:t>медичних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навчальних</a:t>
            </a:r>
            <a:r>
              <a:rPr lang="ru-RU" i="1" dirty="0" smtClean="0"/>
              <a:t> </a:t>
            </a:r>
            <a:r>
              <a:rPr lang="ru-RU" i="1" dirty="0" err="1" smtClean="0"/>
              <a:t>закладів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 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Львівський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Данила </a:t>
            </a:r>
            <a:r>
              <a:rPr lang="ru-RU" dirty="0" err="1" smtClean="0"/>
              <a:t>Галицького</a:t>
            </a:r>
            <a:r>
              <a:rPr lang="ru-RU" dirty="0" smtClean="0"/>
              <a:t> </a:t>
            </a:r>
            <a:r>
              <a:rPr lang="ru-RU" dirty="0" err="1" smtClean="0"/>
              <a:t>об’єднує</a:t>
            </a:r>
            <a:r>
              <a:rPr lang="ru-RU" dirty="0" smtClean="0"/>
              <a:t> </a:t>
            </a:r>
            <a:r>
              <a:rPr lang="ru-RU" u="sng" dirty="0" smtClean="0"/>
              <a:t>6 </a:t>
            </a:r>
            <a:r>
              <a:rPr lang="ru-RU" u="sng" dirty="0" err="1" smtClean="0"/>
              <a:t>факультетів</a:t>
            </a:r>
            <a:r>
              <a:rPr lang="ru-RU" dirty="0" smtClean="0"/>
              <a:t>, </a:t>
            </a:r>
            <a:r>
              <a:rPr lang="ru-RU" u="sng" dirty="0" err="1" smtClean="0"/>
              <a:t>медичний</a:t>
            </a:r>
            <a:r>
              <a:rPr lang="ru-RU" u="sng" dirty="0" smtClean="0"/>
              <a:t> </a:t>
            </a:r>
            <a:r>
              <a:rPr lang="ru-RU" u="sng" dirty="0" err="1" smtClean="0"/>
              <a:t>коледж</a:t>
            </a:r>
            <a:r>
              <a:rPr lang="ru-RU" dirty="0" smtClean="0"/>
              <a:t>, 77</a:t>
            </a:r>
            <a:r>
              <a:rPr lang="ru-RU" u="sng" dirty="0" smtClean="0"/>
              <a:t>кафедр</a:t>
            </a:r>
            <a:r>
              <a:rPr lang="ru-RU" dirty="0" smtClean="0"/>
              <a:t> (у тому </a:t>
            </a:r>
            <a:r>
              <a:rPr lang="ru-RU" dirty="0" err="1" smtClean="0"/>
              <a:t>числі</a:t>
            </a:r>
            <a:r>
              <a:rPr lang="ru-RU" dirty="0" smtClean="0"/>
              <a:t> 47 </a:t>
            </a:r>
            <a:r>
              <a:rPr lang="ru-RU" dirty="0" err="1" smtClean="0"/>
              <a:t>клінічних</a:t>
            </a:r>
            <a:r>
              <a:rPr lang="ru-RU" dirty="0" smtClean="0"/>
              <a:t>), 14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корпусів</a:t>
            </a:r>
            <a:r>
              <a:rPr lang="ru-RU" dirty="0" smtClean="0"/>
              <a:t>, </a:t>
            </a:r>
            <a:r>
              <a:rPr lang="ru-RU" dirty="0" err="1" smtClean="0"/>
              <a:t>університетський</a:t>
            </a:r>
            <a:r>
              <a:rPr lang="ru-RU" dirty="0" smtClean="0"/>
              <a:t> </a:t>
            </a:r>
            <a:r>
              <a:rPr lang="ru-RU" dirty="0" err="1" smtClean="0"/>
              <a:t>Медичний</a:t>
            </a:r>
            <a:r>
              <a:rPr lang="ru-RU" dirty="0" smtClean="0"/>
              <a:t> </a:t>
            </a:r>
            <a:r>
              <a:rPr lang="ru-RU" u="sng" dirty="0" err="1" smtClean="0"/>
              <a:t>стоматологічний</a:t>
            </a:r>
            <a:r>
              <a:rPr lang="ru-RU" u="sng" dirty="0" smtClean="0"/>
              <a:t> центр</a:t>
            </a:r>
            <a:r>
              <a:rPr lang="ru-RU" dirty="0" smtClean="0"/>
              <a:t> </a:t>
            </a:r>
            <a:r>
              <a:rPr lang="ru-RU" dirty="0" err="1" smtClean="0"/>
              <a:t>потужністю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відвідувань</a:t>
            </a:r>
            <a:r>
              <a:rPr lang="ru-RU" dirty="0" smtClean="0"/>
              <a:t> за </a:t>
            </a:r>
            <a:r>
              <a:rPr lang="ru-RU" dirty="0" err="1" smtClean="0"/>
              <a:t>зміну</a:t>
            </a:r>
            <a:r>
              <a:rPr lang="ru-RU" dirty="0" smtClean="0"/>
              <a:t>, </a:t>
            </a:r>
            <a:r>
              <a:rPr lang="ru-RU" dirty="0" err="1" smtClean="0"/>
              <a:t>навчально-виробничу</a:t>
            </a:r>
            <a:r>
              <a:rPr lang="ru-RU" dirty="0" smtClean="0"/>
              <a:t> аптеку, </a:t>
            </a:r>
            <a:r>
              <a:rPr lang="ru-RU" u="sng" dirty="0" err="1" smtClean="0"/>
              <a:t>ботанічний</a:t>
            </a:r>
            <a:r>
              <a:rPr lang="ru-RU" u="sng" dirty="0" smtClean="0"/>
              <a:t> сад</a:t>
            </a:r>
            <a:r>
              <a:rPr lang="ru-RU" dirty="0" smtClean="0"/>
              <a:t>, </a:t>
            </a:r>
            <a:r>
              <a:rPr lang="ru-RU" u="sng" dirty="0" smtClean="0"/>
              <a:t>ЦНДЛ та </a:t>
            </a:r>
            <a:r>
              <a:rPr lang="ru-RU" u="sng" dirty="0" err="1" smtClean="0"/>
              <a:t>лабораторію</a:t>
            </a:r>
            <a:r>
              <a:rPr lang="ru-RU" u="sng" dirty="0" smtClean="0"/>
              <a:t> </a:t>
            </a:r>
            <a:r>
              <a:rPr lang="ru-RU" u="sng" dirty="0" err="1" smtClean="0"/>
              <a:t>промислової</a:t>
            </a:r>
            <a:r>
              <a:rPr lang="ru-RU" u="sng" dirty="0" smtClean="0"/>
              <a:t> </a:t>
            </a:r>
            <a:r>
              <a:rPr lang="ru-RU" u="sng" dirty="0" err="1" smtClean="0"/>
              <a:t>токсикології</a:t>
            </a:r>
            <a:r>
              <a:rPr lang="ru-RU" dirty="0" smtClean="0"/>
              <a:t>, </a:t>
            </a:r>
            <a:r>
              <a:rPr lang="ru-RU" dirty="0" err="1" smtClean="0"/>
              <a:t>науково-дослідний</a:t>
            </a:r>
            <a:r>
              <a:rPr lang="ru-RU" dirty="0" smtClean="0"/>
              <a:t> центр </a:t>
            </a:r>
            <a:r>
              <a:rPr lang="ru-RU" dirty="0" err="1" smtClean="0"/>
              <a:t>випробувань</a:t>
            </a:r>
            <a:r>
              <a:rPr lang="ru-RU" dirty="0" smtClean="0"/>
              <a:t> </a:t>
            </a:r>
            <a:r>
              <a:rPr lang="ru-RU" dirty="0" err="1" smtClean="0"/>
              <a:t>протипухлинних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 </a:t>
            </a:r>
            <a:r>
              <a:rPr lang="ru-RU" u="sng" dirty="0" err="1" smtClean="0"/>
              <a:t>наукову</a:t>
            </a:r>
            <a:r>
              <a:rPr lang="ru-RU" u="sng" dirty="0" smtClean="0"/>
              <a:t> </a:t>
            </a:r>
            <a:r>
              <a:rPr lang="ru-RU" u="sng" dirty="0" err="1" smtClean="0"/>
              <a:t>бібліотек</a:t>
            </a:r>
            <a:r>
              <a:rPr lang="ru-RU" dirty="0" err="1" smtClean="0"/>
              <a:t>у</a:t>
            </a:r>
            <a:r>
              <a:rPr lang="ru-RU" dirty="0" smtClean="0"/>
              <a:t>, 9 </a:t>
            </a:r>
            <a:r>
              <a:rPr lang="ru-RU" dirty="0" err="1" smtClean="0"/>
              <a:t>гуртожитків</a:t>
            </a:r>
            <a:r>
              <a:rPr lang="ru-RU" dirty="0" smtClean="0"/>
              <a:t>, комплекс </a:t>
            </a:r>
            <a:r>
              <a:rPr lang="ru-RU" dirty="0" err="1" smtClean="0"/>
              <a:t>студентського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 </a:t>
            </a:r>
            <a:r>
              <a:rPr lang="ru-RU" u="sng" dirty="0" err="1" smtClean="0"/>
              <a:t>спортивно-оздоровчий</a:t>
            </a:r>
            <a:r>
              <a:rPr lang="ru-RU" u="sng" dirty="0" smtClean="0"/>
              <a:t> </a:t>
            </a:r>
            <a:r>
              <a:rPr lang="ru-RU" u="sng" dirty="0" err="1" smtClean="0"/>
              <a:t>табір</a:t>
            </a:r>
            <a:r>
              <a:rPr lang="ru-RU" u="sng" dirty="0" smtClean="0"/>
              <a:t> «Медик</a:t>
            </a:r>
            <a:r>
              <a:rPr lang="ru-RU" dirty="0" smtClean="0"/>
              <a:t>».</a:t>
            </a:r>
            <a:endParaRPr lang="ru-RU" i="1" dirty="0"/>
          </a:p>
        </p:txBody>
      </p:sp>
      <p:pic>
        <p:nvPicPr>
          <p:cNvPr id="21508" name="Picture 4" descr="http://travelua.com.ua/images/foto/lvivska/lviv/pekarska/pic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95417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928670"/>
            <a:ext cx="27860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кафедрах </a:t>
            </a:r>
            <a:r>
              <a:rPr lang="ru-RU" i="1" dirty="0" err="1" smtClean="0"/>
              <a:t>Університету</a:t>
            </a:r>
            <a:r>
              <a:rPr lang="ru-RU" i="1" dirty="0" smtClean="0"/>
              <a:t>, в </a:t>
            </a:r>
            <a:r>
              <a:rPr lang="ru-RU" i="1" dirty="0" err="1" smtClean="0"/>
              <a:t>Інституті</a:t>
            </a:r>
            <a:r>
              <a:rPr lang="ru-RU" i="1" dirty="0" smtClean="0"/>
              <a:t> </a:t>
            </a:r>
            <a:r>
              <a:rPr lang="ru-RU" i="1" dirty="0" err="1" smtClean="0"/>
              <a:t>клінічної</a:t>
            </a:r>
            <a:r>
              <a:rPr lang="ru-RU" i="1" dirty="0" smtClean="0"/>
              <a:t> </a:t>
            </a:r>
            <a:r>
              <a:rPr lang="ru-RU" i="1" dirty="0" err="1" smtClean="0"/>
              <a:t>патології</a:t>
            </a:r>
            <a:r>
              <a:rPr lang="ru-RU" i="1" dirty="0" smtClean="0"/>
              <a:t>, </a:t>
            </a:r>
            <a:r>
              <a:rPr lang="ru-RU" i="1" dirty="0" err="1" smtClean="0"/>
              <a:t>Центральній</a:t>
            </a:r>
            <a:r>
              <a:rPr lang="ru-RU" i="1" dirty="0" smtClean="0"/>
              <a:t> </a:t>
            </a:r>
            <a:r>
              <a:rPr lang="ru-RU" i="1" dirty="0" err="1" smtClean="0"/>
              <a:t>науково-дослідній</a:t>
            </a:r>
            <a:r>
              <a:rPr lang="ru-RU" i="1" dirty="0" smtClean="0"/>
              <a:t> </a:t>
            </a:r>
            <a:r>
              <a:rPr lang="ru-RU" i="1" dirty="0" err="1" smtClean="0"/>
              <a:t>лабораторії</a:t>
            </a:r>
            <a:r>
              <a:rPr lang="ru-RU" i="1" dirty="0" smtClean="0"/>
              <a:t> та </a:t>
            </a:r>
            <a:r>
              <a:rPr lang="ru-RU" i="1" dirty="0" err="1" smtClean="0"/>
              <a:t>лабораторії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промислової</a:t>
            </a:r>
            <a:r>
              <a:rPr lang="ru-RU" i="1" dirty="0" smtClean="0"/>
              <a:t> </a:t>
            </a:r>
            <a:r>
              <a:rPr lang="ru-RU" i="1" dirty="0" err="1" smtClean="0"/>
              <a:t>токсикології</a:t>
            </a:r>
            <a:r>
              <a:rPr lang="ru-RU" i="1" dirty="0" smtClean="0"/>
              <a:t> </a:t>
            </a:r>
            <a:r>
              <a:rPr lang="ru-RU" i="1" dirty="0" err="1" smtClean="0"/>
              <a:t>працюють</a:t>
            </a:r>
            <a:r>
              <a:rPr lang="ru-RU" i="1" dirty="0" smtClean="0"/>
              <a:t> 1227 </a:t>
            </a:r>
            <a:r>
              <a:rPr lang="ru-RU" i="1" dirty="0" err="1" smtClean="0"/>
              <a:t>вчених</a:t>
            </a:r>
            <a:r>
              <a:rPr lang="ru-RU" i="1" dirty="0" smtClean="0"/>
              <a:t>: 143 </a:t>
            </a:r>
            <a:r>
              <a:rPr lang="ru-RU" i="1" dirty="0" err="1" smtClean="0"/>
              <a:t>доктори</a:t>
            </a:r>
            <a:r>
              <a:rPr lang="ru-RU" i="1" dirty="0" smtClean="0"/>
              <a:t> наук, </a:t>
            </a:r>
            <a:r>
              <a:rPr lang="ru-RU" i="1" dirty="0" err="1" smtClean="0"/>
              <a:t>понад</a:t>
            </a:r>
            <a:r>
              <a:rPr lang="ru-RU" i="1" dirty="0" smtClean="0"/>
              <a:t> 640 </a:t>
            </a:r>
            <a:r>
              <a:rPr lang="ru-RU" i="1" dirty="0" err="1" smtClean="0"/>
              <a:t>кандидатів</a:t>
            </a:r>
            <a:r>
              <a:rPr lang="ru-RU" i="1" dirty="0" smtClean="0"/>
              <a:t> наук, у тому </a:t>
            </a:r>
            <a:r>
              <a:rPr lang="ru-RU" i="1" dirty="0" err="1" smtClean="0"/>
              <a:t>числі</a:t>
            </a:r>
            <a:r>
              <a:rPr lang="ru-RU" i="1" dirty="0" smtClean="0"/>
              <a:t> 114 </a:t>
            </a:r>
            <a:r>
              <a:rPr lang="ru-RU" i="1" dirty="0" err="1" smtClean="0"/>
              <a:t>професорів</a:t>
            </a:r>
            <a:r>
              <a:rPr lang="ru-RU" i="1" dirty="0" smtClean="0"/>
              <a:t>, 350 </a:t>
            </a:r>
            <a:r>
              <a:rPr lang="ru-RU" i="1" dirty="0" err="1" smtClean="0"/>
              <a:t>доцентів</a:t>
            </a:r>
            <a:r>
              <a:rPr lang="ru-RU" i="1" dirty="0" smtClean="0"/>
              <a:t>. </a:t>
            </a:r>
            <a:endParaRPr lang="ru-RU" i="1" dirty="0"/>
          </a:p>
        </p:txBody>
      </p:sp>
      <p:pic>
        <p:nvPicPr>
          <p:cNvPr id="3" name="Picture 2" descr="http://travelua.com.ua/wp-content/uploads/2011/12/0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5286412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32861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Фонд </a:t>
            </a:r>
            <a:r>
              <a:rPr lang="ru-RU" i="1" dirty="0" err="1" smtClean="0"/>
              <a:t>університетської</a:t>
            </a:r>
            <a:r>
              <a:rPr lang="ru-RU" i="1" dirty="0" smtClean="0"/>
              <a:t> </a:t>
            </a:r>
            <a:r>
              <a:rPr lang="ru-RU" i="1" dirty="0" err="1" smtClean="0"/>
              <a:t>бібліотеки</a:t>
            </a:r>
            <a:r>
              <a:rPr lang="ru-RU" i="1" dirty="0" smtClean="0"/>
              <a:t> </a:t>
            </a:r>
            <a:r>
              <a:rPr lang="ru-RU" i="1" dirty="0" err="1" smtClean="0"/>
              <a:t>нараховує</a:t>
            </a:r>
            <a:r>
              <a:rPr lang="ru-RU" i="1" dirty="0" smtClean="0"/>
              <a:t> </a:t>
            </a:r>
            <a:r>
              <a:rPr lang="ru-RU" i="1" dirty="0" err="1" smtClean="0"/>
              <a:t>понад</a:t>
            </a:r>
            <a:r>
              <a:rPr lang="ru-RU" i="1" dirty="0" smtClean="0"/>
              <a:t> 575 </a:t>
            </a:r>
            <a:r>
              <a:rPr lang="ru-RU" i="1" dirty="0" err="1" smtClean="0"/>
              <a:t>тисяч</a:t>
            </a:r>
            <a:r>
              <a:rPr lang="ru-RU" i="1" dirty="0" smtClean="0"/>
              <a:t> </a:t>
            </a:r>
            <a:r>
              <a:rPr lang="ru-RU" i="1" dirty="0" err="1" smtClean="0"/>
              <a:t>томів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навчальної</a:t>
            </a:r>
            <a:r>
              <a:rPr lang="ru-RU" i="1" dirty="0" smtClean="0"/>
              <a:t> та </a:t>
            </a:r>
            <a:r>
              <a:rPr lang="ru-RU" i="1" dirty="0" err="1" smtClean="0"/>
              <a:t>наукової</a:t>
            </a:r>
            <a:r>
              <a:rPr lang="ru-RU" i="1" dirty="0" smtClean="0"/>
              <a:t> </a:t>
            </a:r>
            <a:r>
              <a:rPr lang="ru-RU" i="1" dirty="0" err="1" smtClean="0"/>
              <a:t>медичної</a:t>
            </a:r>
            <a:r>
              <a:rPr lang="ru-RU" i="1" dirty="0" smtClean="0"/>
              <a:t> </a:t>
            </a:r>
            <a:r>
              <a:rPr lang="ru-RU" i="1" dirty="0" err="1" smtClean="0"/>
              <a:t>літератури</a:t>
            </a:r>
            <a:r>
              <a:rPr lang="ru-RU" i="1" dirty="0" smtClean="0"/>
              <a:t>. </a:t>
            </a:r>
            <a:r>
              <a:rPr lang="ru-RU" i="1" dirty="0" err="1" smtClean="0"/>
              <a:t>Бібліотека</a:t>
            </a:r>
            <a:r>
              <a:rPr lang="ru-RU" i="1" dirty="0" smtClean="0"/>
              <a:t>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сучасне</a:t>
            </a:r>
            <a:r>
              <a:rPr lang="ru-RU" i="1" dirty="0" smtClean="0"/>
              <a:t> </a:t>
            </a:r>
            <a:r>
              <a:rPr lang="ru-RU" i="1" dirty="0" err="1" smtClean="0"/>
              <a:t>комп’ютерне</a:t>
            </a:r>
            <a:r>
              <a:rPr lang="ru-RU" i="1" dirty="0" smtClean="0"/>
              <a:t> </a:t>
            </a:r>
            <a:r>
              <a:rPr lang="ru-RU" i="1" dirty="0" err="1" smtClean="0"/>
              <a:t>обладнання</a:t>
            </a:r>
            <a:r>
              <a:rPr lang="ru-RU" i="1" dirty="0" smtClean="0"/>
              <a:t>, доступ до </a:t>
            </a:r>
            <a:r>
              <a:rPr lang="ru-RU" i="1" dirty="0" err="1" smtClean="0"/>
              <a:t>інтернету</a:t>
            </a:r>
            <a:r>
              <a:rPr lang="ru-RU" i="1" dirty="0" smtClean="0"/>
              <a:t>, </a:t>
            </a:r>
            <a:r>
              <a:rPr lang="ru-RU" i="1" dirty="0" err="1" smtClean="0"/>
              <a:t>підтримує</a:t>
            </a:r>
            <a:r>
              <a:rPr lang="ru-RU" i="1" dirty="0" smtClean="0"/>
              <a:t> </a:t>
            </a:r>
            <a:r>
              <a:rPr lang="ru-RU" i="1" dirty="0" err="1" smtClean="0"/>
              <a:t>зв’язок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іншими</a:t>
            </a:r>
            <a:r>
              <a:rPr lang="ru-RU" i="1" dirty="0" smtClean="0"/>
              <a:t> </a:t>
            </a:r>
            <a:r>
              <a:rPr lang="ru-RU" i="1" dirty="0" err="1" smtClean="0"/>
              <a:t>науковими</a:t>
            </a:r>
            <a:r>
              <a:rPr lang="ru-RU" i="1" dirty="0" smtClean="0"/>
              <a:t> </a:t>
            </a:r>
            <a:r>
              <a:rPr lang="ru-RU" i="1" dirty="0" err="1" smtClean="0"/>
              <a:t>бібліотеками</a:t>
            </a:r>
            <a:r>
              <a:rPr lang="ru-RU" i="1" dirty="0" smtClean="0"/>
              <a:t> </a:t>
            </a:r>
            <a:r>
              <a:rPr lang="ru-RU" i="1" dirty="0" err="1" smtClean="0"/>
              <a:t>міста</a:t>
            </a:r>
            <a:r>
              <a:rPr lang="ru-RU" i="1" dirty="0" smtClean="0"/>
              <a:t>,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</a:t>
            </a:r>
            <a:r>
              <a:rPr lang="ru-RU" i="1" dirty="0" err="1" smtClean="0"/>
              <a:t>світу</a:t>
            </a:r>
            <a:r>
              <a:rPr lang="ru-RU" i="1" dirty="0" smtClean="0"/>
              <a:t>.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дозволяє</a:t>
            </a:r>
            <a:r>
              <a:rPr lang="ru-RU" i="1" dirty="0" smtClean="0"/>
              <a:t> </a:t>
            </a:r>
            <a:r>
              <a:rPr lang="ru-RU" i="1" dirty="0" err="1" smtClean="0"/>
              <a:t>забезпечити</a:t>
            </a:r>
            <a:r>
              <a:rPr lang="ru-RU" i="1" dirty="0" smtClean="0"/>
              <a:t> </a:t>
            </a:r>
            <a:r>
              <a:rPr lang="ru-RU" i="1" dirty="0" err="1" smtClean="0"/>
              <a:t>викладачів</a:t>
            </a:r>
            <a:r>
              <a:rPr lang="ru-RU" i="1" dirty="0" smtClean="0"/>
              <a:t>, </a:t>
            </a:r>
            <a:r>
              <a:rPr lang="ru-RU" i="1" dirty="0" err="1" smtClean="0"/>
              <a:t>науковців</a:t>
            </a:r>
            <a:r>
              <a:rPr lang="ru-RU" i="1" dirty="0" smtClean="0"/>
              <a:t>, </a:t>
            </a:r>
            <a:r>
              <a:rPr lang="ru-RU" i="1" dirty="0" err="1" smtClean="0"/>
              <a:t>здобувачів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студентів</a:t>
            </a:r>
            <a:r>
              <a:rPr lang="ru-RU" i="1" dirty="0" smtClean="0"/>
              <a:t> </a:t>
            </a:r>
            <a:r>
              <a:rPr lang="ru-RU" i="1" dirty="0" err="1" smtClean="0"/>
              <a:t>необхідною</a:t>
            </a:r>
            <a:r>
              <a:rPr lang="ru-RU" i="1" dirty="0" smtClean="0"/>
              <a:t> </a:t>
            </a:r>
            <a:r>
              <a:rPr lang="ru-RU" i="1" dirty="0" err="1" smtClean="0"/>
              <a:t>медичною</a:t>
            </a:r>
            <a:r>
              <a:rPr lang="ru-RU" i="1" dirty="0" smtClean="0"/>
              <a:t> </a:t>
            </a:r>
            <a:r>
              <a:rPr lang="ru-RU" i="1" dirty="0" err="1" smtClean="0"/>
              <a:t>інформацією</a:t>
            </a:r>
            <a:r>
              <a:rPr lang="ru-RU" i="1" dirty="0" smtClean="0"/>
              <a:t>, </a:t>
            </a:r>
            <a:r>
              <a:rPr lang="ru-RU" i="1" dirty="0" err="1" smtClean="0"/>
              <a:t>навчальною</a:t>
            </a:r>
            <a:r>
              <a:rPr lang="ru-RU" i="1" dirty="0" smtClean="0"/>
              <a:t> та </a:t>
            </a:r>
            <a:r>
              <a:rPr lang="ru-RU" i="1" dirty="0" err="1" smtClean="0"/>
              <a:t>науковою</a:t>
            </a:r>
            <a:r>
              <a:rPr lang="ru-RU" i="1" dirty="0" smtClean="0"/>
              <a:t> </a:t>
            </a:r>
            <a:r>
              <a:rPr lang="ru-RU" i="1" dirty="0" err="1" smtClean="0"/>
              <a:t>літературою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9458" name="Picture 2" descr="http://5osvita.at.ua/_si/0/420787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000108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215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 </a:t>
            </a:r>
            <a:r>
              <a:rPr lang="ru-RU" i="1" dirty="0" err="1" smtClean="0"/>
              <a:t>показниками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ЛНМУ </a:t>
            </a:r>
            <a:r>
              <a:rPr lang="ru-RU" i="1" dirty="0" err="1" smtClean="0"/>
              <a:t>займає</a:t>
            </a:r>
            <a:r>
              <a:rPr lang="ru-RU" i="1" dirty="0" smtClean="0"/>
              <a:t> </a:t>
            </a:r>
            <a:r>
              <a:rPr lang="ru-RU" i="1" dirty="0" err="1" smtClean="0"/>
              <a:t>провідні</a:t>
            </a:r>
            <a:r>
              <a:rPr lang="ru-RU" i="1" dirty="0" smtClean="0"/>
              <a:t> </a:t>
            </a:r>
            <a:r>
              <a:rPr lang="ru-RU" i="1" dirty="0" err="1" smtClean="0"/>
              <a:t>позиції</a:t>
            </a:r>
            <a:r>
              <a:rPr lang="ru-RU" i="1" dirty="0" smtClean="0"/>
              <a:t> у рейтингах </a:t>
            </a:r>
            <a:r>
              <a:rPr lang="ru-RU" i="1" dirty="0" err="1" smtClean="0"/>
              <a:t>вищих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навчальних</a:t>
            </a:r>
            <a:r>
              <a:rPr lang="ru-RU" i="1" dirty="0" smtClean="0"/>
              <a:t> </a:t>
            </a:r>
            <a:r>
              <a:rPr lang="ru-RU" i="1" dirty="0" err="1" smtClean="0"/>
              <a:t>закладів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 У </a:t>
            </a:r>
            <a:r>
              <a:rPr lang="ru-RU" i="1" dirty="0" err="1" smtClean="0"/>
              <a:t>цьому</a:t>
            </a:r>
            <a:r>
              <a:rPr lang="ru-RU" i="1" dirty="0" smtClean="0"/>
              <a:t>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i="1" dirty="0" smtClean="0"/>
              <a:t> </a:t>
            </a:r>
            <a:r>
              <a:rPr lang="ru-RU" i="1" dirty="0" err="1" smtClean="0"/>
              <a:t>здо­був</a:t>
            </a:r>
            <a:r>
              <a:rPr lang="ru-RU" i="1" dirty="0" smtClean="0"/>
              <a:t> нагороди на </a:t>
            </a:r>
            <a:r>
              <a:rPr lang="ru-RU" i="1" dirty="0" err="1" smtClean="0"/>
              <a:t>міжнародних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дер­жавних</a:t>
            </a:r>
            <a:r>
              <a:rPr lang="ru-RU" i="1" dirty="0" smtClean="0"/>
              <a:t> </a:t>
            </a:r>
            <a:r>
              <a:rPr lang="ru-RU" i="1" dirty="0" err="1" smtClean="0"/>
              <a:t>освітянських</a:t>
            </a:r>
            <a:r>
              <a:rPr lang="ru-RU" i="1" dirty="0" smtClean="0"/>
              <a:t> </a:t>
            </a:r>
            <a:r>
              <a:rPr lang="ru-RU" i="1" dirty="0" err="1" smtClean="0"/>
              <a:t>виставках</a:t>
            </a:r>
            <a:r>
              <a:rPr lang="ru-RU" i="1" dirty="0" smtClean="0"/>
              <a:t>. Так, на </a:t>
            </a:r>
            <a:r>
              <a:rPr lang="ru-RU" i="1" dirty="0" err="1" smtClean="0"/>
              <a:t>ви­ставці</a:t>
            </a:r>
            <a:r>
              <a:rPr lang="ru-RU" i="1" dirty="0" smtClean="0"/>
              <a:t> «</a:t>
            </a:r>
            <a:r>
              <a:rPr lang="ru-RU" i="1" dirty="0" err="1" smtClean="0"/>
              <a:t>Сучасні</a:t>
            </a:r>
            <a:r>
              <a:rPr lang="ru-RU" i="1" dirty="0" smtClean="0"/>
              <a:t> </a:t>
            </a:r>
            <a:r>
              <a:rPr lang="ru-RU" i="1" dirty="0" err="1" smtClean="0"/>
              <a:t>заклади</a:t>
            </a:r>
            <a:r>
              <a:rPr lang="ru-RU" i="1" dirty="0" smtClean="0"/>
              <a:t> освіти-2012» ЛНМУ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на­го­роджено</a:t>
            </a:r>
            <a:r>
              <a:rPr lang="ru-RU" i="1" dirty="0" smtClean="0"/>
              <a:t> Золотою </a:t>
            </a:r>
            <a:r>
              <a:rPr lang="ru-RU" i="1" dirty="0" err="1" smtClean="0"/>
              <a:t>ме­дал­лю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Дипломом в </a:t>
            </a:r>
            <a:r>
              <a:rPr lang="ru-RU" i="1" dirty="0" err="1" smtClean="0"/>
              <a:t>номінації</a:t>
            </a:r>
            <a:r>
              <a:rPr lang="ru-RU" i="1" dirty="0" smtClean="0"/>
              <a:t> «</a:t>
            </a:r>
            <a:r>
              <a:rPr lang="ru-RU" i="1" dirty="0" err="1" smtClean="0"/>
              <a:t>Діяльність</a:t>
            </a:r>
            <a:r>
              <a:rPr lang="ru-RU" i="1" dirty="0" smtClean="0"/>
              <a:t> </a:t>
            </a:r>
            <a:r>
              <a:rPr lang="ru-RU" i="1" dirty="0" err="1" smtClean="0"/>
              <a:t>вищого</a:t>
            </a:r>
            <a:r>
              <a:rPr lang="ru-RU" i="1" dirty="0" smtClean="0"/>
              <a:t> </a:t>
            </a:r>
            <a:r>
              <a:rPr lang="ru-RU" i="1" dirty="0" err="1" smtClean="0"/>
              <a:t>на­вчального</a:t>
            </a:r>
            <a:r>
              <a:rPr lang="ru-RU" i="1" dirty="0" smtClean="0"/>
              <a:t> закладу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підвищення</a:t>
            </a:r>
            <a:r>
              <a:rPr lang="ru-RU" i="1" dirty="0" smtClean="0"/>
              <a:t> </a:t>
            </a:r>
            <a:r>
              <a:rPr lang="ru-RU" i="1" dirty="0" err="1" smtClean="0"/>
              <a:t>якос­ті</a:t>
            </a:r>
            <a:r>
              <a:rPr lang="ru-RU" i="1" dirty="0" smtClean="0"/>
              <a:t>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</a:t>
            </a:r>
            <a:r>
              <a:rPr lang="ru-RU" i="1" dirty="0" err="1" smtClean="0"/>
              <a:t>фахівців</a:t>
            </a:r>
            <a:r>
              <a:rPr lang="ru-RU" i="1" dirty="0" smtClean="0"/>
              <a:t>» та Дипломом «За </a:t>
            </a:r>
            <a:r>
              <a:rPr lang="ru-RU" i="1" dirty="0" err="1" smtClean="0"/>
              <a:t>активну</a:t>
            </a:r>
            <a:r>
              <a:rPr lang="ru-RU" i="1" dirty="0" smtClean="0"/>
              <a:t> роботу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модернізації</a:t>
            </a:r>
            <a:r>
              <a:rPr lang="ru-RU" i="1" dirty="0" smtClean="0"/>
              <a:t> </a:t>
            </a:r>
            <a:r>
              <a:rPr lang="ru-RU" i="1" dirty="0" err="1" smtClean="0"/>
              <a:t>системи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»; </a:t>
            </a:r>
            <a:r>
              <a:rPr lang="ru-RU" i="1" dirty="0" err="1" smtClean="0"/>
              <a:t>нагороджено</a:t>
            </a:r>
            <a:r>
              <a:rPr lang="ru-RU" i="1" dirty="0" smtClean="0"/>
              <a:t> Золотою </a:t>
            </a:r>
            <a:r>
              <a:rPr lang="ru-RU" i="1" dirty="0" err="1" smtClean="0"/>
              <a:t>медаллю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Дипломом лауреата конкурсу «</a:t>
            </a:r>
            <a:r>
              <a:rPr lang="ru-RU" i="1" dirty="0" err="1" smtClean="0"/>
              <a:t>Інновації</a:t>
            </a:r>
            <a:r>
              <a:rPr lang="ru-RU" i="1" dirty="0" smtClean="0"/>
              <a:t> у </a:t>
            </a:r>
            <a:r>
              <a:rPr lang="ru-RU" i="1" dirty="0" err="1" smtClean="0"/>
              <a:t>використанні</a:t>
            </a:r>
            <a:r>
              <a:rPr lang="ru-RU" i="1" dirty="0" smtClean="0"/>
              <a:t> </a:t>
            </a:r>
            <a:r>
              <a:rPr lang="ru-RU" i="1" dirty="0" err="1" smtClean="0"/>
              <a:t>інформаційних</a:t>
            </a:r>
            <a:r>
              <a:rPr lang="ru-RU" i="1" dirty="0" smtClean="0"/>
              <a:t> </a:t>
            </a:r>
            <a:r>
              <a:rPr lang="ru-RU" i="1" dirty="0" err="1" smtClean="0"/>
              <a:t>комунікаційних</a:t>
            </a:r>
            <a:r>
              <a:rPr lang="ru-RU" i="1" dirty="0" smtClean="0"/>
              <a:t> </a:t>
            </a:r>
            <a:r>
              <a:rPr lang="ru-RU" i="1" dirty="0" err="1" smtClean="0"/>
              <a:t>технологій</a:t>
            </a:r>
            <a:r>
              <a:rPr lang="ru-RU" i="1" dirty="0" smtClean="0"/>
              <a:t> в </a:t>
            </a:r>
            <a:r>
              <a:rPr lang="ru-RU" i="1" dirty="0" err="1" smtClean="0"/>
              <a:t>освітньому</a:t>
            </a:r>
            <a:r>
              <a:rPr lang="ru-RU" i="1" dirty="0" smtClean="0"/>
              <a:t> </a:t>
            </a:r>
            <a:r>
              <a:rPr lang="ru-RU" i="1" dirty="0" err="1" smtClean="0"/>
              <a:t>процесі</a:t>
            </a:r>
            <a:r>
              <a:rPr lang="ru-RU" i="1" dirty="0" smtClean="0"/>
              <a:t>», а </a:t>
            </a:r>
            <a:r>
              <a:rPr lang="ru-RU" i="1" dirty="0" err="1" smtClean="0"/>
              <a:t>також</a:t>
            </a:r>
            <a:r>
              <a:rPr lang="ru-RU" i="1" dirty="0" smtClean="0"/>
              <a:t> конкурсу «</a:t>
            </a:r>
            <a:r>
              <a:rPr lang="ru-RU" i="1" dirty="0" err="1" smtClean="0"/>
              <a:t>Інновації</a:t>
            </a:r>
            <a:r>
              <a:rPr lang="ru-RU" i="1" dirty="0" smtClean="0"/>
              <a:t> у </a:t>
            </a:r>
            <a:r>
              <a:rPr lang="ru-RU" i="1" dirty="0" err="1" smtClean="0"/>
              <a:t>співпраці</a:t>
            </a:r>
            <a:r>
              <a:rPr lang="ru-RU" i="1" dirty="0" smtClean="0"/>
              <a:t> </a:t>
            </a:r>
            <a:r>
              <a:rPr lang="ru-RU" i="1" dirty="0" err="1" smtClean="0"/>
              <a:t>вищих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навчальних</a:t>
            </a:r>
            <a:r>
              <a:rPr lang="ru-RU" i="1" dirty="0" smtClean="0"/>
              <a:t> </a:t>
            </a:r>
            <a:r>
              <a:rPr lang="ru-RU" i="1" dirty="0" err="1" smtClean="0"/>
              <a:t>закладів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ринком </a:t>
            </a:r>
            <a:r>
              <a:rPr lang="ru-RU" i="1" dirty="0" err="1" smtClean="0"/>
              <a:t>праці</a:t>
            </a:r>
            <a:r>
              <a:rPr lang="ru-RU" i="1" dirty="0" smtClean="0"/>
              <a:t>». </a:t>
            </a:r>
            <a:endParaRPr lang="ru-RU" i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857232"/>
            <a:ext cx="3571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Лікувальна</a:t>
            </a:r>
            <a:r>
              <a:rPr lang="ru-RU" i="1" dirty="0" smtClean="0"/>
              <a:t> </a:t>
            </a:r>
            <a:r>
              <a:rPr lang="ru-RU" i="1" dirty="0" err="1" smtClean="0"/>
              <a:t>діяльність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Університету</a:t>
            </a:r>
            <a:r>
              <a:rPr lang="ru-RU" i="1" dirty="0" smtClean="0"/>
              <a:t> </a:t>
            </a:r>
            <a:r>
              <a:rPr lang="ru-RU" i="1" dirty="0" err="1" smtClean="0"/>
              <a:t>здійснюється</a:t>
            </a:r>
            <a:r>
              <a:rPr lang="ru-RU" i="1" dirty="0" smtClean="0"/>
              <a:t> на 47 </a:t>
            </a:r>
            <a:r>
              <a:rPr lang="ru-RU" i="1" dirty="0" err="1" smtClean="0"/>
              <a:t>клінічних</a:t>
            </a:r>
            <a:r>
              <a:rPr lang="ru-RU" i="1" dirty="0" smtClean="0"/>
              <a:t> кафедрах,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співпрацюють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155 </a:t>
            </a:r>
            <a:r>
              <a:rPr lang="ru-RU" i="1" dirty="0" err="1" smtClean="0"/>
              <a:t>відділеннями</a:t>
            </a:r>
            <a:r>
              <a:rPr lang="ru-RU" i="1" dirty="0" smtClean="0"/>
              <a:t> 47 </a:t>
            </a:r>
            <a:r>
              <a:rPr lang="ru-RU" i="1" dirty="0" err="1" smtClean="0"/>
              <a:t>лікарень</a:t>
            </a:r>
            <a:r>
              <a:rPr lang="ru-RU" i="1" dirty="0" smtClean="0"/>
              <a:t> </a:t>
            </a:r>
            <a:r>
              <a:rPr lang="ru-RU" i="1" dirty="0" err="1" smtClean="0"/>
              <a:t>державної</a:t>
            </a:r>
            <a:r>
              <a:rPr lang="ru-RU" i="1" dirty="0" smtClean="0"/>
              <a:t> та </a:t>
            </a:r>
            <a:r>
              <a:rPr lang="ru-RU" i="1" dirty="0" err="1" smtClean="0"/>
              <a:t>муніципальної</a:t>
            </a:r>
            <a:r>
              <a:rPr lang="ru-RU" i="1" dirty="0" smtClean="0"/>
              <a:t> форм </a:t>
            </a:r>
            <a:r>
              <a:rPr lang="ru-RU" i="1" dirty="0" err="1" smtClean="0"/>
              <a:t>власності</a:t>
            </a:r>
            <a:r>
              <a:rPr lang="ru-RU" i="1" dirty="0" smtClean="0"/>
              <a:t> Львова, </a:t>
            </a:r>
            <a:r>
              <a:rPr lang="ru-RU" i="1" dirty="0" err="1" smtClean="0"/>
              <a:t>Трускавця</a:t>
            </a:r>
            <a:r>
              <a:rPr lang="ru-RU" i="1" dirty="0" smtClean="0"/>
              <a:t>, </a:t>
            </a:r>
            <a:r>
              <a:rPr lang="ru-RU" i="1" dirty="0" err="1" smtClean="0"/>
              <a:t>Рівного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Луцька</a:t>
            </a:r>
            <a:r>
              <a:rPr lang="ru-RU" i="1" dirty="0" smtClean="0"/>
              <a:t> та </a:t>
            </a:r>
            <a:r>
              <a:rPr lang="ru-RU" i="1" dirty="0" err="1" smtClean="0"/>
              <a:t>із</a:t>
            </a:r>
            <a:r>
              <a:rPr lang="ru-RU" i="1" dirty="0" smtClean="0"/>
              <a:t> 14 </a:t>
            </a:r>
            <a:r>
              <a:rPr lang="ru-RU" i="1" dirty="0" err="1" smtClean="0"/>
              <a:t>приватними</a:t>
            </a:r>
            <a:r>
              <a:rPr lang="ru-RU" i="1" dirty="0" smtClean="0"/>
              <a:t> закладами на </a:t>
            </a:r>
            <a:r>
              <a:rPr lang="ru-RU" i="1" dirty="0" err="1" smtClean="0"/>
              <a:t>умовах</a:t>
            </a:r>
            <a:r>
              <a:rPr lang="ru-RU" i="1" dirty="0" smtClean="0"/>
              <a:t> </a:t>
            </a:r>
            <a:r>
              <a:rPr lang="ru-RU" i="1" dirty="0" err="1" smtClean="0"/>
              <a:t>угод</a:t>
            </a:r>
            <a:r>
              <a:rPr lang="ru-RU" i="1" dirty="0" smtClean="0"/>
              <a:t> про </a:t>
            </a:r>
            <a:r>
              <a:rPr lang="ru-RU" i="1" dirty="0" err="1" smtClean="0"/>
              <a:t>співпрацю</a:t>
            </a:r>
            <a:r>
              <a:rPr lang="ru-RU" i="1" dirty="0" smtClean="0"/>
              <a:t>. </a:t>
            </a:r>
            <a:r>
              <a:rPr lang="ru-RU" i="1" dirty="0" err="1" smtClean="0"/>
              <a:t>Клінічні</a:t>
            </a:r>
            <a:r>
              <a:rPr lang="ru-RU" i="1" dirty="0" smtClean="0"/>
              <a:t> </a:t>
            </a:r>
            <a:r>
              <a:rPr lang="ru-RU" i="1" dirty="0" err="1" smtClean="0"/>
              <a:t>кафедри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</a:t>
            </a:r>
            <a:r>
              <a:rPr lang="ru-RU" i="1" dirty="0" err="1" smtClean="0"/>
              <a:t>стаціонарну</a:t>
            </a:r>
            <a:r>
              <a:rPr lang="ru-RU" i="1" dirty="0" smtClean="0"/>
              <a:t> </a:t>
            </a:r>
            <a:r>
              <a:rPr lang="ru-RU" i="1" dirty="0" err="1" smtClean="0"/>
              <a:t>клінічну</a:t>
            </a:r>
            <a:r>
              <a:rPr lang="ru-RU" i="1" dirty="0" smtClean="0"/>
              <a:t> базу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ліжковим</a:t>
            </a:r>
            <a:r>
              <a:rPr lang="ru-RU" i="1" dirty="0" smtClean="0"/>
              <a:t> фондом 10296 </a:t>
            </a:r>
            <a:r>
              <a:rPr lang="ru-RU" i="1" dirty="0" err="1" smtClean="0"/>
              <a:t>ліжок</a:t>
            </a:r>
            <a:r>
              <a:rPr lang="ru-RU" i="1" dirty="0" smtClean="0"/>
              <a:t>, 9 </a:t>
            </a:r>
            <a:r>
              <a:rPr lang="ru-RU" i="1" dirty="0" err="1" smtClean="0"/>
              <a:t>поліклінічних</a:t>
            </a:r>
            <a:r>
              <a:rPr lang="ru-RU" i="1" dirty="0" smtClean="0"/>
              <a:t> </a:t>
            </a:r>
            <a:r>
              <a:rPr lang="ru-RU" i="1" dirty="0" err="1" smtClean="0"/>
              <a:t>відділень</a:t>
            </a:r>
            <a:r>
              <a:rPr lang="ru-RU" i="1" dirty="0" smtClean="0"/>
              <a:t> </a:t>
            </a:r>
            <a:r>
              <a:rPr lang="ru-RU" i="1" dirty="0" err="1" smtClean="0"/>
              <a:t>потужністю</a:t>
            </a:r>
            <a:r>
              <a:rPr lang="ru-RU" i="1" dirty="0" smtClean="0"/>
              <a:t> 3510 </a:t>
            </a:r>
            <a:r>
              <a:rPr lang="ru-RU" i="1" dirty="0" err="1" smtClean="0"/>
              <a:t>відвідувань</a:t>
            </a:r>
            <a:r>
              <a:rPr lang="ru-RU" i="1" dirty="0" smtClean="0"/>
              <a:t> за </a:t>
            </a:r>
            <a:r>
              <a:rPr lang="ru-RU" i="1" dirty="0" err="1" smtClean="0"/>
              <a:t>зміну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1746" name="Picture 2" descr="http://www.meduniv.lviv.ua/files/press-centre/2013/n300113/n30011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66436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0004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</a:rPr>
              <a:t>Вінницький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</a:rPr>
              <a:t>національний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</a:rPr>
              <a:t>медичний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2">
                    <a:lumMod val="75000"/>
                  </a:schemeClr>
                </a:solidFill>
              </a:rPr>
              <a:t>університет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Вінницький національний медичний університет ім. М.І. Пирог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667364" cy="473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eduniv.lviv.ua/files/press-centre/2012/n2903124/n29031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509684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meduniv.lviv.ua/files/press-centre/2012/n2903124/n2903124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71546"/>
            <a:ext cx="3271357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4071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університеті</a:t>
            </a:r>
            <a:r>
              <a:rPr lang="ru-RU" i="1" dirty="0" smtClean="0"/>
              <a:t> один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високих</a:t>
            </a:r>
            <a:r>
              <a:rPr lang="ru-RU" i="1" dirty="0" smtClean="0"/>
              <a:t>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навчальних</a:t>
            </a:r>
            <a:r>
              <a:rPr lang="ru-RU" i="1" dirty="0" smtClean="0"/>
              <a:t> </a:t>
            </a:r>
            <a:r>
              <a:rPr lang="ru-RU" i="1" dirty="0" err="1" smtClean="0"/>
              <a:t>закладів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рівень</a:t>
            </a:r>
            <a:r>
              <a:rPr lang="ru-RU" i="1" dirty="0" smtClean="0"/>
              <a:t> </a:t>
            </a:r>
            <a:r>
              <a:rPr lang="ru-RU" i="1" dirty="0" err="1" smtClean="0"/>
              <a:t>забезпеченості</a:t>
            </a:r>
            <a:r>
              <a:rPr lang="ru-RU" i="1" dirty="0" smtClean="0"/>
              <a:t> </a:t>
            </a:r>
            <a:r>
              <a:rPr lang="ru-RU" i="1" dirty="0" err="1" smtClean="0"/>
              <a:t>викладачами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науковими</a:t>
            </a:r>
            <a:r>
              <a:rPr lang="ru-RU" i="1" dirty="0" smtClean="0"/>
              <a:t> ступенями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званнями</a:t>
            </a:r>
            <a:r>
              <a:rPr lang="ru-RU" i="1" dirty="0" smtClean="0"/>
              <a:t>. </a:t>
            </a:r>
            <a:r>
              <a:rPr lang="ru-RU" i="1" dirty="0" err="1" smtClean="0"/>
              <a:t>Майже</a:t>
            </a:r>
            <a:r>
              <a:rPr lang="ru-RU" i="1" dirty="0" smtClean="0"/>
              <a:t> </a:t>
            </a:r>
            <a:r>
              <a:rPr lang="ru-RU" i="1" dirty="0" err="1" smtClean="0"/>
              <a:t>кожний</a:t>
            </a:r>
            <a:r>
              <a:rPr lang="ru-RU" i="1" dirty="0" smtClean="0"/>
              <a:t> </a:t>
            </a:r>
            <a:r>
              <a:rPr lang="ru-RU" i="1" dirty="0" err="1" smtClean="0"/>
              <a:t>шостий</a:t>
            </a:r>
            <a:r>
              <a:rPr lang="ru-RU" i="1" dirty="0" smtClean="0"/>
              <a:t> </a:t>
            </a:r>
            <a:r>
              <a:rPr lang="ru-RU" i="1" dirty="0" err="1" smtClean="0"/>
              <a:t>викладач</a:t>
            </a:r>
            <a:r>
              <a:rPr lang="ru-RU" i="1" dirty="0" smtClean="0"/>
              <a:t> вузу - доктор наук, </a:t>
            </a:r>
            <a:r>
              <a:rPr lang="ru-RU" i="1" dirty="0" err="1" smtClean="0"/>
              <a:t>професор</a:t>
            </a:r>
            <a:r>
              <a:rPr lang="ru-RU" i="1" dirty="0" smtClean="0"/>
              <a:t>. </a:t>
            </a:r>
            <a:r>
              <a:rPr lang="ru-RU" i="1" dirty="0" err="1" smtClean="0"/>
              <a:t>Студентів</a:t>
            </a:r>
            <a:r>
              <a:rPr lang="ru-RU" i="1" dirty="0" smtClean="0"/>
              <a:t> </a:t>
            </a:r>
            <a:r>
              <a:rPr lang="ru-RU" i="1" dirty="0" err="1" smtClean="0"/>
              <a:t>навчають</a:t>
            </a:r>
            <a:r>
              <a:rPr lang="ru-RU" i="1" dirty="0" smtClean="0"/>
              <a:t> 120 </a:t>
            </a:r>
            <a:r>
              <a:rPr lang="ru-RU" i="1" dirty="0" err="1" smtClean="0"/>
              <a:t>докторів</a:t>
            </a:r>
            <a:r>
              <a:rPr lang="ru-RU" i="1" dirty="0" smtClean="0"/>
              <a:t> наук, </a:t>
            </a:r>
            <a:r>
              <a:rPr lang="ru-RU" i="1" dirty="0" err="1" smtClean="0"/>
              <a:t>і</a:t>
            </a:r>
            <a:r>
              <a:rPr lang="ru-RU" i="1" dirty="0" smtClean="0"/>
              <a:t> 554 </a:t>
            </a:r>
            <a:r>
              <a:rPr lang="ru-RU" i="1" dirty="0" err="1" smtClean="0"/>
              <a:t>кандидати</a:t>
            </a:r>
            <a:r>
              <a:rPr lang="ru-RU" i="1" dirty="0" smtClean="0"/>
              <a:t> наук. В </a:t>
            </a:r>
            <a:r>
              <a:rPr lang="ru-RU" i="1" dirty="0" err="1" smtClean="0"/>
              <a:t>ньому</a:t>
            </a:r>
            <a:r>
              <a:rPr lang="ru-RU" i="1" dirty="0" smtClean="0"/>
              <a:t> </a:t>
            </a:r>
            <a:r>
              <a:rPr lang="ru-RU" i="1" dirty="0" err="1" smtClean="0"/>
              <a:t>працюють</a:t>
            </a:r>
            <a:r>
              <a:rPr lang="ru-RU" i="1" dirty="0" smtClean="0"/>
              <a:t> 6 </a:t>
            </a:r>
            <a:r>
              <a:rPr lang="ru-RU" i="1" dirty="0" err="1" smtClean="0"/>
              <a:t>Заслужених</a:t>
            </a:r>
            <a:r>
              <a:rPr lang="ru-RU" i="1" dirty="0" smtClean="0"/>
              <a:t> </a:t>
            </a:r>
            <a:r>
              <a:rPr lang="ru-RU" i="1" dirty="0" err="1" smtClean="0"/>
              <a:t>діячів</a:t>
            </a:r>
            <a:r>
              <a:rPr lang="ru-RU" i="1" dirty="0" smtClean="0"/>
              <a:t> науки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техніки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4 </a:t>
            </a:r>
            <a:r>
              <a:rPr lang="ru-RU" i="1" dirty="0" err="1" smtClean="0"/>
              <a:t>заслужених</a:t>
            </a:r>
            <a:r>
              <a:rPr lang="ru-RU" i="1" dirty="0" smtClean="0"/>
              <a:t> </a:t>
            </a:r>
            <a:r>
              <a:rPr lang="ru-RU" i="1" dirty="0" err="1" smtClean="0"/>
              <a:t>працівники</a:t>
            </a:r>
            <a:r>
              <a:rPr lang="ru-RU" i="1" dirty="0" smtClean="0"/>
              <a:t> </a:t>
            </a:r>
            <a:r>
              <a:rPr lang="ru-RU" i="1" dirty="0" err="1" smtClean="0"/>
              <a:t>вищої</a:t>
            </a:r>
            <a:r>
              <a:rPr lang="ru-RU" i="1" dirty="0" smtClean="0"/>
              <a:t> </a:t>
            </a:r>
            <a:r>
              <a:rPr lang="ru-RU" i="1" dirty="0" err="1" smtClean="0"/>
              <a:t>школи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освіти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2 </a:t>
            </a:r>
            <a:r>
              <a:rPr lang="ru-RU" i="1" dirty="0" err="1" smtClean="0"/>
              <a:t>академіки</a:t>
            </a:r>
            <a:r>
              <a:rPr lang="ru-RU" i="1" dirty="0" smtClean="0"/>
              <a:t> АН </a:t>
            </a:r>
            <a:r>
              <a:rPr lang="ru-RU" i="1" dirty="0" err="1" smtClean="0"/>
              <a:t>вищої</a:t>
            </a:r>
            <a:r>
              <a:rPr lang="ru-RU" i="1" dirty="0" smtClean="0"/>
              <a:t> </a:t>
            </a:r>
            <a:r>
              <a:rPr lang="ru-RU" i="1" dirty="0" err="1" smtClean="0"/>
              <a:t>школи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12 </a:t>
            </a:r>
            <a:r>
              <a:rPr lang="ru-RU" i="1" dirty="0" err="1" smtClean="0"/>
              <a:t>Заслужених</a:t>
            </a:r>
            <a:r>
              <a:rPr lang="ru-RU" i="1" dirty="0" smtClean="0"/>
              <a:t> </a:t>
            </a:r>
            <a:r>
              <a:rPr lang="ru-RU" i="1" dirty="0" err="1" smtClean="0"/>
              <a:t>лікарів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6 </a:t>
            </a:r>
            <a:r>
              <a:rPr lang="ru-RU" i="1" dirty="0" err="1" smtClean="0"/>
              <a:t>Лауреатів</a:t>
            </a:r>
            <a:r>
              <a:rPr lang="ru-RU" i="1" dirty="0" smtClean="0"/>
              <a:t> </a:t>
            </a:r>
            <a:r>
              <a:rPr lang="ru-RU" i="1" dirty="0" err="1" smtClean="0"/>
              <a:t>Державної</a:t>
            </a:r>
            <a:r>
              <a:rPr lang="ru-RU" i="1" dirty="0" smtClean="0"/>
              <a:t> </a:t>
            </a:r>
            <a:r>
              <a:rPr lang="ru-RU" i="1" dirty="0" err="1" smtClean="0"/>
              <a:t>премії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Лауреат </a:t>
            </a:r>
            <a:r>
              <a:rPr lang="ru-RU" i="1" dirty="0" err="1" smtClean="0"/>
              <a:t>Державної</a:t>
            </a:r>
            <a:r>
              <a:rPr lang="ru-RU" i="1" dirty="0" smtClean="0"/>
              <a:t> </a:t>
            </a:r>
            <a:r>
              <a:rPr lang="ru-RU" i="1" dirty="0" err="1" smtClean="0"/>
              <a:t>премії</a:t>
            </a:r>
            <a:r>
              <a:rPr lang="ru-RU" i="1" dirty="0" smtClean="0"/>
              <a:t> </a:t>
            </a:r>
            <a:r>
              <a:rPr lang="ru-RU" i="1" dirty="0" err="1" smtClean="0"/>
              <a:t>Білорусії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1026" name="Picture 2" descr="http://oldsite.vnmu.vn.ua/images/department/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857233"/>
            <a:ext cx="4714876" cy="485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857232"/>
            <a:ext cx="2428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 </a:t>
            </a:r>
            <a:r>
              <a:rPr lang="ru-RU" i="1" dirty="0" err="1" smtClean="0"/>
              <a:t>останніх</a:t>
            </a:r>
            <a:r>
              <a:rPr lang="ru-RU" i="1" dirty="0" smtClean="0"/>
              <a:t> 20 </a:t>
            </a:r>
            <a:r>
              <a:rPr lang="ru-RU" i="1" dirty="0" err="1" smtClean="0"/>
              <a:t>років</a:t>
            </a:r>
            <a:r>
              <a:rPr lang="ru-RU" i="1" dirty="0" smtClean="0"/>
              <a:t> в ВНМУ </a:t>
            </a:r>
            <a:r>
              <a:rPr lang="ru-RU" i="1" dirty="0" err="1" smtClean="0"/>
              <a:t>організовано</a:t>
            </a:r>
            <a:r>
              <a:rPr lang="ru-RU" i="1" dirty="0" smtClean="0"/>
              <a:t> </a:t>
            </a:r>
            <a:r>
              <a:rPr lang="ru-RU" i="1" dirty="0" err="1" smtClean="0"/>
              <a:t>стоматологічний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фармацевтичний</a:t>
            </a:r>
            <a:r>
              <a:rPr lang="ru-RU" i="1" dirty="0" smtClean="0"/>
              <a:t> </a:t>
            </a:r>
            <a:r>
              <a:rPr lang="ru-RU" i="1" dirty="0" err="1" smtClean="0"/>
              <a:t>факультети</a:t>
            </a:r>
            <a:r>
              <a:rPr lang="ru-RU" i="1" dirty="0" smtClean="0"/>
              <a:t>, </a:t>
            </a:r>
            <a:r>
              <a:rPr lang="ru-RU" i="1" dirty="0" err="1" smtClean="0"/>
              <a:t>розпочато</a:t>
            </a:r>
            <a:r>
              <a:rPr lang="ru-RU" i="1" dirty="0" smtClean="0"/>
              <a:t> </a:t>
            </a:r>
            <a:r>
              <a:rPr lang="ru-RU" i="1" dirty="0" err="1" smtClean="0"/>
              <a:t>підготовку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п'яти</a:t>
            </a:r>
            <a:r>
              <a:rPr lang="ru-RU" i="1" dirty="0" smtClean="0"/>
              <a:t> </a:t>
            </a:r>
            <a:r>
              <a:rPr lang="ru-RU" i="1" dirty="0" err="1" smtClean="0"/>
              <a:t>нових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спеціальностей</a:t>
            </a:r>
            <a:r>
              <a:rPr lang="ru-RU" i="1" dirty="0" smtClean="0"/>
              <a:t>. </a:t>
            </a:r>
            <a:r>
              <a:rPr lang="ru-RU" i="1" dirty="0" err="1" smtClean="0"/>
              <a:t>Відкрито</a:t>
            </a:r>
            <a:r>
              <a:rPr lang="ru-RU" i="1" dirty="0" smtClean="0"/>
              <a:t> </a:t>
            </a:r>
            <a:r>
              <a:rPr lang="ru-RU" i="1" dirty="0" err="1" smtClean="0"/>
              <a:t>заочну</a:t>
            </a:r>
            <a:r>
              <a:rPr lang="ru-RU" i="1" dirty="0" smtClean="0"/>
              <a:t> </a:t>
            </a:r>
            <a:r>
              <a:rPr lang="ru-RU" i="1" dirty="0" err="1" smtClean="0"/>
              <a:t>під-готовку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фармації</a:t>
            </a:r>
            <a:r>
              <a:rPr lang="ru-RU" i="1" dirty="0" smtClean="0"/>
              <a:t>, </a:t>
            </a:r>
            <a:r>
              <a:rPr lang="ru-RU" i="1" dirty="0" err="1" smtClean="0"/>
              <a:t>організовано</a:t>
            </a:r>
            <a:r>
              <a:rPr lang="ru-RU" i="1" dirty="0" smtClean="0"/>
              <a:t> кафедру </a:t>
            </a:r>
            <a:r>
              <a:rPr lang="ru-RU" i="1" dirty="0" err="1" smtClean="0"/>
              <a:t>сімейної</a:t>
            </a:r>
            <a:r>
              <a:rPr lang="ru-RU" i="1" dirty="0" smtClean="0"/>
              <a:t> </a:t>
            </a:r>
            <a:r>
              <a:rPr lang="ru-RU" i="1" dirty="0" err="1" smtClean="0"/>
              <a:t>медицини</a:t>
            </a:r>
            <a:r>
              <a:rPr lang="ru-RU" i="1" dirty="0" smtClean="0"/>
              <a:t> .</a:t>
            </a:r>
            <a:endParaRPr lang="ru-RU" dirty="0"/>
          </a:p>
        </p:txBody>
      </p:sp>
      <p:pic>
        <p:nvPicPr>
          <p:cNvPr id="18434" name="Picture 2" descr="http://admission.vnmu.vn.ua/images/oneday/11-07-2013/IMG_1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071546"/>
            <a:ext cx="5179291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27860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навчальному</a:t>
            </a:r>
            <a:r>
              <a:rPr lang="ru-RU" i="1" dirty="0" smtClean="0"/>
              <a:t> </a:t>
            </a:r>
            <a:r>
              <a:rPr lang="ru-RU" i="1" dirty="0" err="1" smtClean="0"/>
              <a:t>процесі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управлінні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університетом</a:t>
            </a:r>
            <a:r>
              <a:rPr lang="ru-RU" i="1" dirty="0" smtClean="0"/>
              <a:t> широко </a:t>
            </a:r>
            <a:r>
              <a:rPr lang="ru-RU" i="1" dirty="0" err="1" smtClean="0"/>
              <a:t>впроваджені</a:t>
            </a:r>
            <a:r>
              <a:rPr lang="ru-RU" i="1" dirty="0" smtClean="0"/>
              <a:t> </a:t>
            </a:r>
            <a:r>
              <a:rPr lang="ru-RU" i="1" dirty="0" err="1" smtClean="0"/>
              <a:t>комп’ютерні</a:t>
            </a:r>
            <a:r>
              <a:rPr lang="ru-RU" i="1" dirty="0" smtClean="0"/>
              <a:t> </a:t>
            </a:r>
            <a:r>
              <a:rPr lang="ru-RU" i="1" dirty="0" err="1" smtClean="0"/>
              <a:t>технології</a:t>
            </a:r>
            <a:r>
              <a:rPr lang="ru-RU" i="1" dirty="0" smtClean="0"/>
              <a:t>. </a:t>
            </a:r>
            <a:r>
              <a:rPr lang="ru-RU" i="1" dirty="0" err="1" smtClean="0"/>
              <a:t>Функціонує</a:t>
            </a:r>
            <a:r>
              <a:rPr lang="ru-RU" i="1" dirty="0" smtClean="0"/>
              <a:t> 32 </a:t>
            </a:r>
            <a:r>
              <a:rPr lang="ru-RU" i="1" dirty="0" err="1" smtClean="0"/>
              <a:t>комп’ютерні</a:t>
            </a:r>
            <a:r>
              <a:rPr lang="ru-RU" i="1" dirty="0" smtClean="0"/>
              <a:t> </a:t>
            </a:r>
            <a:r>
              <a:rPr lang="ru-RU" i="1" dirty="0" err="1" smtClean="0"/>
              <a:t>класи</a:t>
            </a:r>
            <a:r>
              <a:rPr lang="ru-RU" i="1" dirty="0" smtClean="0"/>
              <a:t>, </a:t>
            </a:r>
            <a:r>
              <a:rPr lang="ru-RU" i="1" dirty="0" err="1" smtClean="0"/>
              <a:t>використовуються</a:t>
            </a:r>
            <a:r>
              <a:rPr lang="ru-RU" i="1" dirty="0" smtClean="0"/>
              <a:t> 4 </a:t>
            </a:r>
            <a:r>
              <a:rPr lang="ru-RU" i="1" dirty="0" err="1" smtClean="0"/>
              <a:t>канали</a:t>
            </a:r>
            <a:r>
              <a:rPr lang="ru-RU" i="1" dirty="0" smtClean="0"/>
              <a:t> </a:t>
            </a:r>
            <a:r>
              <a:rPr lang="ru-RU" i="1" dirty="0" err="1" smtClean="0"/>
              <a:t>мережі</a:t>
            </a:r>
            <a:r>
              <a:rPr lang="ru-RU" i="1" dirty="0" smtClean="0"/>
              <a:t> </a:t>
            </a:r>
            <a:r>
              <a:rPr lang="ru-RU" i="1" dirty="0" err="1" smtClean="0"/>
              <a:t>Іп</a:t>
            </a:r>
            <a:r>
              <a:rPr lang="en-US" i="1" dirty="0" smtClean="0"/>
              <a:t>t</a:t>
            </a:r>
            <a:r>
              <a:rPr lang="ru-RU" i="1" dirty="0" smtClean="0"/>
              <a:t>е</a:t>
            </a:r>
            <a:r>
              <a:rPr lang="en-US" i="1" dirty="0" smtClean="0"/>
              <a:t>r</a:t>
            </a:r>
            <a:r>
              <a:rPr lang="ru-RU" i="1" dirty="0" err="1" smtClean="0"/>
              <a:t>пе</a:t>
            </a:r>
            <a:r>
              <a:rPr lang="en-US" i="1" dirty="0" smtClean="0"/>
              <a:t>t, </a:t>
            </a:r>
            <a:r>
              <a:rPr lang="ru-RU" i="1" dirty="0" smtClean="0"/>
              <a:t>доступ до </a:t>
            </a:r>
            <a:r>
              <a:rPr lang="ru-RU" i="1" dirty="0" err="1" smtClean="0"/>
              <a:t>яких</a:t>
            </a:r>
            <a:r>
              <a:rPr lang="ru-RU" i="1" dirty="0" smtClean="0"/>
              <a:t> студентам, </a:t>
            </a:r>
            <a:r>
              <a:rPr lang="ru-RU" i="1" dirty="0" err="1" smtClean="0"/>
              <a:t>аспірантам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викладачам</a:t>
            </a:r>
            <a:r>
              <a:rPr lang="ru-RU" i="1" dirty="0" smtClean="0"/>
              <a:t> </a:t>
            </a:r>
            <a:r>
              <a:rPr lang="ru-RU" i="1" dirty="0" err="1" smtClean="0"/>
              <a:t>безкоштовний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17410" name="Picture 2" descr="http://oldsite.vnmu.vn.ua/images/department/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535785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857232"/>
            <a:ext cx="3143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Університет</a:t>
            </a:r>
            <a:r>
              <a:rPr lang="ru-RU" i="1" dirty="0" smtClean="0"/>
              <a:t> </a:t>
            </a:r>
            <a:r>
              <a:rPr lang="ru-RU" i="1" dirty="0" err="1" smtClean="0"/>
              <a:t>підтримує</a:t>
            </a:r>
            <a:r>
              <a:rPr lang="ru-RU" i="1" dirty="0" smtClean="0"/>
              <a:t> </a:t>
            </a:r>
            <a:r>
              <a:rPr lang="ru-RU" i="1" dirty="0" err="1" smtClean="0"/>
              <a:t>творчі</a:t>
            </a:r>
            <a:r>
              <a:rPr lang="ru-RU" i="1" dirty="0" smtClean="0"/>
              <a:t> </a:t>
            </a:r>
            <a:r>
              <a:rPr lang="ru-RU" i="1" dirty="0" err="1" smtClean="0"/>
              <a:t>зв'язки</a:t>
            </a:r>
            <a:r>
              <a:rPr lang="ru-RU" i="1" dirty="0" smtClean="0"/>
              <a:t> та </a:t>
            </a:r>
            <a:r>
              <a:rPr lang="ru-RU" i="1" dirty="0" err="1" smtClean="0"/>
              <a:t>співробітничає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медичними</a:t>
            </a:r>
            <a:r>
              <a:rPr lang="ru-RU" i="1" dirty="0" smtClean="0"/>
              <a:t> </a:t>
            </a:r>
            <a:r>
              <a:rPr lang="ru-RU" i="1" dirty="0" err="1" smtClean="0"/>
              <a:t>факуль-тетами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університетів</a:t>
            </a:r>
            <a:r>
              <a:rPr lang="ru-RU" i="1" dirty="0" smtClean="0"/>
              <a:t> 19 </a:t>
            </a:r>
            <a:r>
              <a:rPr lang="ru-RU" i="1" dirty="0" err="1" smtClean="0"/>
              <a:t>зарубіжних</a:t>
            </a:r>
            <a:r>
              <a:rPr lang="ru-RU" i="1" dirty="0" smtClean="0"/>
              <a:t> </a:t>
            </a:r>
            <a:r>
              <a:rPr lang="ru-RU" i="1" dirty="0" err="1" smtClean="0"/>
              <a:t>країн</a:t>
            </a:r>
            <a:r>
              <a:rPr lang="ru-RU" i="1" dirty="0" smtClean="0"/>
              <a:t> (в тому </a:t>
            </a:r>
            <a:r>
              <a:rPr lang="ru-RU" i="1" dirty="0" err="1" smtClean="0"/>
              <a:t>числі</a:t>
            </a:r>
            <a:r>
              <a:rPr lang="ru-RU" i="1" dirty="0" smtClean="0"/>
              <a:t> США, </a:t>
            </a:r>
            <a:r>
              <a:rPr lang="ru-RU" i="1" dirty="0" err="1" smtClean="0"/>
              <a:t>Німеччини</a:t>
            </a:r>
            <a:r>
              <a:rPr lang="ru-RU" i="1" dirty="0" smtClean="0"/>
              <a:t>, </a:t>
            </a:r>
            <a:r>
              <a:rPr lang="ru-RU" i="1" dirty="0" err="1" smtClean="0"/>
              <a:t>Франції</a:t>
            </a:r>
            <a:r>
              <a:rPr lang="ru-RU" i="1" dirty="0" smtClean="0"/>
              <a:t>, </a:t>
            </a:r>
            <a:r>
              <a:rPr lang="ru-RU" i="1" dirty="0" err="1" smtClean="0"/>
              <a:t>Англії</a:t>
            </a:r>
            <a:r>
              <a:rPr lang="ru-RU" i="1" dirty="0" smtClean="0"/>
              <a:t>, </a:t>
            </a:r>
            <a:r>
              <a:rPr lang="ru-RU" i="1" dirty="0" err="1" smtClean="0"/>
              <a:t>Росії</a:t>
            </a:r>
            <a:r>
              <a:rPr lang="ru-RU" i="1" dirty="0" smtClean="0"/>
              <a:t> та </a:t>
            </a:r>
            <a:r>
              <a:rPr lang="ru-RU" i="1" dirty="0" err="1" smtClean="0"/>
              <a:t>ін</a:t>
            </a:r>
            <a:r>
              <a:rPr lang="ru-RU" i="1" dirty="0" smtClean="0"/>
              <a:t>.), </a:t>
            </a:r>
            <a:r>
              <a:rPr lang="ru-RU" i="1" dirty="0" err="1" smtClean="0"/>
              <a:t>тісні</a:t>
            </a:r>
            <a:r>
              <a:rPr lang="ru-RU" i="1" dirty="0" smtClean="0"/>
              <a:t> </a:t>
            </a:r>
            <a:r>
              <a:rPr lang="ru-RU" i="1" dirty="0" err="1" smtClean="0"/>
              <a:t>зв'язки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</a:t>
            </a:r>
            <a:r>
              <a:rPr lang="ru-RU" i="1" dirty="0" err="1" smtClean="0"/>
              <a:t>клінічні</a:t>
            </a:r>
            <a:r>
              <a:rPr lang="ru-RU" i="1" dirty="0" smtClean="0"/>
              <a:t> </a:t>
            </a:r>
            <a:r>
              <a:rPr lang="ru-RU" i="1" dirty="0" err="1" smtClean="0"/>
              <a:t>кафедри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28 </a:t>
            </a:r>
            <a:r>
              <a:rPr lang="ru-RU" i="1" dirty="0" err="1" smtClean="0"/>
              <a:t>іноземними</a:t>
            </a:r>
            <a:r>
              <a:rPr lang="ru-RU" i="1" dirty="0" smtClean="0"/>
              <a:t> </a:t>
            </a:r>
            <a:r>
              <a:rPr lang="ru-RU" i="1" dirty="0" err="1" smtClean="0"/>
              <a:t>фармацевтичними</a:t>
            </a:r>
            <a:r>
              <a:rPr lang="ru-RU" i="1" dirty="0" smtClean="0"/>
              <a:t> </a:t>
            </a:r>
            <a:r>
              <a:rPr lang="ru-RU" i="1" dirty="0" err="1" smtClean="0"/>
              <a:t>фірмами</a:t>
            </a:r>
            <a:r>
              <a:rPr lang="ru-RU" i="1" dirty="0" smtClean="0"/>
              <a:t>. </a:t>
            </a:r>
            <a:r>
              <a:rPr lang="ru-RU" i="1" dirty="0" err="1" smtClean="0"/>
              <a:t>Викладачі</a:t>
            </a:r>
            <a:r>
              <a:rPr lang="ru-RU" i="1" dirty="0" smtClean="0"/>
              <a:t> кафедр </a:t>
            </a:r>
            <a:r>
              <a:rPr lang="ru-RU" i="1" dirty="0" err="1" smtClean="0"/>
              <a:t>задіяні</a:t>
            </a:r>
            <a:r>
              <a:rPr lang="ru-RU" i="1" dirty="0" smtClean="0"/>
              <a:t> у </a:t>
            </a:r>
            <a:r>
              <a:rPr lang="ru-RU" i="1" dirty="0" err="1" smtClean="0"/>
              <a:t>виконанні</a:t>
            </a:r>
            <a:r>
              <a:rPr lang="ru-RU" i="1" dirty="0" smtClean="0"/>
              <a:t> 72 </a:t>
            </a:r>
            <a:r>
              <a:rPr lang="ru-RU" i="1" dirty="0" err="1" smtClean="0"/>
              <a:t>міжнародних</a:t>
            </a:r>
            <a:r>
              <a:rPr lang="ru-RU" i="1" dirty="0" smtClean="0"/>
              <a:t> проектах.</a:t>
            </a:r>
            <a:endParaRPr lang="ru-RU" dirty="0"/>
          </a:p>
        </p:txBody>
      </p:sp>
      <p:pic>
        <p:nvPicPr>
          <p:cNvPr id="16386" name="Picture 2" descr="http://www.vinnitsa.info/images/mod_news_for_content/26-vn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507209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ХАРКІВСЬКИЙ  НАЦІОНАЛЬНИЙ МЕДИЧНИЙ  УНІВЕРСИТЕТ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 descr="Подвір’я університе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01706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785794"/>
            <a:ext cx="37862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Харківський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національний</a:t>
            </a:r>
            <a:r>
              <a:rPr lang="ru-RU" i="1" dirty="0" smtClean="0"/>
              <a:t>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i="1" dirty="0" smtClean="0"/>
              <a:t> </a:t>
            </a:r>
            <a:r>
              <a:rPr lang="ru-RU" i="1" dirty="0" err="1" smtClean="0"/>
              <a:t>надає</a:t>
            </a:r>
            <a:r>
              <a:rPr lang="ru-RU" i="1" dirty="0" smtClean="0"/>
              <a:t> </a:t>
            </a:r>
            <a:r>
              <a:rPr lang="ru-RU" i="1" dirty="0" err="1" smtClean="0"/>
              <a:t>умови</a:t>
            </a:r>
            <a:r>
              <a:rPr lang="ru-RU" i="1" dirty="0" smtClean="0"/>
              <a:t> для </a:t>
            </a:r>
            <a:r>
              <a:rPr lang="ru-RU" i="1" dirty="0" err="1" smtClean="0"/>
              <a:t>здійснення</a:t>
            </a:r>
            <a:r>
              <a:rPr lang="ru-RU" i="1" dirty="0" smtClean="0"/>
              <a:t> </a:t>
            </a:r>
            <a:r>
              <a:rPr lang="ru-RU" i="1" dirty="0" err="1" smtClean="0"/>
              <a:t>освітніх</a:t>
            </a:r>
            <a:r>
              <a:rPr lang="ru-RU" i="1" dirty="0" smtClean="0"/>
              <a:t>, </a:t>
            </a:r>
            <a:r>
              <a:rPr lang="ru-RU" i="1" dirty="0" err="1" smtClean="0"/>
              <a:t>виховних</a:t>
            </a:r>
            <a:r>
              <a:rPr lang="ru-RU" i="1" dirty="0" smtClean="0"/>
              <a:t>, </a:t>
            </a:r>
            <a:r>
              <a:rPr lang="ru-RU" i="1" dirty="0" err="1" smtClean="0"/>
              <a:t>спортивних</a:t>
            </a:r>
            <a:r>
              <a:rPr lang="ru-RU" i="1" dirty="0" smtClean="0"/>
              <a:t>, </a:t>
            </a:r>
            <a:r>
              <a:rPr lang="ru-RU" i="1" dirty="0" err="1" smtClean="0"/>
              <a:t>особистих</a:t>
            </a:r>
            <a:r>
              <a:rPr lang="ru-RU" i="1" dirty="0" smtClean="0"/>
              <a:t> </a:t>
            </a:r>
            <a:r>
              <a:rPr lang="ru-RU" i="1" dirty="0" err="1" smtClean="0"/>
              <a:t>інтересів</a:t>
            </a:r>
            <a:r>
              <a:rPr lang="ru-RU" i="1" dirty="0" smtClean="0"/>
              <a:t> </a:t>
            </a:r>
            <a:r>
              <a:rPr lang="ru-RU" i="1" dirty="0" err="1" smtClean="0"/>
              <a:t>студентів</a:t>
            </a:r>
            <a:r>
              <a:rPr lang="ru-RU" i="1" dirty="0" smtClean="0"/>
              <a:t>. На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найголовнішим</a:t>
            </a:r>
            <a:r>
              <a:rPr lang="ru-RU" i="1" dirty="0" smtClean="0"/>
              <a:t> для нас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забезпечення</a:t>
            </a:r>
            <a:r>
              <a:rPr lang="ru-RU" i="1" dirty="0" smtClean="0"/>
              <a:t> </a:t>
            </a:r>
            <a:r>
              <a:rPr lang="ru-RU" i="1" dirty="0" err="1" smtClean="0"/>
              <a:t>високого</a:t>
            </a:r>
            <a:r>
              <a:rPr lang="ru-RU" i="1" dirty="0" smtClean="0"/>
              <a:t> </a:t>
            </a:r>
            <a:r>
              <a:rPr lang="ru-RU" i="1" dirty="0" err="1" smtClean="0"/>
              <a:t>рівня</a:t>
            </a:r>
            <a:r>
              <a:rPr lang="ru-RU" i="1" dirty="0" smtClean="0"/>
              <a:t> </a:t>
            </a:r>
            <a:r>
              <a:rPr lang="ru-RU" i="1" dirty="0" err="1" smtClean="0"/>
              <a:t>навчального</a:t>
            </a:r>
            <a:r>
              <a:rPr lang="ru-RU" i="1" dirty="0" smtClean="0"/>
              <a:t> </a:t>
            </a:r>
            <a:r>
              <a:rPr lang="ru-RU" i="1" dirty="0" err="1" smtClean="0"/>
              <a:t>процесу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урахуванням</a:t>
            </a:r>
            <a:r>
              <a:rPr lang="ru-RU" i="1" dirty="0" smtClean="0"/>
              <a:t> </a:t>
            </a:r>
            <a:r>
              <a:rPr lang="ru-RU" i="1" dirty="0" err="1" smtClean="0"/>
              <a:t>вимог</a:t>
            </a:r>
            <a:r>
              <a:rPr lang="ru-RU" i="1" dirty="0" smtClean="0"/>
              <a:t> </a:t>
            </a:r>
            <a:r>
              <a:rPr lang="ru-RU" i="1" dirty="0" err="1" smtClean="0"/>
              <a:t>сучасності</a:t>
            </a:r>
            <a:r>
              <a:rPr lang="ru-RU" i="1" dirty="0" smtClean="0"/>
              <a:t>, </a:t>
            </a:r>
            <a:r>
              <a:rPr lang="ru-RU" i="1" dirty="0" err="1" smtClean="0"/>
              <a:t>зокрема</a:t>
            </a:r>
            <a:r>
              <a:rPr lang="ru-RU" i="1" dirty="0" smtClean="0"/>
              <a:t> </a:t>
            </a:r>
            <a:r>
              <a:rPr lang="ru-RU" i="1" dirty="0" err="1" smtClean="0"/>
              <a:t>залучення</a:t>
            </a:r>
            <a:r>
              <a:rPr lang="ru-RU" i="1" dirty="0" smtClean="0"/>
              <a:t> </a:t>
            </a:r>
            <a:r>
              <a:rPr lang="ru-RU" i="1" dirty="0" err="1" smtClean="0"/>
              <a:t>інноваційних</a:t>
            </a:r>
            <a:r>
              <a:rPr lang="ru-RU" i="1" dirty="0" smtClean="0"/>
              <a:t> </a:t>
            </a:r>
            <a:r>
              <a:rPr lang="ru-RU" i="1" dirty="0" err="1" smtClean="0"/>
              <a:t>технологій</a:t>
            </a:r>
            <a:r>
              <a:rPr lang="ru-RU" i="1" dirty="0" smtClean="0"/>
              <a:t> </a:t>
            </a:r>
            <a:r>
              <a:rPr lang="ru-RU" i="1" dirty="0" err="1" smtClean="0"/>
              <a:t>навчання</a:t>
            </a:r>
            <a:r>
              <a:rPr lang="ru-RU" i="1" dirty="0" smtClean="0"/>
              <a:t>, </a:t>
            </a:r>
            <a:r>
              <a:rPr lang="ru-RU" i="1" dirty="0" err="1" smtClean="0"/>
              <a:t>застосування</a:t>
            </a:r>
            <a:r>
              <a:rPr lang="ru-RU" i="1" dirty="0" smtClean="0"/>
              <a:t> </a:t>
            </a:r>
            <a:r>
              <a:rPr lang="ru-RU" i="1" dirty="0" err="1" smtClean="0"/>
              <a:t>новітніх</a:t>
            </a:r>
            <a:r>
              <a:rPr lang="ru-RU" i="1" dirty="0" smtClean="0"/>
              <a:t> методик </a:t>
            </a:r>
            <a:r>
              <a:rPr lang="ru-RU" i="1" dirty="0" err="1" smtClean="0"/>
              <a:t>діагностики</a:t>
            </a:r>
            <a:r>
              <a:rPr lang="ru-RU" i="1" dirty="0" smtClean="0"/>
              <a:t> та </a:t>
            </a:r>
            <a:r>
              <a:rPr lang="ru-RU" i="1" dirty="0" err="1" smtClean="0"/>
              <a:t>лікування</a:t>
            </a:r>
            <a:r>
              <a:rPr lang="ru-RU" i="1" dirty="0" smtClean="0"/>
              <a:t> </a:t>
            </a:r>
            <a:r>
              <a:rPr lang="ru-RU" i="1" dirty="0" err="1" smtClean="0"/>
              <a:t>захворювань</a:t>
            </a:r>
            <a:r>
              <a:rPr lang="ru-RU" i="1" dirty="0" smtClean="0"/>
              <a:t>, </a:t>
            </a:r>
            <a:r>
              <a:rPr lang="ru-RU" i="1" dirty="0" err="1" smtClean="0"/>
              <a:t>використання</a:t>
            </a:r>
            <a:r>
              <a:rPr lang="ru-RU" i="1" dirty="0" smtClean="0"/>
              <a:t> </a:t>
            </a:r>
            <a:r>
              <a:rPr lang="ru-RU" i="1" dirty="0" err="1" smtClean="0"/>
              <a:t>сучасного</a:t>
            </a:r>
            <a:r>
              <a:rPr lang="ru-RU" i="1" dirty="0" smtClean="0"/>
              <a:t> </a:t>
            </a:r>
            <a:r>
              <a:rPr lang="ru-RU" i="1" dirty="0" err="1" smtClean="0"/>
              <a:t>медичного</a:t>
            </a:r>
            <a:r>
              <a:rPr lang="ru-RU" i="1" dirty="0" smtClean="0"/>
              <a:t> </a:t>
            </a:r>
            <a:r>
              <a:rPr lang="ru-RU" i="1" dirty="0" err="1" smtClean="0"/>
              <a:t>обладнання</a:t>
            </a:r>
            <a:r>
              <a:rPr lang="ru-RU" i="1" dirty="0" smtClean="0"/>
              <a:t> для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</a:t>
            </a:r>
            <a:r>
              <a:rPr lang="ru-RU" i="1" dirty="0" err="1" smtClean="0"/>
              <a:t>майбутніх</a:t>
            </a:r>
            <a:r>
              <a:rPr lang="ru-RU" i="1" dirty="0" smtClean="0"/>
              <a:t> </a:t>
            </a:r>
            <a:r>
              <a:rPr lang="ru-RU" i="1" dirty="0" err="1" smtClean="0"/>
              <a:t>лікарів</a:t>
            </a:r>
            <a:r>
              <a:rPr lang="ru-RU" i="1" dirty="0" smtClean="0"/>
              <a:t> </a:t>
            </a:r>
            <a:r>
              <a:rPr lang="ru-RU" i="1" dirty="0" err="1" smtClean="0"/>
              <a:t>тощо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28676" name="Picture 4" descr="Кафедра хірургічних хвор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335758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14356"/>
            <a:ext cx="5606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Університет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сьогодні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член </a:t>
            </a:r>
            <a:r>
              <a:rPr lang="ru-RU" i="1" dirty="0" err="1" smtClean="0"/>
              <a:t>Міжнародної</a:t>
            </a:r>
            <a:r>
              <a:rPr lang="ru-RU" i="1" dirty="0" smtClean="0"/>
              <a:t> </a:t>
            </a:r>
            <a:r>
              <a:rPr lang="ru-RU" i="1" dirty="0" err="1" smtClean="0"/>
              <a:t>асоціації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університетів</a:t>
            </a:r>
            <a:r>
              <a:rPr lang="ru-RU" i="1" dirty="0" smtClean="0"/>
              <a:t> </a:t>
            </a:r>
            <a:r>
              <a:rPr lang="ru-RU" i="1" dirty="0" err="1" smtClean="0"/>
              <a:t>світу</a:t>
            </a:r>
            <a:r>
              <a:rPr lang="ru-RU" i="1" dirty="0" smtClean="0"/>
              <a:t>, </a:t>
            </a:r>
            <a:r>
              <a:rPr lang="ru-RU" i="1" dirty="0" err="1" smtClean="0"/>
              <a:t>зареєстрованої</a:t>
            </a:r>
            <a:r>
              <a:rPr lang="ru-RU" i="1" dirty="0" smtClean="0"/>
              <a:t> при ЮНЕСКО;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7 </a:t>
            </a:r>
            <a:r>
              <a:rPr lang="ru-RU" i="1" dirty="0" err="1" smtClean="0"/>
              <a:t>факультетів</a:t>
            </a:r>
            <a:r>
              <a:rPr lang="ru-RU" i="1" dirty="0" smtClean="0"/>
              <a:t>: 1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, 2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, 3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, 4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, </a:t>
            </a:r>
            <a:r>
              <a:rPr lang="ru-RU" i="1" dirty="0" err="1" smtClean="0"/>
              <a:t>стоматологічний</a:t>
            </a:r>
            <a:r>
              <a:rPr lang="ru-RU" i="1" dirty="0" smtClean="0"/>
              <a:t>, 5 </a:t>
            </a:r>
            <a:r>
              <a:rPr lang="ru-RU" i="1" dirty="0" err="1" smtClean="0"/>
              <a:t>і</a:t>
            </a:r>
            <a:r>
              <a:rPr lang="ru-RU" i="1" dirty="0" smtClean="0"/>
              <a:t> 6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 </a:t>
            </a:r>
            <a:r>
              <a:rPr lang="ru-RU" i="1" dirty="0" err="1" smtClean="0"/>
              <a:t>факультети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 </a:t>
            </a:r>
            <a:r>
              <a:rPr lang="ru-RU" i="1" dirty="0" err="1" smtClean="0"/>
              <a:t>іноземних</a:t>
            </a:r>
            <a:r>
              <a:rPr lang="ru-RU" i="1" dirty="0" smtClean="0"/>
              <a:t> </a:t>
            </a:r>
            <a:r>
              <a:rPr lang="ru-RU" i="1" dirty="0" err="1" smtClean="0"/>
              <a:t>студентів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випускають</a:t>
            </a:r>
            <a:r>
              <a:rPr lang="ru-RU" i="1" dirty="0" smtClean="0"/>
              <a:t> </a:t>
            </a:r>
            <a:r>
              <a:rPr lang="ru-RU" i="1" dirty="0" err="1" smtClean="0"/>
              <a:t>лікарів</a:t>
            </a:r>
            <a:r>
              <a:rPr lang="ru-RU" i="1" dirty="0" smtClean="0"/>
              <a:t> за </a:t>
            </a:r>
            <a:r>
              <a:rPr lang="ru-RU" i="1" dirty="0" err="1" smtClean="0"/>
              <a:t>навчально-кваліфікаційним</a:t>
            </a:r>
            <a:r>
              <a:rPr lang="ru-RU" i="1" dirty="0" smtClean="0"/>
              <a:t> </a:t>
            </a:r>
            <a:r>
              <a:rPr lang="ru-RU" i="1" dirty="0" err="1" smtClean="0"/>
              <a:t>рівнем</a:t>
            </a:r>
            <a:r>
              <a:rPr lang="ru-RU" i="1" dirty="0" smtClean="0"/>
              <a:t> «</a:t>
            </a:r>
            <a:r>
              <a:rPr lang="ru-RU" i="1" dirty="0" err="1" smtClean="0"/>
              <a:t>спеціаліст</a:t>
            </a:r>
            <a:r>
              <a:rPr lang="ru-RU" i="1" dirty="0" smtClean="0"/>
              <a:t>»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спеціальностей</a:t>
            </a:r>
            <a:r>
              <a:rPr lang="ru-RU" i="1" dirty="0" smtClean="0"/>
              <a:t> «</a:t>
            </a:r>
            <a:r>
              <a:rPr lang="ru-RU" i="1" dirty="0" err="1" smtClean="0"/>
              <a:t>Лікувальна</a:t>
            </a:r>
            <a:r>
              <a:rPr lang="ru-RU" i="1" dirty="0" smtClean="0"/>
              <a:t> справа», «</a:t>
            </a:r>
            <a:r>
              <a:rPr lang="ru-RU" i="1" dirty="0" err="1" smtClean="0"/>
              <a:t>Педіатрія</a:t>
            </a:r>
            <a:r>
              <a:rPr lang="ru-RU" i="1" dirty="0" smtClean="0"/>
              <a:t>», «</a:t>
            </a:r>
            <a:r>
              <a:rPr lang="ru-RU" i="1" dirty="0" err="1" smtClean="0"/>
              <a:t>Медико-профілактична</a:t>
            </a:r>
            <a:r>
              <a:rPr lang="ru-RU" i="1" dirty="0" smtClean="0"/>
              <a:t> </a:t>
            </a:r>
            <a:r>
              <a:rPr lang="ru-RU" i="1" dirty="0" err="1" smtClean="0"/>
              <a:t>справа</a:t>
            </a:r>
            <a:r>
              <a:rPr lang="ru-RU" i="1" dirty="0" smtClean="0"/>
              <a:t>», «</a:t>
            </a:r>
            <a:r>
              <a:rPr lang="ru-RU" i="1" dirty="0" err="1" smtClean="0"/>
              <a:t>Стоматологія</a:t>
            </a:r>
            <a:r>
              <a:rPr lang="ru-RU" i="1" dirty="0" smtClean="0"/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68 кафедр </a:t>
            </a:r>
            <a:r>
              <a:rPr lang="ru-RU" i="1" dirty="0" err="1" smtClean="0"/>
              <a:t>мають</a:t>
            </a:r>
            <a:r>
              <a:rPr lang="ru-RU" i="1" dirty="0" smtClean="0"/>
              <a:t> </a:t>
            </a:r>
            <a:r>
              <a:rPr lang="ru-RU" i="1" dirty="0" err="1" smtClean="0"/>
              <a:t>високий</a:t>
            </a:r>
            <a:r>
              <a:rPr lang="ru-RU" i="1" dirty="0" smtClean="0"/>
              <a:t> </a:t>
            </a:r>
            <a:r>
              <a:rPr lang="ru-RU" i="1" dirty="0" err="1" smtClean="0"/>
              <a:t>кадровий</a:t>
            </a:r>
            <a:r>
              <a:rPr lang="ru-RU" i="1" dirty="0" smtClean="0"/>
              <a:t> </a:t>
            </a:r>
            <a:r>
              <a:rPr lang="ru-RU" i="1" dirty="0" err="1" smtClean="0"/>
              <a:t>потенціал</a:t>
            </a:r>
            <a:r>
              <a:rPr lang="ru-RU" i="1" dirty="0" smtClean="0"/>
              <a:t>: </a:t>
            </a:r>
            <a:r>
              <a:rPr lang="ru-RU" i="1" dirty="0" err="1" smtClean="0"/>
              <a:t>докторів</a:t>
            </a:r>
            <a:r>
              <a:rPr lang="ru-RU" i="1" dirty="0" smtClean="0"/>
              <a:t> наук – 131, </a:t>
            </a:r>
            <a:r>
              <a:rPr lang="ru-RU" i="1" dirty="0" err="1" smtClean="0"/>
              <a:t>професорів</a:t>
            </a:r>
            <a:r>
              <a:rPr lang="ru-RU" i="1" dirty="0" smtClean="0"/>
              <a:t> – 114, </a:t>
            </a:r>
            <a:r>
              <a:rPr lang="ru-RU" i="1" dirty="0" err="1" smtClean="0"/>
              <a:t>кандидатів</a:t>
            </a:r>
            <a:r>
              <a:rPr lang="ru-RU" i="1" dirty="0" smtClean="0"/>
              <a:t> </a:t>
            </a:r>
            <a:r>
              <a:rPr lang="ru-RU" i="1" dirty="0" err="1" smtClean="0"/>
              <a:t>медичних</a:t>
            </a:r>
            <a:r>
              <a:rPr lang="ru-RU" i="1" dirty="0" smtClean="0"/>
              <a:t> наук – 501, </a:t>
            </a:r>
            <a:r>
              <a:rPr lang="ru-RU" i="1" dirty="0" err="1" smtClean="0"/>
              <a:t>доцентів</a:t>
            </a:r>
            <a:r>
              <a:rPr lang="ru-RU" i="1" dirty="0" smtClean="0"/>
              <a:t> – 242;</a:t>
            </a:r>
          </a:p>
          <a:p>
            <a:pPr>
              <a:buFont typeface="Arial" pitchFamily="34" charset="0"/>
              <a:buChar char="•"/>
            </a:pPr>
            <a:r>
              <a:rPr lang="ru-RU" i="1" dirty="0" err="1" smtClean="0"/>
              <a:t>понад</a:t>
            </a:r>
            <a:r>
              <a:rPr lang="ru-RU" i="1" dirty="0" smtClean="0"/>
              <a:t> 7000 </a:t>
            </a:r>
            <a:r>
              <a:rPr lang="ru-RU" i="1" dirty="0" err="1" smtClean="0"/>
              <a:t>студентів</a:t>
            </a:r>
            <a:r>
              <a:rPr lang="ru-RU" i="1" dirty="0" smtClean="0"/>
              <a:t>, </a:t>
            </a:r>
            <a:r>
              <a:rPr lang="ru-RU" i="1" dirty="0" err="1" smtClean="0"/>
              <a:t>інтернів</a:t>
            </a:r>
            <a:r>
              <a:rPr lang="ru-RU" i="1" dirty="0" smtClean="0"/>
              <a:t>, </a:t>
            </a:r>
            <a:r>
              <a:rPr lang="ru-RU" i="1" dirty="0" err="1" smtClean="0"/>
              <a:t>магістрів</a:t>
            </a:r>
            <a:r>
              <a:rPr lang="ru-RU" i="1" dirty="0" smtClean="0"/>
              <a:t>, </a:t>
            </a:r>
            <a:r>
              <a:rPr lang="ru-RU" i="1" dirty="0" err="1" smtClean="0"/>
              <a:t>клінічних</a:t>
            </a:r>
            <a:r>
              <a:rPr lang="ru-RU" i="1" dirty="0" smtClean="0"/>
              <a:t> </a:t>
            </a:r>
            <a:r>
              <a:rPr lang="ru-RU" i="1" dirty="0" err="1" smtClean="0"/>
              <a:t>ординаторів</a:t>
            </a:r>
            <a:r>
              <a:rPr lang="ru-RU" i="1" dirty="0" smtClean="0"/>
              <a:t>, </a:t>
            </a:r>
            <a:r>
              <a:rPr lang="ru-RU" i="1" dirty="0" err="1" smtClean="0"/>
              <a:t>аспірантів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докторантів</a:t>
            </a:r>
            <a:r>
              <a:rPr lang="ru-RU" i="1" dirty="0" smtClean="0"/>
              <a:t>,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2700 </a:t>
            </a:r>
            <a:r>
              <a:rPr lang="ru-RU" i="1" dirty="0" err="1" smtClean="0"/>
              <a:t>іноземних</a:t>
            </a:r>
            <a:r>
              <a:rPr lang="ru-RU" i="1" dirty="0" smtClean="0"/>
              <a:t> </a:t>
            </a:r>
            <a:r>
              <a:rPr lang="ru-RU" i="1" dirty="0" err="1" smtClean="0"/>
              <a:t>громадян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72 </a:t>
            </a:r>
            <a:r>
              <a:rPr lang="ru-RU" i="1" dirty="0" err="1" smtClean="0"/>
              <a:t>країн</a:t>
            </a:r>
            <a:r>
              <a:rPr lang="ru-RU" i="1" dirty="0" smtClean="0"/>
              <a:t> </a:t>
            </a:r>
            <a:r>
              <a:rPr lang="ru-RU" i="1" dirty="0" err="1" smtClean="0"/>
              <a:t>світу</a:t>
            </a:r>
            <a:r>
              <a:rPr lang="ru-RU" i="1" dirty="0" smtClean="0"/>
              <a:t>;</a:t>
            </a:r>
            <a:endParaRPr lang="ru-RU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4B4B4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866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Настюха</cp:lastModifiedBy>
  <cp:revision>10</cp:revision>
  <dcterms:created xsi:type="dcterms:W3CDTF">2013-08-20T22:02:58Z</dcterms:created>
  <dcterms:modified xsi:type="dcterms:W3CDTF">2014-01-22T20:26:45Z</dcterms:modified>
</cp:coreProperties>
</file>