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3" r:id="rId5"/>
    <p:sldId id="265" r:id="rId6"/>
    <p:sldId id="262" r:id="rId7"/>
    <p:sldId id="258" r:id="rId8"/>
    <p:sldId id="259"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08" y="-6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29.11.2013</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29.11.2013</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29.11.2013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29.11.2013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29.11.2013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29.11.2013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29.11.2013</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29.11.2013</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29.11.2013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uk-UA"/>
          </a:p>
        </p:txBody>
      </p:sp>
      <p:sp>
        <p:nvSpPr>
          <p:cNvPr id="2" name="Заголовок 1"/>
          <p:cNvSpPr>
            <a:spLocks noGrp="1"/>
          </p:cNvSpPr>
          <p:nvPr>
            <p:ph type="ctrTitle"/>
          </p:nvPr>
        </p:nvSpPr>
        <p:spPr>
          <a:xfrm>
            <a:off x="971600" y="1340768"/>
            <a:ext cx="7772400" cy="1470025"/>
          </a:xfrm>
        </p:spPr>
        <p:txBody>
          <a:bodyPr/>
          <a:lstStyle/>
          <a:p>
            <a:r>
              <a:rPr lang="en-US" dirty="0" smtClean="0"/>
              <a:t>EDUCATION IN THE UNITED STATES OF AMERICA</a:t>
            </a:r>
            <a:endParaRPr lang="uk-UA" dirty="0"/>
          </a:p>
        </p:txBody>
      </p:sp>
      <p:pic>
        <p:nvPicPr>
          <p:cNvPr id="5" name="Picture 2" descr="C:\Users\home\Desktop\study-usa.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000"/>
                    </a14:imgEffect>
                  </a14:imgLayer>
                </a14:imgProps>
              </a:ext>
              <a:ext uri="{28A0092B-C50C-407E-A947-70E740481C1C}">
                <a14:useLocalDpi xmlns:a14="http://schemas.microsoft.com/office/drawing/2010/main" val="0"/>
              </a:ext>
            </a:extLst>
          </a:blip>
          <a:srcRect/>
          <a:stretch>
            <a:fillRect/>
          </a:stretch>
        </p:blipFill>
        <p:spPr bwMode="auto">
          <a:xfrm>
            <a:off x="45544" y="3563053"/>
            <a:ext cx="9098456" cy="2274614"/>
          </a:xfrm>
          <a:prstGeom prst="rect">
            <a:avLst/>
          </a:prstGeom>
          <a:noFill/>
          <a:effectLst>
            <a:glow rad="228600">
              <a:srgbClr val="00B0F0">
                <a:alpha val="40000"/>
              </a:srgbClr>
            </a:glow>
          </a:effectLst>
          <a:scene3d>
            <a:camera prst="orthographicFront"/>
            <a:lightRig rig="threePt" dir="t"/>
          </a:scene3d>
          <a:sp3d>
            <a:bevelT prst="relaxedInset"/>
            <a:bevelB w="139700" prst="cross"/>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1554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36712"/>
            <a:ext cx="4572000" cy="2031325"/>
          </a:xfrm>
          <a:prstGeom prst="rect">
            <a:avLst/>
          </a:prstGeom>
        </p:spPr>
        <p:txBody>
          <a:bodyPr>
            <a:spAutoFit/>
          </a:bodyPr>
          <a:lstStyle/>
          <a:p>
            <a:r>
              <a:rPr lang="en-US" dirty="0"/>
              <a:t>The USA does not have a national system of education. All educational matters are left to states. 50 per cent of funds for education come from state sources, about 40 from local funds, and only 6 per cent from the federal government. </a:t>
            </a:r>
            <a:br>
              <a:rPr lang="en-US" dirty="0"/>
            </a:br>
            <a:endParaRPr lang="uk-UA" dirty="0"/>
          </a:p>
        </p:txBody>
      </p:sp>
      <p:sp>
        <p:nvSpPr>
          <p:cNvPr id="5" name="Прямоугольник 4"/>
          <p:cNvSpPr/>
          <p:nvPr/>
        </p:nvSpPr>
        <p:spPr>
          <a:xfrm>
            <a:off x="6300192" y="3645023"/>
            <a:ext cx="2286000" cy="2585323"/>
          </a:xfrm>
          <a:prstGeom prst="rect">
            <a:avLst/>
          </a:prstGeom>
        </p:spPr>
        <p:txBody>
          <a:bodyPr>
            <a:spAutoFit/>
          </a:bodyPr>
          <a:lstStyle/>
          <a:p>
            <a:pPr lvl="0"/>
            <a:r>
              <a:rPr lang="en-US" dirty="0">
                <a:solidFill>
                  <a:prstClr val="black"/>
                </a:solidFill>
              </a:rPr>
              <a:t>There are two major types of schools in the USA— public which are free, and private, or fee-paying. Four of five private schools are run by churches and other religious groups.</a:t>
            </a:r>
          </a:p>
        </p:txBody>
      </p:sp>
      <p:pic>
        <p:nvPicPr>
          <p:cNvPr id="2053" name="Picture 5" descr="C:\Users\home\Desktop\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504" y="447427"/>
            <a:ext cx="4222518" cy="2809894"/>
          </a:xfrm>
          <a:prstGeom prst="rect">
            <a:avLst/>
          </a:prstGeom>
          <a:noFill/>
          <a:scene3d>
            <a:camera prst="orthographicFront">
              <a:rot lat="300000" lon="1499974" rev="21299999"/>
            </a:camera>
            <a:lightRig rig="threePt" dir="t"/>
          </a:scene3d>
          <a:extLst>
            <a:ext uri="{909E8E84-426E-40DD-AFC4-6F175D3DCCD1}">
              <a14:hiddenFill xmlns:a14="http://schemas.microsoft.com/office/drawing/2010/main">
                <a:solidFill>
                  <a:srgbClr val="FFFFFF"/>
                </a:solidFill>
              </a14:hiddenFill>
            </a:ext>
          </a:extLst>
        </p:spPr>
      </p:pic>
      <p:pic>
        <p:nvPicPr>
          <p:cNvPr id="2054" name="Picture 6" descr="C:\Users\home\Desktop\загружено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645024"/>
            <a:ext cx="5718529" cy="2585323"/>
          </a:xfrm>
          <a:prstGeom prst="rect">
            <a:avLst/>
          </a:prstGeom>
          <a:noFill/>
          <a:scene3d>
            <a:camera prst="orthographicFront">
              <a:rot lat="300000" lon="20399993" rev="3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7683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4572000" cy="5632311"/>
          </a:xfrm>
          <a:prstGeom prst="rect">
            <a:avLst/>
          </a:prstGeom>
        </p:spPr>
        <p:txBody>
          <a:bodyPr>
            <a:spAutoFit/>
          </a:bodyPr>
          <a:lstStyle/>
          <a:p>
            <a:r>
              <a:rPr lang="en-US" dirty="0">
                <a:latin typeface="Adobe Caslon Pro Bold" pitchFamily="18" charset="0"/>
              </a:rPr>
              <a:t>Elementary education starts at the age of 6 and continues till 10-11 years. Secondary education is provided from the age 11 — 12. Intermediate school includes grades 6 through 9 for ages 11-12 up to 14—15. A senior high school may include grades 9—10 through 12. A senior high school may be comprehensive, general or vocational. A comprehensive school offers a broad program of academic and vocational education, a general school offers a more limited program. A vocational school focuses </a:t>
            </a:r>
            <a:endParaRPr lang="en-US" dirty="0" smtClean="0">
              <a:latin typeface="Adobe Caslon Pro Bold" pitchFamily="18" charset="0"/>
            </a:endParaRPr>
          </a:p>
          <a:p>
            <a:r>
              <a:rPr lang="en-US" dirty="0" smtClean="0">
                <a:latin typeface="Adobe Caslon Pro Bold" pitchFamily="18" charset="0"/>
              </a:rPr>
              <a:t>on </a:t>
            </a:r>
            <a:r>
              <a:rPr lang="en-US" dirty="0">
                <a:latin typeface="Adobe Caslon Pro Bold" pitchFamily="18" charset="0"/>
              </a:rPr>
              <a:t>vocational training </a:t>
            </a:r>
            <a:endParaRPr lang="en-US" dirty="0" smtClean="0">
              <a:latin typeface="Adobe Caslon Pro Bold" pitchFamily="18" charset="0"/>
            </a:endParaRPr>
          </a:p>
          <a:p>
            <a:r>
              <a:rPr lang="en-US" dirty="0" smtClean="0">
                <a:latin typeface="Adobe Caslon Pro Bold" pitchFamily="18" charset="0"/>
              </a:rPr>
              <a:t>with </a:t>
            </a:r>
            <a:r>
              <a:rPr lang="en-US" dirty="0">
                <a:latin typeface="Adobe Caslon Pro Bold" pitchFamily="18" charset="0"/>
              </a:rPr>
              <a:t>some general </a:t>
            </a:r>
            <a:endParaRPr lang="en-US" dirty="0" smtClean="0">
              <a:latin typeface="Adobe Caslon Pro Bold" pitchFamily="18" charset="0"/>
            </a:endParaRPr>
          </a:p>
          <a:p>
            <a:r>
              <a:rPr lang="en-US" dirty="0" smtClean="0">
                <a:latin typeface="Adobe Caslon Pro Bold" pitchFamily="18" charset="0"/>
              </a:rPr>
              <a:t>educational </a:t>
            </a:r>
            <a:r>
              <a:rPr lang="en-US" dirty="0">
                <a:latin typeface="Adobe Caslon Pro Bold" pitchFamily="18" charset="0"/>
              </a:rPr>
              <a:t>subjects. </a:t>
            </a:r>
            <a:endParaRPr lang="en-US" dirty="0" smtClean="0">
              <a:latin typeface="Adobe Caslon Pro Bold" pitchFamily="18" charset="0"/>
            </a:endParaRPr>
          </a:p>
          <a:p>
            <a:r>
              <a:rPr lang="en-US" dirty="0" smtClean="0">
                <a:latin typeface="Adobe Caslon Pro Bold" pitchFamily="18" charset="0"/>
              </a:rPr>
              <a:t>All </a:t>
            </a:r>
            <a:r>
              <a:rPr lang="en-US" dirty="0">
                <a:latin typeface="Adobe Caslon Pro Bold" pitchFamily="18" charset="0"/>
              </a:rPr>
              <a:t>such programs — </a:t>
            </a:r>
            <a:endParaRPr lang="en-US" dirty="0" smtClean="0">
              <a:latin typeface="Adobe Caslon Pro Bold" pitchFamily="18" charset="0"/>
            </a:endParaRPr>
          </a:p>
          <a:p>
            <a:r>
              <a:rPr lang="en-US" dirty="0" smtClean="0">
                <a:latin typeface="Adobe Caslon Pro Bold" pitchFamily="18" charset="0"/>
              </a:rPr>
              <a:t>academic</a:t>
            </a:r>
            <a:r>
              <a:rPr lang="en-US" dirty="0">
                <a:latin typeface="Adobe Caslon Pro Bold" pitchFamily="18" charset="0"/>
              </a:rPr>
              <a:t>, technical, </a:t>
            </a:r>
            <a:endParaRPr lang="en-US" dirty="0" smtClean="0">
              <a:latin typeface="Adobe Caslon Pro Bold" pitchFamily="18" charset="0"/>
            </a:endParaRPr>
          </a:p>
          <a:p>
            <a:r>
              <a:rPr lang="en-US" dirty="0" smtClean="0">
                <a:latin typeface="Adobe Caslon Pro Bold" pitchFamily="18" charset="0"/>
              </a:rPr>
              <a:t>or </a:t>
            </a:r>
            <a:r>
              <a:rPr lang="en-US" dirty="0">
                <a:latin typeface="Adobe Caslon Pro Bold" pitchFamily="18" charset="0"/>
              </a:rPr>
              <a:t>practical are </a:t>
            </a:r>
            <a:endParaRPr lang="en-US" dirty="0" smtClean="0">
              <a:latin typeface="Adobe Caslon Pro Bold" pitchFamily="18" charset="0"/>
            </a:endParaRPr>
          </a:p>
          <a:p>
            <a:r>
              <a:rPr lang="en-US" dirty="0" smtClean="0">
                <a:latin typeface="Adobe Caslon Pro Bold" pitchFamily="18" charset="0"/>
              </a:rPr>
              <a:t>generally </a:t>
            </a:r>
            <a:r>
              <a:rPr lang="en-US" dirty="0">
                <a:latin typeface="Adobe Caslon Pro Bold" pitchFamily="18" charset="0"/>
              </a:rPr>
              <a:t>taught under </a:t>
            </a:r>
            <a:endParaRPr lang="en-US" dirty="0" smtClean="0">
              <a:latin typeface="Adobe Caslon Pro Bold" pitchFamily="18" charset="0"/>
            </a:endParaRPr>
          </a:p>
          <a:p>
            <a:r>
              <a:rPr lang="en-US" dirty="0" smtClean="0">
                <a:latin typeface="Adobe Caslon Pro Bold" pitchFamily="18" charset="0"/>
              </a:rPr>
              <a:t>one </a:t>
            </a:r>
            <a:r>
              <a:rPr lang="en-US" dirty="0">
                <a:latin typeface="Adobe Caslon Pro Bold" pitchFamily="18" charset="0"/>
              </a:rPr>
              <a:t>roof. </a:t>
            </a:r>
            <a:endParaRPr lang="uk-UA" dirty="0"/>
          </a:p>
        </p:txBody>
      </p:sp>
      <p:pic>
        <p:nvPicPr>
          <p:cNvPr id="4" name="Picture 2" descr="C:\Users\home\Desktop\education_in_the_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238" y="3617901"/>
            <a:ext cx="6210300" cy="3046004"/>
          </a:xfrm>
          <a:prstGeom prst="rect">
            <a:avLst/>
          </a:prstGeom>
          <a:noFill/>
          <a:scene3d>
            <a:camera prst="orthographicFront">
              <a:rot lat="298856" lon="26213" rev="1140"/>
            </a:camera>
            <a:lightRig rig="threePt" dir="t"/>
          </a:scene3d>
          <a:extLst>
            <a:ext uri="{909E8E84-426E-40DD-AFC4-6F175D3DCCD1}">
              <a14:hiddenFill xmlns:a14="http://schemas.microsoft.com/office/drawing/2010/main">
                <a:solidFill>
                  <a:srgbClr val="FFFFFF"/>
                </a:solidFill>
              </a14:hiddenFill>
            </a:ext>
          </a:extLst>
        </p:spPr>
      </p:pic>
      <p:pic>
        <p:nvPicPr>
          <p:cNvPr id="3074" name="Picture 2" descr="C:\Users\home\Desktop\загружен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026" y="681881"/>
            <a:ext cx="3706017" cy="2466186"/>
          </a:xfrm>
          <a:prstGeom prst="rect">
            <a:avLst/>
          </a:prstGeom>
          <a:noFill/>
          <a:scene3d>
            <a:camera prst="orthographicFront">
              <a:rot lat="1200000" lon="600000" rev="21299999"/>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0418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76672"/>
            <a:ext cx="7056784" cy="1938992"/>
          </a:xfrm>
          <a:prstGeom prst="rect">
            <a:avLst/>
          </a:prstGeom>
        </p:spPr>
        <p:txBody>
          <a:bodyPr wrap="square">
            <a:spAutoFit/>
          </a:bodyPr>
          <a:lstStyle/>
          <a:p>
            <a:r>
              <a:rPr lang="en-US" sz="2400" dirty="0">
                <a:solidFill>
                  <a:srgbClr val="000033"/>
                </a:solidFill>
                <a:latin typeface="Georgia"/>
              </a:rPr>
              <a:t>The School System</a:t>
            </a:r>
          </a:p>
          <a:p>
            <a:r>
              <a:rPr lang="en-US" sz="2400" dirty="0">
                <a:solidFill>
                  <a:srgbClr val="000033"/>
                </a:solidFill>
                <a:latin typeface="Arial"/>
              </a:rPr>
              <a:t>A child´s educational progress is divided into</a:t>
            </a:r>
          </a:p>
          <a:p>
            <a:pPr>
              <a:buFont typeface="Arial"/>
              <a:buChar char="•"/>
            </a:pPr>
            <a:r>
              <a:rPr lang="en-US" sz="2400" dirty="0">
                <a:solidFill>
                  <a:srgbClr val="000033"/>
                </a:solidFill>
                <a:latin typeface="Arial"/>
              </a:rPr>
              <a:t>elementary school (grade 1 to grade 5 or 6)</a:t>
            </a:r>
          </a:p>
          <a:p>
            <a:pPr>
              <a:buFont typeface="Arial"/>
              <a:buChar char="•"/>
            </a:pPr>
            <a:r>
              <a:rPr lang="en-US" sz="2400" dirty="0">
                <a:solidFill>
                  <a:srgbClr val="000033"/>
                </a:solidFill>
                <a:latin typeface="Arial"/>
              </a:rPr>
              <a:t>middle school or junior high (up to grade 8 or 9)</a:t>
            </a:r>
          </a:p>
          <a:p>
            <a:pPr>
              <a:buFont typeface="Arial"/>
              <a:buChar char="•"/>
            </a:pPr>
            <a:r>
              <a:rPr lang="en-US" sz="2400" dirty="0">
                <a:solidFill>
                  <a:srgbClr val="000033"/>
                </a:solidFill>
                <a:latin typeface="Arial"/>
              </a:rPr>
              <a:t>high school or senior high (up to grade 12)</a:t>
            </a:r>
            <a:endParaRPr lang="en-US" sz="2400" b="0" i="0" dirty="0">
              <a:solidFill>
                <a:srgbClr val="000033"/>
              </a:solidFill>
              <a:effectLst/>
              <a:latin typeface="Arial"/>
            </a:endParaRPr>
          </a:p>
        </p:txBody>
      </p:sp>
      <p:pic>
        <p:nvPicPr>
          <p:cNvPr id="4" name="Picture 6" descr="C:\Users\home\Desktop\EducationAdvisingMwanza_500x3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281" y="2430496"/>
            <a:ext cx="6025450" cy="4237535"/>
          </a:xfrm>
          <a:prstGeom prst="rect">
            <a:avLst/>
          </a:prstGeom>
          <a:noFill/>
          <a:effectLst>
            <a:innerShdw blurRad="114300">
              <a:prstClr val="black"/>
            </a:innerShdw>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5911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2918"/>
            <a:ext cx="8712968" cy="4247317"/>
          </a:xfrm>
          <a:prstGeom prst="rect">
            <a:avLst/>
          </a:prstGeom>
        </p:spPr>
        <p:txBody>
          <a:bodyPr wrap="square">
            <a:spAutoFit/>
          </a:bodyPr>
          <a:lstStyle/>
          <a:p>
            <a:r>
              <a:rPr lang="en-US" dirty="0" smtClean="0"/>
              <a:t>Electives Common </a:t>
            </a:r>
            <a:r>
              <a:rPr lang="en-US" dirty="0"/>
              <a:t>types of electives include:</a:t>
            </a:r>
          </a:p>
          <a:p>
            <a:pPr marL="285750" indent="-285750">
              <a:buFont typeface="Arial" panose="020B0604020202020204" pitchFamily="34" charset="0"/>
              <a:buChar char="•"/>
            </a:pPr>
            <a:r>
              <a:rPr lang="en-US" dirty="0"/>
              <a:t>Athletics (cross country, football, baseball, basketball, track and field, swimming, tennis, gymnastics, water polo, soccer, softball, wrestling, cheerleading, volleyball, lacrosse, ice hockey, field hockey, crew, boxing, skiing/snowboarding, golf, mountain biking, marching band)</a:t>
            </a:r>
          </a:p>
          <a:p>
            <a:pPr marL="285750" indent="-285750">
              <a:buFont typeface="Arial" panose="020B0604020202020204" pitchFamily="34" charset="0"/>
              <a:buChar char="•"/>
            </a:pPr>
            <a:r>
              <a:rPr lang="en-US" dirty="0"/>
              <a:t>Career and Technical Education, including Agriculture/</a:t>
            </a:r>
            <a:r>
              <a:rPr lang="en-US" dirty="0" err="1"/>
              <a:t>Agriscience</a:t>
            </a:r>
            <a:r>
              <a:rPr lang="en-US" dirty="0"/>
              <a:t>, Business/Marketing, Family and Consumer Science, Health occupations</a:t>
            </a:r>
          </a:p>
          <a:p>
            <a:pPr marL="285750" indent="-285750">
              <a:buFont typeface="Arial" panose="020B0604020202020204" pitchFamily="34" charset="0"/>
              <a:buChar char="•"/>
            </a:pPr>
            <a:r>
              <a:rPr lang="en-US" dirty="0"/>
              <a:t>Computer word processing, programming, and graphic design</a:t>
            </a:r>
          </a:p>
          <a:p>
            <a:pPr marL="285750" indent="-285750">
              <a:buFont typeface="Arial" panose="020B0604020202020204" pitchFamily="34" charset="0"/>
              <a:buChar char="•"/>
            </a:pPr>
            <a:r>
              <a:rPr lang="en-US" dirty="0"/>
              <a:t>Foreign languages (Spanish and French are common; Chinese, Latin, Ancient Greek, German, Italian, and Japanese are less common)[49]</a:t>
            </a:r>
          </a:p>
          <a:p>
            <a:pPr marL="285750" indent="-285750">
              <a:buFont typeface="Arial" panose="020B0604020202020204" pitchFamily="34" charset="0"/>
              <a:buChar char="•"/>
            </a:pPr>
            <a:r>
              <a:rPr lang="en-US" dirty="0"/>
              <a:t>Junior Reserve Officers' Training Corps</a:t>
            </a:r>
          </a:p>
          <a:p>
            <a:pPr marL="285750" indent="-285750">
              <a:buFont typeface="Arial" panose="020B0604020202020204" pitchFamily="34" charset="0"/>
              <a:buChar char="•"/>
            </a:pPr>
            <a:r>
              <a:rPr lang="en-US" dirty="0"/>
              <a:t>Performing Arts/Visual Arts, (choir, band, orchestra, drama, art, ceramics, photography, and dance)</a:t>
            </a:r>
          </a:p>
          <a:p>
            <a:pPr marL="285750" indent="-285750">
              <a:buFont typeface="Arial" panose="020B0604020202020204" pitchFamily="34" charset="0"/>
              <a:buChar char="•"/>
            </a:pPr>
            <a:r>
              <a:rPr lang="en-US" dirty="0"/>
              <a:t>Publishing, including journalism/student newspaper, yearbook/annual, and literary magazine</a:t>
            </a:r>
            <a:endParaRPr lang="uk-UA" dirty="0"/>
          </a:p>
        </p:txBody>
      </p:sp>
      <p:pic>
        <p:nvPicPr>
          <p:cNvPr id="8194" name="Picture 2" descr="C:\Users\home\Desktop\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76" y="4509120"/>
            <a:ext cx="8353704" cy="207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970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260648"/>
            <a:ext cx="4572000" cy="2585323"/>
          </a:xfrm>
          <a:prstGeom prst="rect">
            <a:avLst/>
          </a:prstGeom>
        </p:spPr>
        <p:txBody>
          <a:bodyPr>
            <a:spAutoFit/>
          </a:bodyPr>
          <a:lstStyle/>
          <a:p>
            <a:r>
              <a:rPr lang="en-US" dirty="0"/>
              <a:t>Nevertheless, many students of high school don't finish it. 1 per cent of American citizens at the age of 14 can neither read, nor write. High school students who wish to attend a college or a university go through one of the two standard tests — SAT (Scholastic Aptitude Test) and ACT (American College Test). They are given by non-profit, non-governmental organizations.</a:t>
            </a:r>
            <a:endParaRPr lang="uk-UA" dirty="0"/>
          </a:p>
        </p:txBody>
      </p:sp>
      <p:pic>
        <p:nvPicPr>
          <p:cNvPr id="4098" name="Picture 2" descr="C:\Users\home\Desktop\1356686569_obrazovanie-v-amerike-10-sovet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16" y="3611371"/>
            <a:ext cx="8719728" cy="30500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ome\Desktop\photo-by-Matt-Masin-The-Daily-Nebrask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16" y="260648"/>
            <a:ext cx="4032448" cy="3024336"/>
          </a:xfrm>
          <a:prstGeom prst="rect">
            <a:avLst/>
          </a:prstGeom>
          <a:noFill/>
          <a:scene3d>
            <a:camera prst="orthographicFront">
              <a:rot lat="52030" lon="21002237" rev="295465"/>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984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4572000" cy="3139321"/>
          </a:xfrm>
          <a:prstGeom prst="rect">
            <a:avLst/>
          </a:prstGeom>
        </p:spPr>
        <p:txBody>
          <a:bodyPr>
            <a:spAutoFit/>
          </a:bodyPr>
          <a:lstStyle/>
          <a:p>
            <a:r>
              <a:rPr lang="en-US" dirty="0" smtClean="0"/>
              <a:t>  There </a:t>
            </a:r>
            <a:r>
              <a:rPr lang="en-US" dirty="0"/>
              <a:t>are several ways to continue in education: universities, colleges, community colleges, and technical and vocational schools. A university in the USA usually consists of several colleges; each college specializes in a subject area. There are colleges of liberal arts, colleges of education and business colleges. A program for undergraduates usually takes four </a:t>
            </a:r>
            <a:r>
              <a:rPr lang="en-US" dirty="0" smtClean="0"/>
              <a:t>years. </a:t>
            </a:r>
            <a:r>
              <a:rPr lang="en-US" dirty="0"/>
              <a:t>After that, students may leave the university or go on for a graduate or professional </a:t>
            </a:r>
            <a:r>
              <a:rPr lang="en-US" dirty="0" smtClean="0"/>
              <a:t>degree</a:t>
            </a:r>
            <a:endParaRPr lang="uk-UA" dirty="0"/>
          </a:p>
        </p:txBody>
      </p:sp>
      <p:pic>
        <p:nvPicPr>
          <p:cNvPr id="5122" name="Picture 2" descr="C:\Users\home\Desktop\secondary-education-schools-us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927448"/>
            <a:ext cx="6233458" cy="2597274"/>
          </a:xfrm>
          <a:prstGeom prst="rect">
            <a:avLst/>
          </a:prstGeom>
          <a:noFill/>
          <a:scene3d>
            <a:camera prst="orthographicFront">
              <a:rot lat="0" lon="0" rev="300000"/>
            </a:camera>
            <a:lightRig rig="threePt" dir="t"/>
          </a:scene3d>
          <a:extLst>
            <a:ext uri="{909E8E84-426E-40DD-AFC4-6F175D3DCCD1}">
              <a14:hiddenFill xmlns:a14="http://schemas.microsoft.com/office/drawing/2010/main">
                <a:solidFill>
                  <a:srgbClr val="FFFFFF"/>
                </a:solidFill>
              </a14:hiddenFill>
            </a:ext>
          </a:extLst>
        </p:spPr>
      </p:pic>
      <p:pic>
        <p:nvPicPr>
          <p:cNvPr id="5123" name="Picture 3" descr="C:\Users\home\Desktop\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055" y="548680"/>
            <a:ext cx="3823321" cy="2544246"/>
          </a:xfrm>
          <a:prstGeom prst="rect">
            <a:avLst/>
          </a:prstGeom>
          <a:noFill/>
          <a:scene3d>
            <a:camera prst="orthographicFront">
              <a:rot lat="0" lon="1500000" rev="6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85142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6632"/>
            <a:ext cx="4572000" cy="5909310"/>
          </a:xfrm>
          <a:prstGeom prst="rect">
            <a:avLst/>
          </a:prstGeom>
        </p:spPr>
        <p:txBody>
          <a:bodyPr>
            <a:spAutoFit/>
          </a:bodyPr>
          <a:lstStyle/>
          <a:p>
            <a:r>
              <a:rPr lang="en-US" dirty="0"/>
              <a:t>College students usually spend four years at the college, too, and get the Bachelor's degree. In contrast to universities, colleges don't have graduate or professional programs. Colleges in the USA differ greatly in size — they may include from 100 students to 5000 and more. Most of the </a:t>
            </a:r>
            <a:endParaRPr lang="en-US" dirty="0" smtClean="0"/>
          </a:p>
          <a:p>
            <a:r>
              <a:rPr lang="en-US" dirty="0" smtClean="0"/>
              <a:t>larger</a:t>
            </a:r>
          </a:p>
          <a:p>
            <a:r>
              <a:rPr lang="en-US" dirty="0" smtClean="0"/>
              <a:t>institutions </a:t>
            </a:r>
            <a:r>
              <a:rPr lang="en-US" dirty="0"/>
              <a:t>fall </a:t>
            </a:r>
            <a:endParaRPr lang="en-US" dirty="0" smtClean="0"/>
          </a:p>
          <a:p>
            <a:r>
              <a:rPr lang="en-US" dirty="0" smtClean="0"/>
              <a:t>into </a:t>
            </a:r>
            <a:r>
              <a:rPr lang="en-US" dirty="0"/>
              <a:t>the </a:t>
            </a:r>
            <a:endParaRPr lang="en-US" dirty="0" smtClean="0"/>
          </a:p>
          <a:p>
            <a:r>
              <a:rPr lang="en-US" dirty="0" smtClean="0"/>
              <a:t>category </a:t>
            </a:r>
            <a:r>
              <a:rPr lang="en-US" dirty="0"/>
              <a:t>of </a:t>
            </a:r>
            <a:endParaRPr lang="en-US" dirty="0" smtClean="0"/>
          </a:p>
          <a:p>
            <a:r>
              <a:rPr lang="en-US" dirty="0" smtClean="0"/>
              <a:t>universities</a:t>
            </a:r>
            <a:r>
              <a:rPr lang="en-US" dirty="0"/>
              <a:t>, </a:t>
            </a:r>
            <a:endParaRPr lang="en-US" dirty="0" smtClean="0"/>
          </a:p>
          <a:p>
            <a:r>
              <a:rPr lang="en-US" dirty="0" smtClean="0"/>
              <a:t>the </a:t>
            </a:r>
            <a:r>
              <a:rPr lang="en-US" dirty="0"/>
              <a:t>largest being </a:t>
            </a:r>
            <a:endParaRPr lang="en-US" dirty="0" smtClean="0"/>
          </a:p>
          <a:p>
            <a:r>
              <a:rPr lang="en-US" dirty="0" smtClean="0"/>
              <a:t>the </a:t>
            </a:r>
            <a:r>
              <a:rPr lang="en-US" dirty="0"/>
              <a:t>University of </a:t>
            </a:r>
            <a:endParaRPr lang="en-US" dirty="0" smtClean="0"/>
          </a:p>
          <a:p>
            <a:r>
              <a:rPr lang="en-US" dirty="0" smtClean="0"/>
              <a:t>California</a:t>
            </a:r>
            <a:r>
              <a:rPr lang="en-US" dirty="0"/>
              <a:t>, State </a:t>
            </a:r>
            <a:endParaRPr lang="en-US" dirty="0" smtClean="0"/>
          </a:p>
          <a:p>
            <a:r>
              <a:rPr lang="en-US" dirty="0" smtClean="0"/>
              <a:t>university </a:t>
            </a:r>
            <a:r>
              <a:rPr lang="en-US" dirty="0"/>
              <a:t>of </a:t>
            </a:r>
            <a:endParaRPr lang="en-US" dirty="0" smtClean="0"/>
          </a:p>
          <a:p>
            <a:r>
              <a:rPr lang="en-US" dirty="0" smtClean="0"/>
              <a:t>New </a:t>
            </a:r>
            <a:r>
              <a:rPr lang="en-US" dirty="0"/>
              <a:t>York, New </a:t>
            </a:r>
            <a:endParaRPr lang="en-US" dirty="0" smtClean="0"/>
          </a:p>
          <a:p>
            <a:r>
              <a:rPr lang="en-US" dirty="0" smtClean="0"/>
              <a:t>York </a:t>
            </a:r>
            <a:r>
              <a:rPr lang="en-US" dirty="0"/>
              <a:t>university, </a:t>
            </a:r>
            <a:endParaRPr lang="en-US" dirty="0" smtClean="0"/>
          </a:p>
          <a:p>
            <a:r>
              <a:rPr lang="en-US" dirty="0" smtClean="0"/>
              <a:t>Columbia </a:t>
            </a:r>
          </a:p>
          <a:p>
            <a:r>
              <a:rPr lang="en-US" dirty="0" smtClean="0"/>
              <a:t>University </a:t>
            </a:r>
            <a:r>
              <a:rPr lang="en-US" dirty="0"/>
              <a:t>and </a:t>
            </a:r>
            <a:endParaRPr lang="en-US" dirty="0" smtClean="0"/>
          </a:p>
          <a:p>
            <a:r>
              <a:rPr lang="en-US" dirty="0" smtClean="0"/>
              <a:t>others</a:t>
            </a:r>
            <a:r>
              <a:rPr lang="en-US" dirty="0"/>
              <a:t>.</a:t>
            </a:r>
            <a:endParaRPr lang="uk-UA" dirty="0"/>
          </a:p>
        </p:txBody>
      </p:sp>
      <p:pic>
        <p:nvPicPr>
          <p:cNvPr id="5" name="Picture 3" descr="C:\Users\home\Desktop\us_naval_acade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51" y="2148060"/>
            <a:ext cx="7143751" cy="468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81883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620688"/>
            <a:ext cx="8640960" cy="1200329"/>
          </a:xfrm>
          <a:prstGeom prst="rect">
            <a:avLst/>
          </a:prstGeom>
        </p:spPr>
        <p:txBody>
          <a:bodyPr wrap="square">
            <a:spAutoFit/>
          </a:bodyPr>
          <a:lstStyle/>
          <a:p>
            <a:r>
              <a:rPr lang="en-US" sz="2400" b="1" dirty="0"/>
              <a:t>Americans place a high value on education. That's why Kennedy said, "Our progress as a nation can be no swifter than our progress in education".</a:t>
            </a:r>
            <a:endParaRPr lang="uk-UA" sz="2400" b="1" dirty="0"/>
          </a:p>
        </p:txBody>
      </p:sp>
      <p:pic>
        <p:nvPicPr>
          <p:cNvPr id="9220" name="Picture 4" descr="C:\Users\home\Desktop\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07" y="2170624"/>
            <a:ext cx="8915793" cy="389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8807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54</TotalTime>
  <Words>674</Words>
  <Application>Microsoft Office PowerPoint</Application>
  <PresentationFormat>Экран (4:3)</PresentationFormat>
  <Paragraphs>43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Бумажная</vt:lpstr>
      <vt:lpstr>EDUCATION IN THE UNITED STATES OF AMERICA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IN THE UNITED STATES OF AMERICA</dc:title>
  <dc:creator>home</dc:creator>
  <cp:lastModifiedBy>home</cp:lastModifiedBy>
  <cp:revision>7</cp:revision>
  <dcterms:created xsi:type="dcterms:W3CDTF">2013-11-28T18:38:28Z</dcterms:created>
  <dcterms:modified xsi:type="dcterms:W3CDTF">2013-11-29T13:52:07Z</dcterms:modified>
</cp:coreProperties>
</file>