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756" r:id="rId9"/>
  </p:sldMasterIdLst>
  <p:notesMasterIdLst>
    <p:notesMasterId r:id="rId35"/>
  </p:notesMasterIdLst>
  <p:sldIdLst>
    <p:sldId id="256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70" d="100"/>
          <a:sy n="70" d="100"/>
        </p:scale>
        <p:origin x="-18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9039C-D4DD-4484-B636-A567402BA5CE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33699-8B86-4F60-A7F0-6D0CC955D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33699-8B86-4F60-A7F0-6D0CC955D0A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8B767-56CC-46BE-8986-33A05AC7F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FF329-A6CF-48EC-8C2C-1B24AD5F2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51379-CDED-402D-B4C6-89EFFD288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7AE8A-0D3D-45BF-A8C9-3B1818D79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37C29-A4A3-43BA-A181-BFFFED45B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9F69A-5A67-45B4-9074-98E75871C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EE972-4999-4C14-8C81-95A7F6EAF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E8F57-E6AA-4FFD-8F5A-12DF6DCD6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A6FD6-A36C-478F-930B-D5B2E050D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8E86-8837-4B9D-942B-C473857AA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B42DA-A809-4867-A1C1-37FDA95F2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16B86-E12E-434A-96F5-479A51185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2C9BC-7EEE-4096-95FE-5B8DA647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2FE5E-A291-449F-9300-23C66DCA4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824ED-F0B9-4682-808F-6483137BC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8963-43D8-43E2-B1B3-23A37EA76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4D68E-E40B-4623-B0B5-EC08040183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60A3E-87DB-4E60-90D2-D276807AB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0E8A-48AF-4F92-BAC8-C63615567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1096F-2A08-4230-810E-73E37660F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0FF02-8A52-404A-BBD5-55F614616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D0575-65F5-4764-852A-DB6A97D650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4C5BB-231B-4C20-9945-665334DBF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B95B-1D6F-41EF-BEFD-734CC755D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4B5C1-E584-4653-A2F5-9A0E04118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7A2B9-778D-47E3-9B96-60E058D8A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F00F4-94CD-4B89-A8D4-9337FD309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D0E9A-B9CB-49FD-84CB-E0CFCEDBD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23E2F-6B9B-46E1-9C70-A77623FC4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7BCF3-B9A3-4733-812B-C2432C1CB8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567C1-C628-41A9-AD28-FB83954FF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A3F3-774A-48D7-B836-D10174F0A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2658-E563-470A-B525-2C764B59E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3D99E-0B92-404C-8AD2-42B9E84DA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4B286-C6AE-4AF6-98A6-09E2C5129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238C7-076F-4E1A-AE99-CE6209739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74E29-7E60-49DF-B0DF-79C8B1FA6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8D73A-238F-4F9E-8EC2-49468E03A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68AE-2C81-4FD1-AAC8-0B34B43EE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1757F-97D6-4A0E-870E-1D479AA19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3F683-3E2C-4E8F-AEC1-39DF0ABCD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78DD-FBB1-46D2-BBEC-80CEDA22E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24533-7511-4771-A428-89C5C5BFDA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757AC-C151-49A4-A276-84440B836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24F87-ECB2-44B4-A04B-C84CB78E0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C3859-C4B7-4B5B-892C-5B059A756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9A8BB-B8F7-4D1F-B223-9986CF616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2F694-16BA-4E26-8994-CF602F003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5F297-1245-4B86-8FEF-D22F967BD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86C4B-5863-4054-93B8-C6743B33E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752D2-6B26-45B4-B33B-97D16A067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CF43B-F6A6-4788-A712-304B941C8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75385-9998-4C62-9F4B-A1314926B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536C9-E8A3-420D-8A1B-788252511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9AB46-DB9B-499E-A9CB-B08950DE6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94551-DAC0-4A0D-9763-4F351F1AA2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3290-55FD-4F2E-ADA6-16F72B116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82349-DBAF-44E5-8A1E-C57865340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E1EA-2DF7-4E93-B72E-D4F47BCFD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EF3CE-CA08-4F54-855A-AA42574C2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41BD7-ECED-4A1D-ACC3-DA5694FC4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FA5EB-8AD3-42EB-8C6A-20E75D0A2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DF225-9962-4B4E-8BB0-D3B4D8DE7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393A8-3AC9-4C8F-9123-AD7381303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7E267-54F0-469F-86E1-A9B5937AF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CF659-205F-468D-8533-61460A96CA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9A497-A6BB-4014-B9F9-51E7CBB5E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CC4CB-7EF2-4368-851F-59AF4FE95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45E4-47F5-49DE-98FE-3D4F353C6B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6812C-A9AB-462B-8260-02DE5054F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60CFB-E827-4898-8E43-7C774BCCF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B9E7F-D334-493E-B12B-08391C1FF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42110-E8DA-41C5-9CB7-C6AA65A2F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37139-A92F-40F3-B715-A9F0C6472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D83D5-3327-48FD-B06F-AAE48499F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73EBA-ACDA-4C11-ADC9-B8EFFF8BD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A401A-3BA5-4ACE-8B57-9CC964D9E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95563-B4C9-4879-B2C3-D97653E91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94D22-DAFB-4376-89E7-BCFB1A261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6CB2D-D101-47FC-AC11-0DD97B4E0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9EA2D-00DE-4B78-A8B3-AA7C603CB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68233-9706-4CC6-B998-115D90BFA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D7B2A-E3B3-42F5-9612-907415378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2CB86-2474-4A28-8F76-913D80C99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345B-5CD2-4D26-924D-BD53EE69E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04211-4EF8-43C8-8D8D-0C3B694823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A967B-92AA-45C4-86C7-CD80F50233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585C1-70CB-43B8-A12D-AEC64D9706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4039D-89D8-486A-9850-330C970D50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E0C5E7-F1B0-4FD0-9F65-6E52784751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E4CE53-B141-4092-A44A-26DE82BBD5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BFC15F-8EAE-4376-A7E5-1D803226F5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111D8E-C6C4-47C9-BB9B-A909D7F805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A5C485-1C98-4539-86B3-F059BC3856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C36087-FBA8-4979-A0D4-CEB938174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E19CCC-759A-4CD5-9F0E-C9D1C5653A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FAF92F-412E-4E9F-9A5F-D909DADFDE7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Группа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097" y="2520071"/>
            <a:ext cx="8335808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Росія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наприкінці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ХХ — на початку ХХІ ст. </a:t>
            </a:r>
          </a:p>
          <a:p>
            <a:pPr algn="ctr"/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Нові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незалежні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держави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Долучення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РФ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«клубу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обраних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великої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вісімки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».</a:t>
            </a:r>
          </a:p>
          <a:p>
            <a:endParaRPr lang="ru-RU" sz="9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Налагодження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політичного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економічного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співробітництва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країнами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близького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(у рамках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СНД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 та далекого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зарубіжжя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uk-UA" sz="9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Росія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ініціатор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посилення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інтеграційних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процесів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 рамках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СНД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водночас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послаблення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зв’язків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країнами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колишнього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соцтабору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9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Розширення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економічного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стратегічного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співробітництва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країнами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Азії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особливо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Китаєм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Індією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28002" name="Picture 2" descr="http://image.tsn.ua/media/images2/original/Mar2014/383948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4046377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0" descr="http://frontzmin.ua/mediafiles/images/s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71942"/>
            <a:ext cx="4071967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714356"/>
            <a:ext cx="7485512" cy="458806"/>
          </a:xfrm>
        </p:spPr>
        <p:txBody>
          <a:bodyPr anchor="b">
            <a:noAutofit/>
          </a:bodyPr>
          <a:lstStyle/>
          <a:p>
            <a:r>
              <a:rPr lang="ru-RU" sz="27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Балтія</a:t>
            </a:r>
            <a:endParaRPr lang="ru-RU" sz="27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9" y="1643050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Прибалтики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Латвія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Литва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Естонія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</a:t>
            </a:r>
          </a:p>
          <a:p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Демократичні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республіки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зростаючою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ринковою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</a:t>
            </a: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особливих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успіхів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цьому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напрямку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досягла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Естонія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</a:t>
            </a:r>
          </a:p>
          <a:p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Компенсація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власникам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втраченого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перші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роки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радянської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влади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майна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Нові</a:t>
            </a:r>
            <a:r>
              <a:rPr lang="ru-RU" sz="3200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незалежні</a:t>
            </a:r>
            <a:r>
              <a:rPr lang="ru-RU" sz="3200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держави</a:t>
            </a:r>
            <a:endParaRPr lang="ru-RU" sz="3200" b="1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endParaRPr lang="ru-RU" sz="3200" dirty="0"/>
          </a:p>
        </p:txBody>
      </p:sp>
      <p:pic>
        <p:nvPicPr>
          <p:cNvPr id="129026" name="Picture 2" descr="http://upload.wikimedia.org/wikipedia/commons/9/9d/Flag_of_Latvia_phot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72008"/>
            <a:ext cx="2643206" cy="1945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9028" name="Picture 4" descr="http://svoboda-stat.info/photos/articles/240x180n/240x180n_photo_d0d9bbe4ff10558e4d8096bd5fd0c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72008"/>
            <a:ext cx="2636063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9030" name="Picture 6" descr="http://image.tsn.ua/media/images3/original/Mar2014/383958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72008"/>
            <a:ext cx="2643206" cy="1932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Національно-державні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пріоритети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розвитку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країн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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Латвії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Естонії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проблема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російськомовного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населення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для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вводилися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особливі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умови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набуття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громадянства</a:t>
            </a:r>
            <a:endParaRPr lang="ru-RU" sz="2400" i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екзамен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знання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державної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мови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</a:t>
            </a: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2004 р.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вступ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Латвії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Литви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Естонії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ЄС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31074" name="Picture 2" descr="http://doba.te.ua/wp-content/uploads/2014/03/1084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4018414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1076" name="Picture 4" descr="http://vkurse.ua/i/2011-05/portyat-russkiy-yaz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4000528" cy="2553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Членство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НАТО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Сучасне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керівництво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Естонія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(президент —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Ільвес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прем’єр-міністр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Т. </a:t>
            </a:r>
            <a:r>
              <a:rPr lang="ru-RU" sz="24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Рийвас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);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Латвія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(президент —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Берзіньш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прем’єр-міністр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Л. </a:t>
            </a:r>
            <a:r>
              <a:rPr lang="ru-RU" sz="24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Страуюма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);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Литва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(президент —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Грибаускайте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прем’єр-міністр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А. </a:t>
            </a:r>
            <a:r>
              <a:rPr lang="ru-RU" sz="24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Буткявичюс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).</a:t>
            </a:r>
          </a:p>
        </p:txBody>
      </p:sp>
      <p:pic>
        <p:nvPicPr>
          <p:cNvPr id="133124" name="Picture 4" descr="http://pics.livejournal.com/id77/pic/0006yrzp/s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2143140" cy="3374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26" name="Picture 6" descr="http://upload.wikimedia.org/wikipedia/commons/thumb/5/5f/Flickr_-_Saeima_-_10.Saeimas_deput%C4%81ts_Andris_B%C4%93rzi%C5%86%C5%A1_(iev%C4%93l%C4%93ts_no_Vidzemes_apgabala).jpg/280px-Flickr_-_Saeima_-_10.Saeimas_deput%C4%81ts_Andris_B%C4%93rzi%C5%86%C5%A1_(iev%C4%93l%C4%93ts_no_Vidzemes_apgabala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714620"/>
            <a:ext cx="2185561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30" name="Picture 10" descr="http://www.ant.tj/uploads/posts/2012-10/1349724295_dal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714620"/>
            <a:ext cx="2143141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6215082"/>
            <a:ext cx="85725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i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Тоомас</a:t>
            </a:r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500" b="1" i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Ільвес</a:t>
            </a:r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   Андріс </a:t>
            </a:r>
            <a:r>
              <a:rPr lang="uk-UA" sz="2500" b="1" i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Берзіньш</a:t>
            </a:r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Даля </a:t>
            </a:r>
            <a:r>
              <a:rPr lang="uk-UA" sz="2500" b="1" i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Грибаускайте</a:t>
            </a:r>
            <a:endParaRPr lang="uk-UA" sz="2500" b="1" i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uk-UA" sz="2500" b="1" i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714356"/>
            <a:ext cx="7485512" cy="458806"/>
          </a:xfrm>
        </p:spPr>
        <p:txBody>
          <a:bodyPr anchor="b">
            <a:noAutofit/>
          </a:bodyPr>
          <a:lstStyle/>
          <a:p>
            <a:r>
              <a:rPr lang="ru-RU" sz="27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Білорусь</a:t>
            </a:r>
            <a:endParaRPr lang="ru-RU" sz="27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9" y="164305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Здобуття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незалежності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С. Шушкевича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поспішав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упровадженням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ринкових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реформ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сподіваючись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здійснити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без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шокової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терапії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спричинило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закриття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підприємств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безробіття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зниження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життєвого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рівня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ukranews.com/uploads/news/2014/03/28/21/58dbe1479fcdd55ffd379ed494df43c90329a5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361952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gdb.voanews.com/6BB5EF9D-4F72-4D4C-AFD9-4FD0B631D0A4_w640_r1_s.jpg"/>
          <p:cNvPicPr>
            <a:picLocks noChangeAspect="1" noChangeArrowheads="1"/>
          </p:cNvPicPr>
          <p:nvPr/>
        </p:nvPicPr>
        <p:blipFill>
          <a:blip r:embed="rId3" cstate="print"/>
          <a:srcRect r="13970"/>
          <a:stretch>
            <a:fillRect/>
          </a:stretch>
        </p:blipFill>
        <p:spPr bwMode="auto">
          <a:xfrm>
            <a:off x="4929190" y="3429000"/>
            <a:ext cx="3605552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86314" y="6215082"/>
            <a:ext cx="43576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Станіслав </a:t>
            </a:r>
            <a:r>
              <a:rPr lang="uk-UA" sz="2500" b="1" i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Шушкевич</a:t>
            </a:r>
            <a:endParaRPr lang="uk-UA" sz="2500" b="1" i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uk-UA" sz="2500" b="1" i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7868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Авторитарне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правління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президента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Лукашенка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1994 р.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Рада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Європи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США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назвали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Лукашенка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диктатором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призвело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ізоляції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9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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Встановлення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жорсткого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державного контролю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за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економічною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діяльністю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9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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Економічна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політична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інтеграція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Росією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значні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дотації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Москви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наднизькі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ціни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енергоносії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об’єднання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грошових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систем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6215082"/>
            <a:ext cx="85725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Олександр Лукашенко</a:t>
            </a:r>
          </a:p>
          <a:p>
            <a:endParaRPr lang="uk-UA" sz="2500" b="1" i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4146" name="Picture 2" descr="http://www.sb.by/images/new_folder/07.04/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3643314"/>
            <a:ext cx="3692225" cy="2550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4148" name="Picture 4" descr="http://image.tsn.ua/media/images2/original/Jul2009/f7075a6784_140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375049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b="1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Обмеження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демократичних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прав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свобод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переслідування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журналістів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політична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цензура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ЗМІ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ув’язнення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опозиційних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політиків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</a:t>
            </a:r>
            <a:r>
              <a:rPr lang="ru-RU" sz="2400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Квітень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—</a:t>
            </a:r>
            <a:r>
              <a:rPr lang="ru-RU" sz="2400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травень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2011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початок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глибокої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фінансово-економічної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кризи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яка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призвела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девальвації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білоруської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грошової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одиниці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погіршення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життєвого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рівня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населення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36194" name="Picture 2" descr="http://watcher.com.ua/wp-content/uploads/tsenzu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4190996" cy="3143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6196" name="Picture 4" descr="http://image.tsn.ua/media/images2/original/Apr2011/383417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4143404" cy="3143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714356"/>
            <a:ext cx="7485512" cy="458806"/>
          </a:xfrm>
        </p:spPr>
        <p:txBody>
          <a:bodyPr anchor="b">
            <a:noAutofit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Молдова</a:t>
            </a:r>
            <a:endParaRPr lang="ru-RU" sz="27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9" y="164305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перші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роки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незалежності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курс на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возз’єднання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етнічно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близькою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Румунією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повернення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латинського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алфавіту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як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наслідок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посилення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сепаратистських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настроїв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лівому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березі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Дністра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де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більшість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населення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українці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росіяни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7218" name="Picture 2" descr="http://st.interakt.md/content/news/big/astazi-sarbatorim-20-de-ani-de-independenta-a-republicii-mold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3969310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7220" name="Picture 4" descr="http://www.migratie.md/files/elfinder/images/Flag-Pins-Moldova-Rom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000528" cy="2686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1992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проголошення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Придністровської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республіки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до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1994 р.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тривали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воєнні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дії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між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Молдовою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Придністров’ям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підтримки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РФ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1997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надання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Придністров’ю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Гагаузькій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республіці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широкої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автономії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проте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конфлікт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лишається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розв’язаним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сьогодні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Придністровська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республіка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не </a:t>
            </a:r>
            <a:r>
              <a:rPr lang="ru-RU" sz="2400" b="1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визнана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світі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uk-UA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Складне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економічне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становище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через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наслідки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війни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втрату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значної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частини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промислового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потенціалу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Придністров’ї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зовнішній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політиці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орієнтація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ЄС.</a:t>
            </a:r>
          </a:p>
        </p:txBody>
      </p:sp>
      <p:pic>
        <p:nvPicPr>
          <p:cNvPr id="139266" name="Picture 2" descr="http://upload.wikimedia.org/wikipedia/commons/3/3f/%D0%9F%D1%80%D0%B8%D0%B4%D0%BD%D1%96%D1%81%D1%82%D1%80%D0%BE%D0%B2'%D1%8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2349681" cy="2726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9268" name="Picture 4" descr="http://www.armedia.am/_images_/image/2013/big-deputatii-europeni-spera-ca-moldova-sa-semneze-cat-mai-curand-acordul-de-asociere-la-ue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929066"/>
            <a:ext cx="457339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714356"/>
            <a:ext cx="7485512" cy="458806"/>
          </a:xfrm>
        </p:spPr>
        <p:txBody>
          <a:bodyPr anchor="b">
            <a:noAutofit/>
          </a:bodyPr>
          <a:lstStyle/>
          <a:p>
            <a:r>
              <a:rPr lang="ru-RU" sz="27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Закавказзя</a:t>
            </a:r>
            <a:endParaRPr lang="ru-RU" sz="27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9" y="164305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Закавказзя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Азербайджан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Вірменія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Грузія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Привабливі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економічні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перспективи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Азербайджану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майже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30 </a:t>
            </a:r>
            <a:r>
              <a:rPr lang="ru-RU" sz="2400" b="1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років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очолював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Гейдар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Алієв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нині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його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син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Ільхам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Алієв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багаті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поклади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нафти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країні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0291" name="Picture 3" descr="C:\Users\Папиш\Desktop\h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457152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0293" name="Picture 5" descr="http://upload.wikimedia.org/wikipedia/commons/0/0c/Ilham_Aliyev_in_Poland,_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86190"/>
            <a:ext cx="3071834" cy="2458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286512" y="6234752"/>
            <a:ext cx="20717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500" b="1" i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Ільхам</a:t>
            </a:r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Алієв</a:t>
            </a:r>
          </a:p>
          <a:p>
            <a:endParaRPr lang="uk-UA" sz="2500" b="1" i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714356"/>
            <a:ext cx="7485512" cy="458806"/>
          </a:xfrm>
        </p:spPr>
        <p:txBody>
          <a:bodyPr anchor="b">
            <a:noAutofit/>
          </a:bodyPr>
          <a:lstStyle/>
          <a:p>
            <a:r>
              <a:rPr lang="ru-RU" sz="27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Перехід</a:t>
            </a:r>
            <a:r>
              <a:rPr lang="ru-RU" sz="27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7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ринкової</a:t>
            </a:r>
            <a:r>
              <a:rPr lang="ru-RU" sz="27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економіки</a:t>
            </a:r>
            <a:endParaRPr lang="ru-RU" sz="27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9" y="164305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12 </a:t>
            </a:r>
            <a:r>
              <a:rPr lang="ru-RU" sz="2400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червня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1990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проголошення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Росією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суверенітету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Жовтень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1991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проголошення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Єльциним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програми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радикальних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економічних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перетворень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шляхом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шокової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терапії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cdn1.img22.ria.ru/images/44813/44/448134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14752"/>
            <a:ext cx="5072058" cy="2874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Росія</a:t>
            </a:r>
            <a:r>
              <a:rPr lang="ru-RU" sz="3200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наприкінці</a:t>
            </a:r>
            <a:r>
              <a:rPr lang="ru-RU" sz="3200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ХХ — на початку ХХІ ст. 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6072206"/>
            <a:ext cx="20922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Борис Єльцин</a:t>
            </a:r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Територіальний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конфлікт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між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Вірменією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Азербайджаном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через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Нагірний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Карабах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бойові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перевагу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мала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Вірменія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було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припинено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1994 р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незважаючи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посередництво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ОБСЄ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Росії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конфлікт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досі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розв’язано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1989 р.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початок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грузинсько-абхазського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протистояння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бо-ротьба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Південної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Осетії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за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незалежність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Грузії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42338" name="Picture 2" descr="http://www.arcah.ru/uploads/posts/2010-07/1279986220_236877c3345dcf241f828feab93bc7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429000"/>
            <a:ext cx="396047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2340" name="Picture 4" descr="http://external.polskieradio.pl/files/039e3833-60c8-47f8-8b53-d0248b09c1b6.f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4033695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786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1992 р.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громадянська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війна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між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прибічниками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противниками президента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Гамсахурдіа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завершилася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його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відстороненням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влади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обранням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президентом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Е. Шеварднадзе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1992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проголошення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місцевим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парламентом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незалежності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Абхазії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відокремлення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Грузії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переростання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конфлікту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воєнну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фазу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44388" name="Picture 4" descr="http://www.dezinfo.net/images1/image/guest/08.2008/osetwar/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3643314"/>
            <a:ext cx="4096163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4390" name="Picture 6" descr="http://www1.rfi.fr/acturu/images/104/abkhazie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4130415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1994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підписання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між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Грузією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Абхазією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угоди про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при-пинення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воєнних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дій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розмежування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збройних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сил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2003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революція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троянд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»,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ході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якої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тиском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опози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-</a:t>
            </a:r>
          </a:p>
          <a:p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ції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Е. Шеварднадзе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пішов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відставку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обрання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новим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президентом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Саакашвілі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покращення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економічного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становища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Грузії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викликане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вкладанням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значних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інвестицій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розвиток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сучасних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галузей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будівництво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підприємств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впровадження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європейських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норм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життя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46434" name="Picture 2" descr="http://gdb.rferl.org/34DAAA93-C37E-4106-BD1C-847E199D146D_w974_n_s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3438576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6436" name="Picture 4" descr="http://file.liga.net/upload/iblock/e81/e814243517ce706a35a5ca9fcb2face2.jpg"/>
          <p:cNvPicPr>
            <a:picLocks noChangeAspect="1" noChangeArrowheads="1"/>
          </p:cNvPicPr>
          <p:nvPr/>
        </p:nvPicPr>
        <p:blipFill>
          <a:blip r:embed="rId4" cstate="print"/>
          <a:srcRect b="4999"/>
          <a:stretch>
            <a:fillRect/>
          </a:stretch>
        </p:blipFill>
        <p:spPr bwMode="auto">
          <a:xfrm>
            <a:off x="4929190" y="3786190"/>
            <a:ext cx="350046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57752" y="6234752"/>
            <a:ext cx="35004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500" b="1" i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Міхеїл</a:t>
            </a:r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Саакашвілі </a:t>
            </a:r>
          </a:p>
          <a:p>
            <a:endParaRPr lang="uk-UA" sz="2500" b="1" i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714356"/>
            <a:ext cx="7485512" cy="458806"/>
          </a:xfrm>
        </p:spPr>
        <p:txBody>
          <a:bodyPr anchor="b">
            <a:noAutofit/>
          </a:bodyPr>
          <a:lstStyle/>
          <a:p>
            <a:r>
              <a:rPr lang="ru-RU" sz="27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Середня</a:t>
            </a:r>
            <a:r>
              <a:rPr lang="ru-RU" sz="27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Азія</a:t>
            </a:r>
            <a:endParaRPr lang="ru-RU" sz="27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9" y="1643050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Держави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Середньої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Азії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Казахстан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Киргизстан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Узбекистан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Туркмен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стан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Прихід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влади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після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розпаду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СРСР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колишніх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керівників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рес-публіканських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компартій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прагнули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зберегти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старі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феодально-комуністичні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порядки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залучаючи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допомогу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мусульманське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духівництво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http://tengrinews.kz/userdata/news/2012/news_208772/thumb_b/photo_46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643446"/>
            <a:ext cx="295239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cdn.trend.az/article_photo/2012/06/28/Turkmenistan_flag_albom_280612_1.jpg"/>
          <p:cNvPicPr>
            <a:picLocks noChangeAspect="1" noChangeArrowheads="1"/>
          </p:cNvPicPr>
          <p:nvPr/>
        </p:nvPicPr>
        <p:blipFill>
          <a:blip r:embed="rId3" cstate="print"/>
          <a:srcRect r="63414" b="26710"/>
          <a:stretch>
            <a:fillRect/>
          </a:stretch>
        </p:blipFill>
        <p:spPr bwMode="auto">
          <a:xfrm>
            <a:off x="6572264" y="4643446"/>
            <a:ext cx="1785950" cy="1674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://fi.ill.focus.ua/m/371x240/32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643446"/>
            <a:ext cx="2539917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Авторитарні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формально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демократичні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держави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об’єднані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Організацією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економічного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співробітництва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1999 р.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); члени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СНД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2005 р.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революція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тюльпанів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Киргизії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найбіднішій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державі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регіону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викликана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невдоволенням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авторитарним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режимом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Акаєва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прихід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влади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нового уряду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ініціював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проведення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реформ 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сфері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політики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49506" name="Picture 2" descr="http://www.i-r-p.ru/files/files5/4bbd1102073a55.007848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3784694" cy="2887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9512" name="Picture 8" descr="http://www.rudn.ru/pictur.php?t_id=25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876"/>
            <a:ext cx="3810027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57148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Висновок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428736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/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Після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того, як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СРСР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припинив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своє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існування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його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колишні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республіки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здобули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незалежність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народи приступили до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вирішення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трьох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доленосних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історичних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завдань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створення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незалежних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держав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знищення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тоталітаризму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реформування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комуністичного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способу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виробництва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 засадах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свободи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економічної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діяльності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ринкового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регулювання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виробництва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50530" name="Picture 2" descr="http://cossackland.org.ua/wp-content/uploads/2013/02/2e4421825460227f8c621d8d35634d0a48b3a3fc-300x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643446"/>
            <a:ext cx="2857500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0532" name="Picture 4" descr="http://berichnow.ru/wp-content/uploads/2012/10/materialnaya-nezavisim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643446"/>
            <a:ext cx="2857520" cy="187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1992 р.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реформа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Є. Гайдара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яка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передбачала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173038">
              <a:buFont typeface="Wingdings" pitchFamily="2" charset="2"/>
              <a:buChar char="ü"/>
            </a:pP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лібералізацію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цін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зовнішньої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торгівлі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173038">
              <a:buFont typeface="Wingdings" pitchFamily="2" charset="2"/>
              <a:buChar char="ü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приватизацію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землі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промисловості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173038">
              <a:buFont typeface="Wingdings" pitchFamily="2" charset="2"/>
              <a:buChar char="ü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дозвіл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приватного фермерства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450850" indent="-277813">
              <a:buFont typeface="Wingdings" pitchFamily="2" charset="2"/>
              <a:buChar char="ü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створення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стійкої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конвертованої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національної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валюти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450850" indent="-277813">
              <a:buFont typeface="Wingdings" pitchFamily="2" charset="2"/>
              <a:buChar char="ü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подолання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інфляції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шляхом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скорочення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державних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видатків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15714" name="Picture 2" descr="http://kazanfirst.ru/storage/feeds/984279861142300231116aa1e1d41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3786214" cy="2918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5716" name="Picture 4" descr="http://www.iep.ru/files/news/confer/us/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3761631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86116" y="6143644"/>
            <a:ext cx="18675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Єгор Гайдар</a:t>
            </a:r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Наслідки</a:t>
            </a:r>
            <a:r>
              <a:rPr lang="ru-RU" sz="2400" b="1" i="1" u="sng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u="sng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реформи</a:t>
            </a:r>
            <a:r>
              <a:rPr lang="ru-RU" sz="2400" b="1" i="1" u="sng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marL="531813" indent="-358775">
              <a:buFont typeface="Wingdings" pitchFamily="2" charset="2"/>
              <a:buChar char="ü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початок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структурної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перебудови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економіки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формування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ринку; </a:t>
            </a:r>
          </a:p>
          <a:p>
            <a:pPr marL="531813" indent="-358775">
              <a:buFont typeface="Wingdings" pitchFamily="2" charset="2"/>
              <a:buChar char="ü"/>
            </a:pP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соціальне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розшарування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627063" indent="-449263">
              <a:buFont typeface="Wingdings" pitchFamily="2" charset="2"/>
              <a:buChar char="ü"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зростання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соціальної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напруженості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падіння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виробництва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життєвого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рівня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громадян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531813" indent="-358775">
              <a:buFont typeface="Wingdings" pitchFamily="2" charset="2"/>
              <a:buChar char="ü"/>
            </a:pP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кризовий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стан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бюджетної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сфери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культури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науки,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освіти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531813" indent="-358775">
              <a:buFont typeface="Wingdings" pitchFamily="2" charset="2"/>
              <a:buChar char="ü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криміналізація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бізнесу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900" dirty="0" smtClean="0">
              <a:latin typeface="Calibri" pitchFamily="34" charset="0"/>
              <a:cs typeface="Calibri" pitchFamily="34" charset="0"/>
            </a:endParaRPr>
          </a:p>
          <a:p>
            <a:pPr indent="177800"/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Відставка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уряду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Є. Гайдара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призначення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головою уряду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Чорномирдіна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намагався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поєднати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зміцнення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ролі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держави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економіці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розвитком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ринкових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відносин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4690" name="Picture 2" descr="http://umma.ua/uploads/news/2013/03/22/00/068aa4455f7e68217d0fb480a632b512cdf90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2857520" cy="1905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4692" name="Picture 4" descr="http://bisnesstop.com/wp-content/uploads/2013/05/%D0%BA%D1%80%D0%B8%D0%BC%D0%B8%D0%BD%D0%B0%D0%BB-%D0%B8-%D0%B1%D0%B8%D0%B7%D0%BD%D0%B5%D1%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714884"/>
            <a:ext cx="2893241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1994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початок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приватизації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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1998 р.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відставка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уряду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Чорномирдіна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призначення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новим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прем’єр-міністром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Кирієнка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Серпень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1998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глибока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фінансова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криза,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«обвал рубля»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</a:t>
            </a:r>
          </a:p>
          <a:p>
            <a:pPr indent="177800"/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Повернення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влади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старої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гвардії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керівництвом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Є. Примакова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зумів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поступово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стабілізувати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соціально-економічну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ситуацію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країні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17762" name="Picture 2" descr="http://pinchukfund.org/upload/iblock/4dd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4143380"/>
            <a:ext cx="294132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7764" name="Picture 4" descr="http://rusinform.ru/uploads/posts/2012-12/1356335034_prima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43380"/>
            <a:ext cx="2978072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6215082"/>
            <a:ext cx="31229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Віктор Чорномирдін</a:t>
            </a:r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6215082"/>
            <a:ext cx="24735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Євген Примаков</a:t>
            </a:r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1999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призначення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прем’єр-міністром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Путіна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продовжив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курс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подальшу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стабілізацію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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31 </a:t>
            </a:r>
            <a:r>
              <a:rPr lang="ru-RU" sz="2400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грудня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1999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добровільна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відставка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Єльцина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56" y="6072206"/>
            <a:ext cx="5187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Борис Єльцин та Володимир Путін</a:t>
            </a:r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8788" name="Picture 4" descr="http://www.bbc.co.uk/worldservice/includes/core/2/screen/extras/carousel_timeline/ussr_20/images/1999.12_yeltsin_putin_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6096000" cy="3714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Березень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2000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перемога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президентських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виборах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Путіна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перебував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посаді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Президента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вісім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років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проведення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адміністративної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реформи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завдяки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вдалося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посилити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централізацію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влади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ліквідувати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прояви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сепаратизму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прийняття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податкового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кодексу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за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яким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було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введено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єдиний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податок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розмірі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13 %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боротьба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всевладдям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олігархів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40" y="6215082"/>
            <a:ext cx="27078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Володимир Путін</a:t>
            </a:r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9812" name="Picture 4" descr="http://www.rivnist.in.ua/wp-content/uploads/2014/03/zvernen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28860" y="3286124"/>
            <a:ext cx="4286280" cy="2852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2008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обрання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Президентом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Медвєдєва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продовжив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курс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свого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попередника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uk-UA" sz="900" dirty="0" smtClean="0">
              <a:latin typeface="Calibri" pitchFamily="34" charset="0"/>
              <a:cs typeface="Calibri" pitchFamily="34" charset="0"/>
            </a:endParaRPr>
          </a:p>
          <a:p>
            <a:endParaRPr lang="ru-RU" sz="9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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2012 р.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повернення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посаду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Президента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В.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Путіна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уперше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президент РФ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обирався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b="1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шість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років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6215082"/>
            <a:ext cx="59427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Дмитро Медвєдєв та Володимир Путін</a:t>
            </a:r>
            <a:endParaRPr lang="ru-RU" sz="25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3906" name="Picture 2" descr="http://cdn4.img22.ria.ru/images/58923/60/589236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643182"/>
            <a:ext cx="6072190" cy="3440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714356"/>
            <a:ext cx="7485512" cy="458806"/>
          </a:xfrm>
        </p:spPr>
        <p:txBody>
          <a:bodyPr anchor="b">
            <a:noAutofit/>
          </a:bodyPr>
          <a:lstStyle/>
          <a:p>
            <a:r>
              <a:rPr lang="ru-RU" sz="27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Зовнішня</a:t>
            </a:r>
            <a:r>
              <a:rPr lang="ru-RU" sz="27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політика</a:t>
            </a:r>
            <a:endParaRPr lang="ru-RU" sz="27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9" y="1643050"/>
            <a:ext cx="8501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Російська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Федерація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(РФ)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правонаступниця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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СРСР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міжнародній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арені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uk-UA" sz="900" dirty="0" smtClean="0">
              <a:latin typeface="Calibri" pitchFamily="34" charset="0"/>
              <a:cs typeface="Calibri" pitchFamily="34" charset="0"/>
            </a:endParaRPr>
          </a:p>
          <a:p>
            <a:endParaRPr lang="ru-RU" sz="9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Росія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постійний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член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Ради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Безпеки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ООН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uk-UA" sz="900" dirty="0" smtClean="0">
              <a:latin typeface="Calibri" pitchFamily="34" charset="0"/>
              <a:cs typeface="Calibri" pitchFamily="34" charset="0"/>
            </a:endParaRPr>
          </a:p>
          <a:p>
            <a:endParaRPr lang="ru-RU" sz="9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Росія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велика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ядерна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держава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якою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має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рахуватися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Захід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5956" name="Picture 4" descr="http://image.zn.ua/media/images/original/Feb2011/29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14817"/>
            <a:ext cx="3500462" cy="2315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5958" name="Picture 6" descr="http://www.tonb.ru/upload/iblock/f3e/f3ed773bdd0e46f74838d9e06ca997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14818"/>
            <a:ext cx="3500223" cy="2336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Інше 1">
      <a:majorFont>
        <a:latin typeface="UkrainianXenia"/>
        <a:ea typeface=""/>
        <a:cs typeface=""/>
      </a:majorFont>
      <a:minorFont>
        <a:latin typeface="Uk_Bruskovay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ormaster">
  <a:themeElements>
    <a:clrScheme name="2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Інше 1">
      <a:majorFont>
        <a:latin typeface="UkrainianXenia"/>
        <a:ea typeface=""/>
        <a:cs typeface=""/>
      </a:majorFont>
      <a:minorFont>
        <a:latin typeface="Uk_Bruskovay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Інше 1">
      <a:majorFont>
        <a:latin typeface="UkrainianXenia"/>
        <a:ea typeface=""/>
        <a:cs typeface=""/>
      </a:majorFont>
      <a:minorFont>
        <a:latin typeface="Uk_Bruskovay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Інше 1">
      <a:majorFont>
        <a:latin typeface="UkrainianXenia"/>
        <a:ea typeface=""/>
        <a:cs typeface=""/>
      </a:majorFont>
      <a:minorFont>
        <a:latin typeface="Uk_Bruskovay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Інше 1">
      <a:majorFont>
        <a:latin typeface="UkrainianXenia"/>
        <a:ea typeface=""/>
        <a:cs typeface=""/>
      </a:majorFont>
      <a:minorFont>
        <a:latin typeface="Uk_Bruskovay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Інше 1">
      <a:majorFont>
        <a:latin typeface="UkrainianXenia"/>
        <a:ea typeface=""/>
        <a:cs typeface=""/>
      </a:majorFont>
      <a:minorFont>
        <a:latin typeface="Uk_Bruskovay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Інше 1">
      <a:majorFont>
        <a:latin typeface="UkrainianXenia"/>
        <a:ea typeface=""/>
        <a:cs typeface=""/>
      </a:majorFont>
      <a:minorFont>
        <a:latin typeface="Uk_Bruskovay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Інше 1">
      <a:majorFont>
        <a:latin typeface="UkrainianXenia"/>
        <a:ea typeface=""/>
        <a:cs typeface=""/>
      </a:majorFont>
      <a:minorFont>
        <a:latin typeface="Uk_Bruskovay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cademic Literature 16x9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Інше 1">
      <a:majorFont>
        <a:latin typeface="UkrainianXenia"/>
        <a:ea typeface=""/>
        <a:cs typeface=""/>
      </a:majorFont>
      <a:minorFont>
        <a:latin typeface="Uk_Bruskovay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.potx" id="{2F0AAF73-AE41-486D-B6DC-0985ADE3F2EC}" vid="{EF7BD8ED-D7CC-46AA-8B96-4CA16C4A9E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29. Утворення Української Гельсінської спілки (УГС) та її діяльність</Template>
  <TotalTime>800</TotalTime>
  <Words>1237</Words>
  <Application>Microsoft Office PowerPoint</Application>
  <PresentationFormat>Экран (4:3)</PresentationFormat>
  <Paragraphs>141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Academic Literature 16x9</vt:lpstr>
      <vt:lpstr>Слайд 1</vt:lpstr>
      <vt:lpstr>Перехід до ринкової економіки</vt:lpstr>
      <vt:lpstr>Слайд 3</vt:lpstr>
      <vt:lpstr>Слайд 4</vt:lpstr>
      <vt:lpstr>Слайд 5</vt:lpstr>
      <vt:lpstr>Слайд 6</vt:lpstr>
      <vt:lpstr>Слайд 7</vt:lpstr>
      <vt:lpstr>Слайд 8</vt:lpstr>
      <vt:lpstr>Зовнішня політика</vt:lpstr>
      <vt:lpstr>Слайд 10</vt:lpstr>
      <vt:lpstr>Балтія</vt:lpstr>
      <vt:lpstr>Слайд 12</vt:lpstr>
      <vt:lpstr>Слайд 13</vt:lpstr>
      <vt:lpstr>Білорусь</vt:lpstr>
      <vt:lpstr>Слайд 15</vt:lpstr>
      <vt:lpstr>Слайд 16</vt:lpstr>
      <vt:lpstr>Молдова</vt:lpstr>
      <vt:lpstr>Слайд 18</vt:lpstr>
      <vt:lpstr>Закавказзя</vt:lpstr>
      <vt:lpstr>Слайд 20</vt:lpstr>
      <vt:lpstr>Слайд 21</vt:lpstr>
      <vt:lpstr>Слайд 22</vt:lpstr>
      <vt:lpstr>Середня Азія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Папиш</cp:lastModifiedBy>
  <cp:revision>86</cp:revision>
  <dcterms:created xsi:type="dcterms:W3CDTF">2013-01-28T15:16:19Z</dcterms:created>
  <dcterms:modified xsi:type="dcterms:W3CDTF">2014-05-22T16:01:22Z</dcterms:modified>
</cp:coreProperties>
</file>