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7" r:id="rId6"/>
    <p:sldId id="259" r:id="rId7"/>
    <p:sldId id="260" r:id="rId8"/>
    <p:sldId id="261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6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9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4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01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4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65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70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96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85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0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09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85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4EBB-C1CC-4C46-9DAB-3D12DFA6D2BE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6A57-91C3-4CD7-8523-519BC6816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00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15" y="42930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8800" b="1" dirty="0" smtClean="0">
                <a:solidFill>
                  <a:srgbClr val="FF0000"/>
                </a:solidFill>
              </a:rPr>
              <a:t>       НЕП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14350"/>
            <a:ext cx="6400800" cy="1752600"/>
          </a:xfrm>
        </p:spPr>
        <p:txBody>
          <a:bodyPr>
            <a:normAutofit/>
          </a:bodyPr>
          <a:lstStyle/>
          <a:p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Нова економічна політика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яка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проводилася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Радянських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республіках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починаючи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з 1921 року.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05"/>
          <a:stretch/>
        </p:blipFill>
        <p:spPr>
          <a:xfrm>
            <a:off x="1907704" y="260648"/>
            <a:ext cx="611769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40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Висновки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6500858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20-ті </a:t>
            </a:r>
            <a:r>
              <a:rPr lang="en-US" sz="1600" dirty="0" smtClean="0"/>
              <a:t>pp. XX </a:t>
            </a:r>
            <a:r>
              <a:rPr lang="ru-RU" sz="1600" dirty="0" smtClean="0"/>
              <a:t>ст. -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мирного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економіки</a:t>
            </a:r>
            <a:r>
              <a:rPr lang="ru-RU" sz="1600" dirty="0" smtClean="0"/>
              <a:t> 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, </a:t>
            </a:r>
            <a:r>
              <a:rPr lang="ru-RU" sz="1600" dirty="0" err="1" smtClean="0"/>
              <a:t>мистецького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піднесення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пов'язаних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запровадженням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НЕПу.Відродження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ринкових</a:t>
            </a:r>
            <a:r>
              <a:rPr lang="ru-RU" sz="1600" dirty="0" smtClean="0"/>
              <a:t> засад в </a:t>
            </a:r>
            <a:r>
              <a:rPr lang="ru-RU" sz="1600" dirty="0" err="1" smtClean="0"/>
              <a:t>економіці</a:t>
            </a:r>
            <a:r>
              <a:rPr lang="ru-RU" sz="1600" dirty="0" smtClean="0"/>
              <a:t>, </a:t>
            </a:r>
            <a:r>
              <a:rPr lang="ru-RU" sz="1600" dirty="0" err="1" smtClean="0"/>
              <a:t>деяке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послаблення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призвели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швидкого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поширення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 в </a:t>
            </a:r>
            <a:r>
              <a:rPr lang="ru-RU" sz="1600" dirty="0" err="1" smtClean="0"/>
              <a:t>усіх</a:t>
            </a:r>
            <a:r>
              <a:rPr lang="ru-RU" sz="1600" dirty="0" smtClean="0"/>
              <a:t> сферах </a:t>
            </a:r>
            <a:r>
              <a:rPr lang="ru-RU" sz="1600" dirty="0" err="1" smtClean="0"/>
              <a:t>суспільного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життя.Входження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радянської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до складу </a:t>
            </a:r>
            <a:r>
              <a:rPr lang="ru-RU" sz="1600" dirty="0" err="1" smtClean="0"/>
              <a:t>новоутвореного</a:t>
            </a:r>
            <a:r>
              <a:rPr lang="ru-RU" sz="1600" dirty="0" smtClean="0"/>
              <a:t> СРСР </a:t>
            </a:r>
            <a:r>
              <a:rPr lang="ru-RU" sz="1600" dirty="0" err="1" smtClean="0"/>
              <a:t>призвело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втрати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будь-яких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решток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самостійного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управління</a:t>
            </a:r>
            <a:r>
              <a:rPr lang="ru-RU" sz="1600" dirty="0" smtClean="0"/>
              <a:t>; </a:t>
            </a:r>
            <a:r>
              <a:rPr lang="ru-RU" sz="1600" dirty="0" err="1" smtClean="0"/>
              <a:t>всіма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процесами</a:t>
            </a:r>
            <a:r>
              <a:rPr lang="ru-RU" sz="1600" dirty="0" smtClean="0"/>
              <a:t> в </a:t>
            </a:r>
            <a:r>
              <a:rPr lang="ru-RU" sz="1600" dirty="0" err="1" smtClean="0"/>
              <a:t>республіці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московський</a:t>
            </a:r>
            <a:r>
              <a:rPr lang="ru-RU" sz="1600" dirty="0" smtClean="0"/>
              <a:t> центр.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1921 р. </a:t>
            </a:r>
            <a:r>
              <a:rPr lang="ru-RU" sz="1600" dirty="0" err="1" smtClean="0"/>
              <a:t>партія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більшовиків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відмовилася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принципів</a:t>
            </a:r>
            <a:r>
              <a:rPr lang="ru-RU" sz="1600" dirty="0" smtClean="0"/>
              <a:t> «</a:t>
            </a:r>
            <a:r>
              <a:rPr lang="ru-RU" sz="1600" dirty="0" err="1" smtClean="0"/>
              <a:t>воєнного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комунізму</a:t>
            </a:r>
            <a:r>
              <a:rPr lang="ru-RU" sz="1600" dirty="0" smtClean="0"/>
              <a:t>»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перейшла</a:t>
            </a:r>
            <a:r>
              <a:rPr lang="ru-RU" sz="1600" dirty="0" smtClean="0"/>
              <a:t> до </a:t>
            </a:r>
            <a:r>
              <a:rPr lang="ru-RU" sz="1600" dirty="0" err="1" smtClean="0"/>
              <a:t>нової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політики</a:t>
            </a:r>
            <a:r>
              <a:rPr lang="ru-RU" sz="1600" dirty="0" smtClean="0"/>
              <a:t> (НЕП).</a:t>
            </a:r>
          </a:p>
          <a:p>
            <a:pPr>
              <a:buNone/>
            </a:pPr>
            <a:r>
              <a:rPr lang="ru-RU" sz="1600" dirty="0" smtClean="0"/>
              <a:t>Причинами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запровадження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:</a:t>
            </a:r>
          </a:p>
          <a:p>
            <a:pPr>
              <a:buNone/>
            </a:pPr>
            <a:r>
              <a:rPr lang="ru-RU" sz="1600" dirty="0" smtClean="0"/>
              <a:t>-</a:t>
            </a:r>
            <a:r>
              <a:rPr lang="ru-RU" sz="1600" dirty="0" err="1" smtClean="0"/>
              <a:t>повна</a:t>
            </a:r>
            <a:r>
              <a:rPr lang="ru-RU" sz="1600" dirty="0" smtClean="0"/>
              <a:t> </a:t>
            </a:r>
            <a:r>
              <a:rPr lang="ru-RU" sz="1600" dirty="0" err="1" smtClean="0"/>
              <a:t>руйнація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запровадження</a:t>
            </a:r>
            <a:r>
              <a:rPr lang="ru-RU" sz="1600" dirty="0" smtClean="0"/>
              <a:t> «</a:t>
            </a:r>
            <a:r>
              <a:rPr lang="ru-RU" sz="1600" dirty="0" err="1" smtClean="0"/>
              <a:t>воєнного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комунізму</a:t>
            </a:r>
            <a:r>
              <a:rPr lang="ru-RU" sz="1600" dirty="0" smtClean="0"/>
              <a:t>»;</a:t>
            </a:r>
          </a:p>
          <a:p>
            <a:pPr>
              <a:buNone/>
            </a:pPr>
            <a:r>
              <a:rPr lang="ru-RU" sz="1600" dirty="0" smtClean="0"/>
              <a:t>-велика </a:t>
            </a:r>
            <a:r>
              <a:rPr lang="ru-RU" sz="1600" dirty="0" err="1" smtClean="0"/>
              <a:t>хвиля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антибільшовицьких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повстань</a:t>
            </a:r>
            <a:r>
              <a:rPr lang="ru-RU" sz="1600" dirty="0" smtClean="0"/>
              <a:t> у </a:t>
            </a:r>
            <a:r>
              <a:rPr lang="ru-RU" sz="1600" dirty="0" err="1" smtClean="0"/>
              <a:t>країні</a:t>
            </a:r>
            <a:r>
              <a:rPr lang="ru-RU" sz="1600" dirty="0" smtClean="0"/>
              <a:t>; </a:t>
            </a:r>
            <a:r>
              <a:rPr lang="ru-RU" sz="1600" dirty="0" err="1" smtClean="0"/>
              <a:t>головними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вимогами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повсталих</a:t>
            </a:r>
            <a:r>
              <a:rPr lang="ru-RU" sz="1600" dirty="0" smtClean="0"/>
              <a:t> стало </a:t>
            </a:r>
            <a:r>
              <a:rPr lang="ru-RU" sz="1600" dirty="0" err="1" smtClean="0"/>
              <a:t>усунення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більшовиків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влади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15 </a:t>
            </a:r>
            <a:r>
              <a:rPr lang="ru-RU" sz="1600" dirty="0" err="1" smtClean="0"/>
              <a:t>березня</a:t>
            </a:r>
            <a:r>
              <a:rPr lang="ru-RU" sz="1600" dirty="0" smtClean="0"/>
              <a:t> 1921 р. </a:t>
            </a:r>
            <a:r>
              <a:rPr lang="en-US" sz="1600" dirty="0" smtClean="0"/>
              <a:t>X </a:t>
            </a:r>
            <a:r>
              <a:rPr lang="ru-RU" sz="1600" dirty="0" err="1" smtClean="0"/>
              <a:t>з'їзд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правлячої</a:t>
            </a:r>
            <a:r>
              <a:rPr lang="ru-RU" sz="1600" dirty="0" smtClean="0"/>
              <a:t> РКП (б) </a:t>
            </a:r>
            <a:r>
              <a:rPr lang="ru-RU" sz="1600" dirty="0" err="1" smtClean="0"/>
              <a:t>прийняв</a:t>
            </a:r>
            <a:r>
              <a:rPr lang="ru-RU" sz="1600" dirty="0" smtClean="0"/>
              <a:t> постанову «Про </a:t>
            </a:r>
            <a:r>
              <a:rPr lang="ru-RU" sz="1600" dirty="0" err="1" smtClean="0"/>
              <a:t>заміну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розверстки</a:t>
            </a:r>
            <a:r>
              <a:rPr lang="ru-RU" sz="1600" dirty="0" smtClean="0"/>
              <a:t> </a:t>
            </a:r>
            <a:r>
              <a:rPr lang="ru-RU" sz="1600" dirty="0" err="1" smtClean="0"/>
              <a:t>натуральним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податком</a:t>
            </a:r>
            <a:r>
              <a:rPr lang="ru-RU" sz="1600" dirty="0" smtClean="0"/>
              <a:t>»,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стала початком переходу до </a:t>
            </a:r>
            <a:r>
              <a:rPr lang="ru-RU" sz="1600" dirty="0" err="1" smtClean="0"/>
              <a:t>НЕПу</a:t>
            </a:r>
            <a:r>
              <a:rPr lang="ru-RU" sz="1600" dirty="0" smtClean="0"/>
              <a:t>. </a:t>
            </a:r>
            <a:r>
              <a:rPr lang="ru-RU" sz="1600" dirty="0" err="1" smtClean="0"/>
              <a:t>Раднарком</a:t>
            </a:r>
            <a:r>
              <a:rPr lang="ru-RU" sz="1600" dirty="0" smtClean="0"/>
              <a:t> УСРР </a:t>
            </a:r>
            <a:r>
              <a:rPr lang="ru-RU" sz="1600" dirty="0" err="1" smtClean="0"/>
              <a:t>на-її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виконання</a:t>
            </a:r>
            <a:r>
              <a:rPr lang="ru-RU" sz="1600" dirty="0" smtClean="0"/>
              <a:t> видав декрет про </a:t>
            </a:r>
            <a:r>
              <a:rPr lang="ru-RU" sz="1600" dirty="0" err="1" smtClean="0"/>
              <a:t>норми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розмір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податку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мав</a:t>
            </a:r>
            <a:r>
              <a:rPr lang="ru-RU" sz="1600" dirty="0" smtClean="0"/>
              <a:t> </a:t>
            </a:r>
            <a:r>
              <a:rPr lang="ru-RU" sz="1600" dirty="0" err="1" smtClean="0"/>
              <a:t>стягуватися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урожаю 1921 р.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85723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3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Культура </a:t>
            </a:r>
            <a:r>
              <a:rPr lang="ru-RU" dirty="0" err="1" smtClean="0">
                <a:solidFill>
                  <a:srgbClr val="FF0000"/>
                </a:solidFill>
              </a:rPr>
              <a:t>України</a:t>
            </a:r>
            <a:r>
              <a:rPr lang="ru-RU" dirty="0" smtClean="0">
                <a:solidFill>
                  <a:srgbClr val="FF0000"/>
                </a:solidFill>
              </a:rPr>
              <a:t> в роки </a:t>
            </a:r>
            <a:r>
              <a:rPr lang="ru-RU" dirty="0" err="1" smtClean="0">
                <a:solidFill>
                  <a:srgbClr val="FF0000"/>
                </a:solidFill>
              </a:rPr>
              <a:t>НЕПу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5114948"/>
          </a:xfrm>
        </p:spPr>
        <p:txBody>
          <a:bodyPr>
            <a:noAutofit/>
          </a:bodyPr>
          <a:lstStyle/>
          <a:p>
            <a:r>
              <a:rPr lang="ru-RU" sz="1600" dirty="0" smtClean="0"/>
              <a:t>У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</a:t>
            </a:r>
            <a:r>
              <a:rPr lang="ru-RU" sz="1600" dirty="0" err="1" smtClean="0"/>
              <a:t>непу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партія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продовжувала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революції</a:t>
            </a:r>
            <a:r>
              <a:rPr lang="ru-RU" sz="1600" dirty="0" smtClean="0"/>
              <a:t>. </a:t>
            </a:r>
            <a:r>
              <a:rPr lang="ru-RU" sz="1600" dirty="0" err="1" smtClean="0"/>
              <a:t>Політизація</a:t>
            </a:r>
            <a:r>
              <a:rPr lang="ru-RU" sz="1600" dirty="0" smtClean="0"/>
              <a:t> культурного </a:t>
            </a:r>
            <a:r>
              <a:rPr lang="ru-RU" sz="1600" dirty="0" err="1" smtClean="0"/>
              <a:t>процесу</a:t>
            </a:r>
            <a:r>
              <a:rPr lang="ru-RU" sz="1600" dirty="0" smtClean="0"/>
              <a:t> не </a:t>
            </a:r>
            <a:r>
              <a:rPr lang="ru-RU" sz="1600" dirty="0" err="1" smtClean="0"/>
              <a:t>приховувалася</a:t>
            </a:r>
            <a:r>
              <a:rPr lang="ru-RU" sz="1600" dirty="0" smtClean="0"/>
              <a:t>: </a:t>
            </a:r>
            <a:r>
              <a:rPr lang="ru-RU" sz="1600" dirty="0" err="1" smtClean="0"/>
              <a:t>партія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вимагала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культура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національною</a:t>
            </a:r>
            <a:r>
              <a:rPr lang="ru-RU" sz="1600" dirty="0" smtClean="0"/>
              <a:t> за </a:t>
            </a:r>
            <a:r>
              <a:rPr lang="ru-RU" sz="1600" dirty="0" err="1" smtClean="0"/>
              <a:t>змістом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суперечила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комуністичній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теорії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Метою </a:t>
            </a:r>
            <a:r>
              <a:rPr lang="ru-RU" sz="1600" dirty="0" err="1" smtClean="0"/>
              <a:t>культурної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революції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формування</a:t>
            </a:r>
            <a:r>
              <a:rPr lang="ru-RU" sz="1600" dirty="0" smtClean="0"/>
              <a:t> у </a:t>
            </a:r>
            <a:r>
              <a:rPr lang="ru-RU" sz="1600" dirty="0" err="1" smtClean="0"/>
              <a:t>свідомості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мас</a:t>
            </a:r>
            <a:r>
              <a:rPr lang="ru-RU" sz="1600" dirty="0" smtClean="0"/>
              <a:t> </a:t>
            </a:r>
            <a:r>
              <a:rPr lang="ru-RU" sz="1600" dirty="0" err="1" smtClean="0"/>
              <a:t>певних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стереотипів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б </a:t>
            </a:r>
            <a:r>
              <a:rPr lang="ru-RU" sz="1600" dirty="0" err="1" smtClean="0"/>
              <a:t>зробили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поведінку</a:t>
            </a:r>
            <a:r>
              <a:rPr lang="ru-RU" sz="1600" dirty="0" smtClean="0"/>
              <a:t> широких </a:t>
            </a:r>
            <a:r>
              <a:rPr lang="ru-RU" sz="1600" dirty="0" err="1" smtClean="0"/>
              <a:t>верств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прогнозованою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контрольованою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боку </a:t>
            </a:r>
            <a:r>
              <a:rPr lang="ru-RU" sz="1600" dirty="0" err="1" smtClean="0"/>
              <a:t>органів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радянської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влади</a:t>
            </a:r>
            <a:r>
              <a:rPr lang="ru-RU" sz="1600" dirty="0" smtClean="0"/>
              <a:t>. В </a:t>
            </a:r>
            <a:r>
              <a:rPr lang="ru-RU" sz="1600" dirty="0" err="1" smtClean="0"/>
              <a:t>останні</a:t>
            </a:r>
            <a:r>
              <a:rPr lang="ru-RU" sz="1600" dirty="0" smtClean="0"/>
              <a:t> роки </a:t>
            </a:r>
            <a:r>
              <a:rPr lang="ru-RU" sz="1600" dirty="0" err="1" smtClean="0"/>
              <a:t>непу</a:t>
            </a:r>
            <a:r>
              <a:rPr lang="ru-RU" sz="1600" dirty="0" smtClean="0"/>
              <a:t> </a:t>
            </a:r>
            <a:r>
              <a:rPr lang="ru-RU" sz="1600" dirty="0" err="1" smtClean="0"/>
              <a:t>утверджувалися</a:t>
            </a:r>
            <a:r>
              <a:rPr lang="ru-RU" sz="1600" dirty="0" smtClean="0"/>
              <a:t> погляди на культуру як на один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напрямків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соціалістичного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будівництва</a:t>
            </a:r>
            <a:r>
              <a:rPr lang="ru-RU" sz="1600" dirty="0" smtClean="0"/>
              <a:t> — </a:t>
            </a:r>
            <a:r>
              <a:rPr lang="ru-RU" sz="1600" dirty="0" err="1" smtClean="0"/>
              <a:t>поряд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індустріалізацією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колективізацією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сільського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господарства</a:t>
            </a:r>
            <a:r>
              <a:rPr lang="ru-RU" sz="1600" dirty="0" smtClean="0"/>
              <a:t>. У </a:t>
            </a:r>
            <a:r>
              <a:rPr lang="ru-RU" sz="1600" dirty="0" err="1" smtClean="0"/>
              <a:t>сфері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вистачало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інтелігенції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радянське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керівництво</a:t>
            </a:r>
            <a:r>
              <a:rPr lang="ru-RU" sz="1600" dirty="0" smtClean="0"/>
              <a:t> залежало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так </a:t>
            </a:r>
            <a:r>
              <a:rPr lang="ru-RU" sz="1600" dirty="0" err="1" smtClean="0"/>
              <a:t>званих</a:t>
            </a:r>
            <a:r>
              <a:rPr lang="ru-RU" sz="1600" dirty="0" smtClean="0"/>
              <a:t> «</a:t>
            </a:r>
            <a:r>
              <a:rPr lang="ru-RU" sz="1600" dirty="0" err="1" smtClean="0"/>
              <a:t>буржуазних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спеціалістів</a:t>
            </a:r>
            <a:r>
              <a:rPr lang="ru-RU" sz="1600" dirty="0" smtClean="0"/>
              <a:t>». Тому </a:t>
            </a:r>
            <a:r>
              <a:rPr lang="ru-RU" sz="1600" dirty="0" err="1" smtClean="0"/>
              <a:t>постало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власну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інтелігенцію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змусити</a:t>
            </a:r>
            <a:r>
              <a:rPr lang="ru-RU" sz="1600" dirty="0" smtClean="0"/>
              <a:t> «</a:t>
            </a:r>
            <a:r>
              <a:rPr lang="ru-RU" sz="1600" dirty="0" err="1" smtClean="0"/>
              <a:t>буржуазних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спеціалістів</a:t>
            </a:r>
            <a:r>
              <a:rPr lang="ru-RU" sz="1600" dirty="0" smtClean="0"/>
              <a:t>» </a:t>
            </a:r>
            <a:r>
              <a:rPr lang="ru-RU" sz="1600" dirty="0" err="1" smtClean="0"/>
              <a:t>робити</a:t>
            </a:r>
            <a:r>
              <a:rPr lang="ru-RU" sz="1600" dirty="0" smtClean="0"/>
              <a:t> те,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потрібне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радянській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владі</a:t>
            </a:r>
            <a:r>
              <a:rPr lang="ru-RU" sz="1600" dirty="0" smtClean="0"/>
              <a:t>. </a:t>
            </a:r>
            <a:r>
              <a:rPr lang="ru-RU" sz="1600" dirty="0" err="1" smtClean="0"/>
              <a:t>Незгодних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чекали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репресії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Попри все, 1920-ті </a:t>
            </a:r>
            <a:r>
              <a:rPr lang="ru-RU" sz="1600" dirty="0" err="1" smtClean="0"/>
              <a:t>рр</a:t>
            </a:r>
            <a:r>
              <a:rPr lang="ru-RU" sz="1600" dirty="0" smtClean="0"/>
              <a:t>.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періодом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небаченого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, </a:t>
            </a:r>
            <a:r>
              <a:rPr lang="ru-RU" sz="1600" dirty="0" err="1" smtClean="0"/>
              <a:t>надій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сподівань</a:t>
            </a:r>
            <a:r>
              <a:rPr lang="ru-RU" sz="1600" dirty="0" smtClean="0"/>
              <a:t> в </a:t>
            </a:r>
            <a:r>
              <a:rPr lang="ru-RU" sz="1600" dirty="0" err="1" smtClean="0"/>
              <a:t>українській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культурі</a:t>
            </a:r>
            <a:r>
              <a:rPr lang="ru-RU" sz="1600" dirty="0" smtClean="0"/>
              <a:t>. </a:t>
            </a:r>
            <a:r>
              <a:rPr lang="ru-RU" sz="1600" dirty="0" err="1" smtClean="0"/>
              <a:t>Недарма</a:t>
            </a:r>
            <a:r>
              <a:rPr lang="ru-RU" sz="1600" dirty="0" smtClean="0"/>
              <a:t> </a:t>
            </a:r>
            <a:r>
              <a:rPr lang="ru-RU" sz="1600" dirty="0" err="1" smtClean="0"/>
              <a:t>ті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періодом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. </a:t>
            </a:r>
            <a:r>
              <a:rPr lang="ru-RU" sz="1600" dirty="0" err="1" smtClean="0"/>
              <a:t>Україномовна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освіта</a:t>
            </a:r>
            <a:r>
              <a:rPr lang="ru-RU" sz="1600" dirty="0" smtClean="0"/>
              <a:t> та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підтримка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боку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. </a:t>
            </a:r>
            <a:r>
              <a:rPr lang="ru-RU" sz="1600" dirty="0" err="1" smtClean="0"/>
              <a:t>Однак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поштовхом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відродження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революція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сповнила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культурну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відчуттям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новизни</a:t>
            </a:r>
            <a:r>
              <a:rPr lang="ru-RU" sz="1600" dirty="0" smtClean="0"/>
              <a:t>, </a:t>
            </a:r>
            <a:r>
              <a:rPr lang="ru-RU" sz="1600" dirty="0" err="1" smtClean="0"/>
              <a:t>свідомістю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звільнення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старого </a:t>
            </a:r>
            <a:r>
              <a:rPr lang="ru-RU" sz="1600" dirty="0" err="1" smtClean="0"/>
              <a:t>світу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обмежень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Коренізація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українізація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Інна\s525081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lum bright="-17000" contrast="12000"/>
          </a:blip>
          <a:srcRect/>
          <a:stretch>
            <a:fillRect/>
          </a:stretch>
        </p:blipFill>
        <p:spPr bwMode="auto">
          <a:xfrm>
            <a:off x="0" y="1071546"/>
            <a:ext cx="5929354" cy="3691023"/>
          </a:xfrm>
          <a:prstGeom prst="rect">
            <a:avLst/>
          </a:prstGeom>
          <a:noFill/>
        </p:spPr>
      </p:pic>
      <p:pic>
        <p:nvPicPr>
          <p:cNvPr id="5123" name="Picture 3" descr="E:\Інна\s00889048.jpg"/>
          <p:cNvPicPr>
            <a:picLocks noChangeAspect="1" noChangeArrowheads="1"/>
          </p:cNvPicPr>
          <p:nvPr/>
        </p:nvPicPr>
        <p:blipFill>
          <a:blip r:embed="rId3">
            <a:lum bright="-17000" contrast="12000"/>
          </a:blip>
          <a:srcRect/>
          <a:stretch>
            <a:fillRect/>
          </a:stretch>
        </p:blipFill>
        <p:spPr bwMode="auto">
          <a:xfrm>
            <a:off x="0" y="4714860"/>
            <a:ext cx="5831673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1428736"/>
            <a:ext cx="292895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Українізація</a:t>
            </a:r>
            <a:r>
              <a:rPr lang="ru-RU" dirty="0" smtClean="0"/>
              <a:t> (</a:t>
            </a:r>
            <a:r>
              <a:rPr lang="ru-RU" dirty="0" err="1" smtClean="0"/>
              <a:t>складова</a:t>
            </a:r>
            <a:r>
              <a:rPr lang="ru-RU" dirty="0" smtClean="0"/>
              <a:t> </a:t>
            </a:r>
            <a:r>
              <a:rPr lang="ru-RU" dirty="0" err="1" smtClean="0"/>
              <a:t>коренізації</a:t>
            </a:r>
            <a:r>
              <a:rPr lang="ru-RU" dirty="0" smtClean="0"/>
              <a:t>) —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більшовицького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 в 1920-х </a:t>
            </a:r>
            <a:r>
              <a:rPr lang="ru-RU" dirty="0" err="1" smtClean="0"/>
              <a:t>рр</a:t>
            </a:r>
            <a:r>
              <a:rPr lang="ru-RU" dirty="0" smtClean="0"/>
              <a:t>.,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представництва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в органах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;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; </a:t>
            </a:r>
            <a:r>
              <a:rPr lang="ru-RU" dirty="0" err="1" smtClean="0"/>
              <a:t>пробудження</a:t>
            </a:r>
            <a:r>
              <a:rPr lang="ru-RU" dirty="0" smtClean="0"/>
              <a:t> </a:t>
            </a:r>
            <a:r>
              <a:rPr lang="ru-RU" dirty="0" err="1" smtClean="0"/>
              <a:t>інтересу</a:t>
            </a:r>
            <a:r>
              <a:rPr lang="ru-RU" dirty="0" smtClean="0"/>
              <a:t> до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Основною метою </a:t>
            </a:r>
            <a:r>
              <a:rPr lang="ru-RU" dirty="0" err="1" smtClean="0"/>
              <a:t>українізації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для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підґрунтя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6000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Освіта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543956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err="1" smtClean="0"/>
              <a:t>Трагедія</a:t>
            </a:r>
            <a:r>
              <a:rPr lang="ru-RU" sz="1400" dirty="0" smtClean="0"/>
              <a:t> </a:t>
            </a:r>
            <a:r>
              <a:rPr lang="ru-RU" sz="1400" dirty="0" err="1" smtClean="0"/>
              <a:t>громадянської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війни</a:t>
            </a:r>
            <a:r>
              <a:rPr lang="ru-RU" sz="1400" dirty="0" smtClean="0"/>
              <a:t> не могла не </a:t>
            </a:r>
            <a:r>
              <a:rPr lang="ru-RU" sz="1400" dirty="0" err="1" smtClean="0"/>
              <a:t>позначитися</a:t>
            </a:r>
            <a:r>
              <a:rPr lang="ru-RU" sz="1400" dirty="0" smtClean="0"/>
              <a:t> на духовному </a:t>
            </a:r>
            <a:r>
              <a:rPr lang="ru-RU" sz="1400" dirty="0" err="1" smtClean="0"/>
              <a:t>стані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країни</a:t>
            </a:r>
            <a:r>
              <a:rPr lang="ru-RU" sz="1400" dirty="0" smtClean="0"/>
              <a:t>, на культурному </a:t>
            </a:r>
            <a:r>
              <a:rPr lang="ru-RU" sz="1400" dirty="0" err="1" smtClean="0"/>
              <a:t>надбанні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українського</a:t>
            </a:r>
            <a:r>
              <a:rPr lang="ru-RU" sz="1400" dirty="0" smtClean="0"/>
              <a:t> народу. </a:t>
            </a:r>
            <a:r>
              <a:rPr lang="ru-RU" sz="1400" dirty="0" err="1" smtClean="0"/>
              <a:t>Відсутність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фінансування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нестача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освітянських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наукових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кадрів</a:t>
            </a:r>
            <a:r>
              <a:rPr lang="ru-RU" sz="1400" dirty="0" smtClean="0"/>
              <a:t>, </a:t>
            </a:r>
            <a:r>
              <a:rPr lang="ru-RU" sz="1400" dirty="0" err="1" smtClean="0"/>
              <a:t>класовий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підхід</a:t>
            </a:r>
            <a:r>
              <a:rPr lang="ru-RU" sz="1400" dirty="0" smtClean="0"/>
              <a:t> до </a:t>
            </a:r>
            <a:r>
              <a:rPr lang="ru-RU" sz="1400" dirty="0" err="1" smtClean="0"/>
              <a:t>працівників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інтелектуальної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сфери</a:t>
            </a:r>
            <a:r>
              <a:rPr lang="ru-RU" sz="1400" dirty="0" smtClean="0"/>
              <a:t>, </a:t>
            </a:r>
            <a:r>
              <a:rPr lang="ru-RU" sz="1400" dirty="0" err="1" smtClean="0"/>
              <a:t>постійні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 негативно </a:t>
            </a:r>
            <a:r>
              <a:rPr lang="ru-RU" sz="1400" dirty="0" err="1" smtClean="0"/>
              <a:t>впливали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розвиток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, науки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культури</a:t>
            </a:r>
            <a:r>
              <a:rPr lang="ru-RU" sz="1400" dirty="0" smtClean="0"/>
              <a:t> в </a:t>
            </a:r>
            <a:r>
              <a:rPr lang="ru-RU" sz="1400" dirty="0" err="1" smtClean="0"/>
              <a:t>Україні.З</a:t>
            </a:r>
            <a:r>
              <a:rPr lang="ru-RU" sz="1400" dirty="0" smtClean="0"/>
              <a:t> </a:t>
            </a:r>
            <a:r>
              <a:rPr lang="ru-RU" sz="1400" dirty="0" smtClean="0"/>
              <a:t>переходом до </a:t>
            </a:r>
            <a:r>
              <a:rPr lang="ru-RU" sz="1400" dirty="0" err="1" smtClean="0"/>
              <a:t>нової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економічної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політики</a:t>
            </a:r>
            <a:r>
              <a:rPr lang="ru-RU" sz="1400" dirty="0" smtClean="0"/>
              <a:t> </a:t>
            </a:r>
            <a:r>
              <a:rPr lang="ru-RU" sz="1400" dirty="0" err="1" smtClean="0"/>
              <a:t>радянська</a:t>
            </a:r>
            <a:r>
              <a:rPr lang="ru-RU" sz="1400" dirty="0" smtClean="0"/>
              <a:t> держава </a:t>
            </a:r>
            <a:r>
              <a:rPr lang="ru-RU" sz="1400" dirty="0" err="1" smtClean="0"/>
              <a:t>визначила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пріоритети</a:t>
            </a:r>
            <a:r>
              <a:rPr lang="ru-RU" sz="1400" dirty="0" smtClean="0"/>
              <a:t> в культурному та духовному </a:t>
            </a:r>
            <a:r>
              <a:rPr lang="ru-RU" sz="1400" dirty="0" err="1" smtClean="0"/>
              <a:t>розвитку</a:t>
            </a:r>
            <a:r>
              <a:rPr lang="ru-RU" sz="1400" dirty="0" smtClean="0"/>
              <a:t>. </a:t>
            </a:r>
            <a:r>
              <a:rPr lang="ru-RU" sz="1400" dirty="0" err="1" smtClean="0"/>
              <a:t>Значна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 </a:t>
            </a:r>
            <a:r>
              <a:rPr lang="ru-RU" sz="1400" dirty="0" err="1" smtClean="0"/>
              <a:t>дорослого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населення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 не </a:t>
            </a:r>
            <a:r>
              <a:rPr lang="ru-RU" sz="1400" dirty="0" err="1" smtClean="0"/>
              <a:t>вміла</a:t>
            </a:r>
            <a:r>
              <a:rPr lang="ru-RU" sz="1400" dirty="0" smtClean="0"/>
              <a:t> </a:t>
            </a:r>
            <a:r>
              <a:rPr lang="ru-RU" sz="1400" dirty="0" err="1" smtClean="0"/>
              <a:t>читати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писати</a:t>
            </a:r>
            <a:r>
              <a:rPr lang="ru-RU" sz="1400" dirty="0" smtClean="0"/>
              <a:t>, а </a:t>
            </a:r>
            <a:r>
              <a:rPr lang="ru-RU" sz="1400" dirty="0" err="1" smtClean="0"/>
              <a:t>успішний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економічний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розвиток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неможливий</a:t>
            </a:r>
            <a:r>
              <a:rPr lang="ru-RU" sz="1400" dirty="0" smtClean="0"/>
              <a:t> без </a:t>
            </a:r>
            <a:r>
              <a:rPr lang="ru-RU" sz="1400" dirty="0" err="1" smtClean="0"/>
              <a:t>ліквідації</a:t>
            </a:r>
            <a:r>
              <a:rPr lang="ru-RU" sz="1400" dirty="0" smtClean="0"/>
              <a:t> </a:t>
            </a:r>
            <a:r>
              <a:rPr lang="ru-RU" sz="1400" dirty="0" smtClean="0"/>
              <a:t>неписьменності.1921 </a:t>
            </a:r>
            <a:r>
              <a:rPr lang="ru-RU" sz="1400" dirty="0" smtClean="0"/>
              <a:t>року РНК УСРР </a:t>
            </a:r>
            <a:r>
              <a:rPr lang="ru-RU" sz="1400" dirty="0" err="1" smtClean="0"/>
              <a:t>ухвалив</a:t>
            </a:r>
            <a:r>
              <a:rPr lang="ru-RU" sz="1400" dirty="0" smtClean="0"/>
              <a:t> декрет про </a:t>
            </a:r>
            <a:r>
              <a:rPr lang="ru-RU" sz="1400" dirty="0" err="1" smtClean="0"/>
              <a:t>ліквідацію</a:t>
            </a:r>
            <a:r>
              <a:rPr lang="ru-RU" sz="1400" dirty="0" smtClean="0"/>
              <a:t> </a:t>
            </a:r>
            <a:r>
              <a:rPr lang="ru-RU" sz="1400" dirty="0" err="1" smtClean="0"/>
              <a:t>неписьменності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населення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віком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8 до 50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.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ж року в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створена </a:t>
            </a:r>
            <a:r>
              <a:rPr lang="ru-RU" sz="1400" dirty="0" err="1" smtClean="0"/>
              <a:t>надзвичайна</a:t>
            </a:r>
            <a:r>
              <a:rPr lang="ru-RU" sz="1400" dirty="0" smtClean="0"/>
              <a:t> </a:t>
            </a:r>
            <a:r>
              <a:rPr lang="ru-RU" sz="1400" dirty="0" err="1" smtClean="0"/>
              <a:t>комісія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боротьби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неписьменністю</a:t>
            </a:r>
            <a:r>
              <a:rPr lang="ru-RU" sz="1400" dirty="0" smtClean="0"/>
              <a:t>. 1923 року </a:t>
            </a:r>
            <a:r>
              <a:rPr lang="ru-RU" sz="1400" dirty="0" err="1" smtClean="0"/>
              <a:t>засновано</a:t>
            </a:r>
            <a:r>
              <a:rPr lang="ru-RU" sz="1400" dirty="0" smtClean="0"/>
              <a:t> </a:t>
            </a:r>
            <a:r>
              <a:rPr lang="ru-RU" sz="1400" dirty="0" err="1" smtClean="0"/>
              <a:t>товариство</a:t>
            </a:r>
            <a:r>
              <a:rPr lang="ru-RU" sz="1400" dirty="0" smtClean="0"/>
              <a:t> «</a:t>
            </a:r>
            <a:r>
              <a:rPr lang="ru-RU" sz="1400" dirty="0" err="1" smtClean="0"/>
              <a:t>Геть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неписьменність</a:t>
            </a:r>
            <a:r>
              <a:rPr lang="ru-RU" sz="1400" dirty="0" smtClean="0"/>
              <a:t>!»</a:t>
            </a:r>
          </a:p>
          <a:p>
            <a:pPr>
              <a:buNone/>
            </a:pPr>
            <a:r>
              <a:rPr lang="ru-RU" sz="1400" dirty="0" smtClean="0"/>
              <a:t>До </a:t>
            </a:r>
            <a:r>
              <a:rPr lang="ru-RU" sz="1400" dirty="0" err="1" smtClean="0"/>
              <a:t>боротьби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неписьменністю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приєдналися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комсомольські</a:t>
            </a:r>
            <a:r>
              <a:rPr lang="ru-RU" sz="1400" dirty="0" smtClean="0"/>
              <a:t>, </a:t>
            </a:r>
            <a:r>
              <a:rPr lang="ru-RU" sz="1400" dirty="0" err="1" smtClean="0"/>
              <a:t>профспілкові</a:t>
            </a:r>
            <a:r>
              <a:rPr lang="ru-RU" sz="1400" dirty="0" smtClean="0"/>
              <a:t>, </a:t>
            </a:r>
            <a:r>
              <a:rPr lang="ru-RU" sz="1400" dirty="0" err="1" smtClean="0"/>
              <a:t>культурно-просвітні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навіть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військові</a:t>
            </a:r>
            <a:r>
              <a:rPr lang="ru-RU" sz="1400" dirty="0" smtClean="0"/>
              <a:t>. На 1927 </a:t>
            </a:r>
            <a:r>
              <a:rPr lang="ru-RU" sz="1400" dirty="0" err="1" smtClean="0"/>
              <a:t>рік</a:t>
            </a:r>
            <a:r>
              <a:rPr lang="ru-RU" sz="1400" dirty="0" smtClean="0"/>
              <a:t> </a:t>
            </a:r>
            <a:r>
              <a:rPr lang="ru-RU" sz="1400" dirty="0" err="1" smtClean="0"/>
              <a:t>їм</a:t>
            </a:r>
            <a:r>
              <a:rPr lang="ru-RU" sz="1400" dirty="0" smtClean="0"/>
              <a:t> </a:t>
            </a:r>
            <a:r>
              <a:rPr lang="ru-RU" sz="1400" dirty="0" err="1" smtClean="0"/>
              <a:t>удалося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читати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писати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понад</a:t>
            </a:r>
            <a:r>
              <a:rPr lang="ru-RU" sz="1400" dirty="0" smtClean="0"/>
              <a:t> 2 млн. </a:t>
            </a:r>
            <a:r>
              <a:rPr lang="ru-RU" sz="1400" dirty="0" err="1" smtClean="0"/>
              <a:t>осіб</a:t>
            </a:r>
            <a:r>
              <a:rPr lang="ru-RU" sz="1400" dirty="0" smtClean="0"/>
              <a:t>, </a:t>
            </a:r>
            <a:r>
              <a:rPr lang="ru-RU" sz="1400" dirty="0" err="1" smtClean="0"/>
              <a:t>проте</a:t>
            </a:r>
            <a:r>
              <a:rPr lang="ru-RU" sz="1400" dirty="0" smtClean="0"/>
              <a:t> </a:t>
            </a:r>
            <a:r>
              <a:rPr lang="ru-RU" sz="1400" dirty="0" err="1" smtClean="0"/>
              <a:t>неписьменними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залишилися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мільйони</a:t>
            </a:r>
            <a:r>
              <a:rPr lang="ru-RU" sz="1400" dirty="0" smtClean="0"/>
              <a:t> </a:t>
            </a:r>
            <a:r>
              <a:rPr lang="ru-RU" sz="1400" dirty="0" err="1" smtClean="0"/>
              <a:t>дорослих</a:t>
            </a:r>
            <a:r>
              <a:rPr lang="ru-RU" sz="1400" dirty="0" smtClean="0"/>
              <a:t> та </a:t>
            </a:r>
            <a:r>
              <a:rPr lang="ru-RU" sz="1400" dirty="0" err="1" smtClean="0"/>
              <a:t>понад</a:t>
            </a:r>
            <a:r>
              <a:rPr lang="ru-RU" sz="1400" dirty="0" smtClean="0"/>
              <a:t> 40%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</a:t>
            </a:r>
            <a:r>
              <a:rPr lang="ru-RU" sz="1400" dirty="0" err="1" smtClean="0"/>
              <a:t>шкільного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віку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Уряд </a:t>
            </a:r>
            <a:r>
              <a:rPr lang="ru-RU" sz="1400" dirty="0" smtClean="0"/>
              <a:t>УСРР став </a:t>
            </a:r>
            <a:r>
              <a:rPr lang="ru-RU" sz="1400" dirty="0" err="1" smtClean="0"/>
              <a:t>створювати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розгалужену</a:t>
            </a:r>
            <a:r>
              <a:rPr lang="ru-RU" sz="1400" dirty="0" smtClean="0"/>
              <a:t> систему </a:t>
            </a:r>
            <a:r>
              <a:rPr lang="ru-RU" sz="1400" dirty="0" err="1" smtClean="0"/>
              <a:t>освітніх</a:t>
            </a:r>
            <a:r>
              <a:rPr lang="ru-RU" sz="1400" dirty="0" smtClean="0"/>
              <a:t> </a:t>
            </a:r>
            <a:r>
              <a:rPr lang="ru-RU" sz="1400" dirty="0" err="1" smtClean="0"/>
              <a:t>закладів</a:t>
            </a:r>
            <a:r>
              <a:rPr lang="ru-RU" sz="1400" dirty="0" smtClean="0"/>
              <a:t>. </a:t>
            </a:r>
            <a:r>
              <a:rPr lang="ru-RU" sz="1400" dirty="0" err="1" smtClean="0"/>
              <a:t>Здійснювалося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безкоштовне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у </a:t>
            </a:r>
            <a:r>
              <a:rPr lang="ru-RU" sz="1400" dirty="0" err="1" smtClean="0"/>
              <a:t>загальних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семирічних</a:t>
            </a:r>
            <a:r>
              <a:rPr lang="ru-RU" sz="1400" dirty="0" smtClean="0"/>
              <a:t> школах та </a:t>
            </a:r>
            <a:r>
              <a:rPr lang="ru-RU" sz="1400" dirty="0" err="1" smtClean="0"/>
              <a:t>професійно-технічних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середніх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навчальних</a:t>
            </a:r>
            <a:r>
              <a:rPr lang="ru-RU" sz="1400" dirty="0" smtClean="0"/>
              <a:t> закладах. </a:t>
            </a:r>
            <a:r>
              <a:rPr lang="ru-RU" sz="1400" dirty="0" err="1" smtClean="0"/>
              <a:t>Комуністична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партія</a:t>
            </a:r>
            <a:r>
              <a:rPr lang="ru-RU" sz="1400" dirty="0" smtClean="0"/>
              <a:t> поставила систему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невсипний</a:t>
            </a:r>
            <a:r>
              <a:rPr lang="ru-RU" sz="1400" dirty="0" smtClean="0"/>
              <a:t> контроль для того, </a:t>
            </a:r>
            <a:r>
              <a:rPr lang="ru-RU" sz="1400" dirty="0" err="1" smtClean="0"/>
              <a:t>щоб</a:t>
            </a:r>
            <a:r>
              <a:rPr lang="ru-RU" sz="1400" dirty="0" smtClean="0"/>
              <a:t>:</a:t>
            </a:r>
          </a:p>
          <a:p>
            <a:pPr>
              <a:buNone/>
            </a:pPr>
            <a:r>
              <a:rPr lang="ru-RU" sz="1400" dirty="0" smtClean="0"/>
              <a:t>• </a:t>
            </a:r>
            <a:r>
              <a:rPr lang="ru-RU" sz="1400" dirty="0" err="1" smtClean="0"/>
              <a:t>поєднати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комуністичним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вихованням</a:t>
            </a:r>
            <a:r>
              <a:rPr lang="ru-RU" sz="1400" dirty="0" smtClean="0"/>
              <a:t>;</a:t>
            </a:r>
          </a:p>
          <a:p>
            <a:pPr>
              <a:buNone/>
            </a:pPr>
            <a:r>
              <a:rPr lang="ru-RU" sz="1400" dirty="0" smtClean="0"/>
              <a:t>• </a:t>
            </a:r>
            <a:r>
              <a:rPr lang="ru-RU" sz="1400" dirty="0" err="1" smtClean="0"/>
              <a:t>порвати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буржуазним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минулим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прищепити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масам</a:t>
            </a:r>
            <a:r>
              <a:rPr lang="ru-RU" sz="1400" dirty="0" smtClean="0"/>
              <a:t> </a:t>
            </a:r>
            <a:r>
              <a:rPr lang="ru-RU" sz="1400" dirty="0" err="1" smtClean="0"/>
              <a:t>комуністичні</a:t>
            </a:r>
            <a:r>
              <a:rPr lang="ru-RU" sz="1400" dirty="0" smtClean="0"/>
              <a:t> </a:t>
            </a:r>
            <a:r>
              <a:rPr lang="ru-RU" sz="1400" dirty="0" err="1" smtClean="0"/>
              <a:t>цінності</a:t>
            </a:r>
            <a:r>
              <a:rPr lang="ru-RU" sz="1400" dirty="0" smtClean="0"/>
              <a:t>, </a:t>
            </a:r>
            <a:r>
              <a:rPr lang="ru-RU" sz="1400" dirty="0" err="1" smtClean="0"/>
              <a:t>ідеологію</a:t>
            </a:r>
            <a:r>
              <a:rPr lang="ru-RU" sz="1400" dirty="0" smtClean="0"/>
              <a:t> та мораль;</a:t>
            </a:r>
          </a:p>
          <a:p>
            <a:pPr>
              <a:buNone/>
            </a:pPr>
            <a:r>
              <a:rPr lang="ru-RU" sz="1400" dirty="0" smtClean="0"/>
              <a:t>• </a:t>
            </a:r>
            <a:r>
              <a:rPr lang="ru-RU" sz="1400" dirty="0" err="1" smtClean="0"/>
              <a:t>поєднати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виробничою</a:t>
            </a:r>
            <a:r>
              <a:rPr lang="ru-RU" sz="1400" dirty="0" smtClean="0"/>
              <a:t> </a:t>
            </a:r>
            <a:r>
              <a:rPr lang="ru-RU" sz="1400" dirty="0" err="1" smtClean="0"/>
              <a:t>працею</a:t>
            </a:r>
            <a:r>
              <a:rPr lang="ru-RU" sz="1400" dirty="0" smtClean="0"/>
              <a:t>;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• широко </a:t>
            </a:r>
            <a:r>
              <a:rPr lang="ru-RU" sz="1400" dirty="0" err="1" smtClean="0"/>
              <a:t>залучити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навчання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</a:t>
            </a:r>
            <a:r>
              <a:rPr lang="ru-RU" sz="1400" dirty="0" err="1" smtClean="0"/>
              <a:t>робітників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селян.</a:t>
            </a:r>
          </a:p>
          <a:p>
            <a:pPr>
              <a:buNone/>
            </a:pPr>
            <a:r>
              <a:rPr lang="ru-RU" sz="1400" dirty="0" smtClean="0"/>
              <a:t>На </a:t>
            </a:r>
            <a:r>
              <a:rPr lang="ru-RU" sz="1400" dirty="0" err="1" smtClean="0"/>
              <a:t>цих</a:t>
            </a:r>
            <a:r>
              <a:rPr lang="ru-RU" sz="1400" dirty="0" smtClean="0"/>
              <a:t> принципах, особливо </a:t>
            </a:r>
            <a:r>
              <a:rPr lang="ru-RU" sz="1400" dirty="0" err="1" smtClean="0"/>
              <a:t>останньому</a:t>
            </a:r>
            <a:r>
              <a:rPr lang="ru-RU" sz="1400" dirty="0" smtClean="0"/>
              <a:t>, </a:t>
            </a:r>
            <a:r>
              <a:rPr lang="ru-RU" sz="1400" dirty="0" err="1" smtClean="0"/>
              <a:t>формувалася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радянська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вища</a:t>
            </a:r>
            <a:r>
              <a:rPr lang="ru-RU" sz="1400" dirty="0" smtClean="0"/>
              <a:t> школа. Для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трудящих </a:t>
            </a:r>
            <a:r>
              <a:rPr lang="ru-RU" sz="1400" dirty="0" err="1" smtClean="0"/>
              <a:t>вища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безкоштовною</a:t>
            </a:r>
            <a:r>
              <a:rPr lang="ru-RU" sz="1400" dirty="0" smtClean="0"/>
              <a:t>. Держава </a:t>
            </a:r>
            <a:r>
              <a:rPr lang="ru-RU" sz="1400" dirty="0" err="1" smtClean="0"/>
              <a:t>всебічно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сприяла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діяльності</a:t>
            </a:r>
            <a:r>
              <a:rPr lang="ru-RU" sz="1400" dirty="0" smtClean="0"/>
              <a:t> «</a:t>
            </a:r>
            <a:r>
              <a:rPr lang="ru-RU" sz="1400" dirty="0" err="1" smtClean="0"/>
              <a:t>робфаків</a:t>
            </a:r>
            <a:r>
              <a:rPr lang="ru-RU" sz="1400" dirty="0" smtClean="0"/>
              <a:t>» (</a:t>
            </a:r>
            <a:r>
              <a:rPr lang="ru-RU" sz="1400" dirty="0" err="1" smtClean="0"/>
              <a:t>робітничих</a:t>
            </a:r>
            <a:r>
              <a:rPr lang="ru-RU" sz="1400" dirty="0" smtClean="0"/>
              <a:t> </a:t>
            </a:r>
            <a:r>
              <a:rPr lang="ru-RU" sz="1400" dirty="0" err="1" smtClean="0"/>
              <a:t>факультетів</a:t>
            </a:r>
            <a:r>
              <a:rPr lang="ru-RU" sz="1400" dirty="0" smtClean="0"/>
              <a:t>),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готували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навчання</a:t>
            </a:r>
            <a:r>
              <a:rPr lang="ru-RU" sz="1400" dirty="0" smtClean="0"/>
              <a:t> у </a:t>
            </a:r>
            <a:r>
              <a:rPr lang="ru-RU" sz="1400" dirty="0" err="1" smtClean="0"/>
              <a:t>вищих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навчальних</a:t>
            </a:r>
            <a:r>
              <a:rPr lang="ru-RU" sz="1400" dirty="0" smtClean="0"/>
              <a:t> закладах </a:t>
            </a:r>
            <a:r>
              <a:rPr lang="ru-RU" sz="1400" dirty="0" err="1" smtClean="0"/>
              <a:t>молодих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спеціалістів</a:t>
            </a:r>
            <a:r>
              <a:rPr lang="ru-RU" sz="1400" dirty="0" smtClean="0"/>
              <a:t>, </a:t>
            </a:r>
            <a:r>
              <a:rPr lang="ru-RU" sz="1400" dirty="0" err="1" smtClean="0"/>
              <a:t>комсомольців</a:t>
            </a:r>
            <a:r>
              <a:rPr lang="ru-RU" sz="1400" dirty="0" smtClean="0"/>
              <a:t>, </a:t>
            </a:r>
            <a:r>
              <a:rPr lang="ru-RU" sz="1400" dirty="0" err="1" smtClean="0"/>
              <a:t>радянських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активістів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Наука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6000768"/>
          </a:xfrm>
        </p:spPr>
        <p:txBody>
          <a:bodyPr>
            <a:noAutofit/>
          </a:bodyPr>
          <a:lstStyle/>
          <a:p>
            <a:r>
              <a:rPr lang="ru-RU" sz="1200" dirty="0" smtClean="0"/>
              <a:t>Центром </a:t>
            </a:r>
            <a:r>
              <a:rPr lang="ru-RU" sz="1200" dirty="0" err="1" smtClean="0"/>
              <a:t>наукового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життя</a:t>
            </a:r>
            <a:r>
              <a:rPr lang="ru-RU" sz="1200" dirty="0" smtClean="0"/>
              <a:t> УСРР стала </a:t>
            </a:r>
            <a:r>
              <a:rPr lang="ru-RU" sz="1200" dirty="0" err="1" smtClean="0"/>
              <a:t>Академія</a:t>
            </a:r>
            <a:r>
              <a:rPr lang="ru-RU" sz="1200" dirty="0" smtClean="0"/>
              <a:t> наук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(до 1936 року — </a:t>
            </a:r>
            <a:r>
              <a:rPr lang="ru-RU" sz="1200" dirty="0" err="1" smtClean="0"/>
              <a:t>Всеукраїнська</a:t>
            </a:r>
            <a:r>
              <a:rPr lang="ru-RU" sz="1200" dirty="0" smtClean="0"/>
              <a:t> </a:t>
            </a:r>
            <a:r>
              <a:rPr lang="ru-RU" sz="1200" dirty="0" err="1" smtClean="0"/>
              <a:t>академія</a:t>
            </a:r>
            <a:r>
              <a:rPr lang="ru-RU" sz="1200" dirty="0" smtClean="0"/>
              <a:t> наук). Вона </a:t>
            </a:r>
            <a:r>
              <a:rPr lang="ru-RU" sz="1200" dirty="0" err="1" smtClean="0"/>
              <a:t>розгорнула</a:t>
            </a:r>
            <a:r>
              <a:rPr lang="ru-RU" sz="1200" dirty="0" smtClean="0"/>
              <a:t> </a:t>
            </a:r>
            <a:r>
              <a:rPr lang="ru-RU" sz="1200" dirty="0" err="1" smtClean="0"/>
              <a:t>науково-дослідну</a:t>
            </a:r>
            <a:r>
              <a:rPr lang="ru-RU" sz="1200" dirty="0" smtClean="0"/>
              <a:t> роботу в </a:t>
            </a:r>
            <a:r>
              <a:rPr lang="ru-RU" sz="1200" dirty="0" err="1" smtClean="0"/>
              <a:t>трьох</a:t>
            </a:r>
            <a:r>
              <a:rPr lang="ru-RU" sz="1200" dirty="0" smtClean="0"/>
              <a:t> </a:t>
            </a:r>
            <a:r>
              <a:rPr lang="ru-RU" sz="1200" dirty="0" err="1" smtClean="0"/>
              <a:t>напрямках</a:t>
            </a:r>
            <a:r>
              <a:rPr lang="ru-RU" sz="1200" dirty="0" smtClean="0"/>
              <a:t>:</a:t>
            </a:r>
          </a:p>
          <a:p>
            <a:pPr>
              <a:buNone/>
            </a:pPr>
            <a:r>
              <a:rPr lang="ru-RU" sz="1200" dirty="0" smtClean="0"/>
              <a:t>• </a:t>
            </a:r>
            <a:r>
              <a:rPr lang="ru-RU" sz="1200" dirty="0" err="1" smtClean="0"/>
              <a:t>історико-філологічному</a:t>
            </a:r>
            <a:r>
              <a:rPr lang="ru-RU" sz="1200" dirty="0" smtClean="0"/>
              <a:t>,</a:t>
            </a:r>
          </a:p>
          <a:p>
            <a:pPr>
              <a:buNone/>
            </a:pPr>
            <a:r>
              <a:rPr lang="ru-RU" sz="1200" dirty="0" smtClean="0"/>
              <a:t>• </a:t>
            </a:r>
            <a:r>
              <a:rPr lang="ru-RU" sz="1200" dirty="0" err="1" smtClean="0"/>
              <a:t>фізико-математичному</a:t>
            </a:r>
            <a:r>
              <a:rPr lang="ru-RU" sz="1200" dirty="0" smtClean="0"/>
              <a:t>,</a:t>
            </a:r>
          </a:p>
          <a:p>
            <a:pPr>
              <a:buNone/>
            </a:pPr>
            <a:r>
              <a:rPr lang="ru-RU" sz="1200" dirty="0" smtClean="0"/>
              <a:t>• </a:t>
            </a:r>
            <a:r>
              <a:rPr lang="ru-RU" sz="1200" dirty="0" err="1" smtClean="0"/>
              <a:t>соціально-економічному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pPr>
              <a:buNone/>
            </a:pPr>
            <a:r>
              <a:rPr lang="ru-RU" sz="1200" dirty="0" err="1" smtClean="0"/>
              <a:t>Значну</a:t>
            </a:r>
            <a:r>
              <a:rPr lang="ru-RU" sz="1200" dirty="0" smtClean="0"/>
              <a:t> </a:t>
            </a:r>
            <a:r>
              <a:rPr lang="ru-RU" sz="1200" dirty="0" err="1" smtClean="0"/>
              <a:t>наукову</a:t>
            </a:r>
            <a:r>
              <a:rPr lang="ru-RU" sz="1200" dirty="0" smtClean="0"/>
              <a:t> роботу </a:t>
            </a:r>
            <a:r>
              <a:rPr lang="ru-RU" sz="1200" dirty="0" err="1" smtClean="0"/>
              <a:t>здійснювали</a:t>
            </a:r>
            <a:r>
              <a:rPr lang="ru-RU" sz="1200" dirty="0" smtClean="0"/>
              <a:t> </a:t>
            </a:r>
            <a:r>
              <a:rPr lang="ru-RU" sz="1200" dirty="0" err="1" smtClean="0"/>
              <a:t>кафедри</a:t>
            </a:r>
            <a:r>
              <a:rPr lang="ru-RU" sz="1200" dirty="0" smtClean="0"/>
              <a:t> </a:t>
            </a:r>
            <a:r>
              <a:rPr lang="ru-RU" sz="1200" dirty="0" err="1" smtClean="0"/>
              <a:t>вищих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закладів</a:t>
            </a:r>
            <a:r>
              <a:rPr lang="ru-RU" sz="1200" dirty="0" smtClean="0"/>
              <a:t> та 20 </a:t>
            </a:r>
            <a:r>
              <a:rPr lang="ru-RU" sz="1200" dirty="0" err="1" smtClean="0"/>
              <a:t>різноманітних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науково-дослідних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інститутів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. В </a:t>
            </a:r>
            <a:r>
              <a:rPr lang="ru-RU" sz="1200" dirty="0" err="1" smtClean="0"/>
              <a:t>Академії</a:t>
            </a:r>
            <a:r>
              <a:rPr lang="ru-RU" sz="1200" dirty="0" smtClean="0"/>
              <a:t> наук </a:t>
            </a:r>
            <a:r>
              <a:rPr lang="ru-RU" sz="1200" dirty="0" err="1" smtClean="0"/>
              <a:t>працювала</a:t>
            </a:r>
            <a:r>
              <a:rPr lang="ru-RU" sz="1200" dirty="0" smtClean="0"/>
              <a:t> </a:t>
            </a:r>
            <a:r>
              <a:rPr lang="ru-RU" sz="1200" dirty="0" err="1" smtClean="0"/>
              <a:t>комісія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вивчення</a:t>
            </a:r>
            <a:r>
              <a:rPr lang="ru-RU" sz="1200" dirty="0" smtClean="0"/>
              <a:t> народного </a:t>
            </a:r>
            <a:r>
              <a:rPr lang="ru-RU" sz="1200" dirty="0" err="1" smtClean="0"/>
              <a:t>господарства</a:t>
            </a:r>
            <a:r>
              <a:rPr lang="ru-RU" sz="1200" dirty="0" smtClean="0"/>
              <a:t> </a:t>
            </a:r>
            <a:r>
              <a:rPr lang="ru-RU" sz="1200" dirty="0" err="1" smtClean="0"/>
              <a:t>республіки</a:t>
            </a:r>
            <a:r>
              <a:rPr lang="ru-RU" sz="1200" dirty="0" smtClean="0"/>
              <a:t>, яка </a:t>
            </a:r>
            <a:r>
              <a:rPr lang="ru-RU" sz="1200" dirty="0" err="1" smtClean="0"/>
              <a:t>розробила</a:t>
            </a:r>
            <a:r>
              <a:rPr lang="ru-RU" sz="1200" dirty="0" smtClean="0"/>
              <a:t> перший </a:t>
            </a:r>
            <a:r>
              <a:rPr lang="ru-RU" sz="1200" dirty="0" err="1" smtClean="0"/>
              <a:t>варіант</a:t>
            </a:r>
            <a:r>
              <a:rPr lang="ru-RU" sz="1200" dirty="0" smtClean="0"/>
              <a:t> комплексного </a:t>
            </a:r>
            <a:r>
              <a:rPr lang="ru-RU" sz="1200" dirty="0" err="1" smtClean="0"/>
              <a:t>розв'язання</a:t>
            </a:r>
            <a:r>
              <a:rPr lang="ru-RU" sz="1200" dirty="0" smtClean="0"/>
              <a:t> проблем Великого </a:t>
            </a:r>
            <a:r>
              <a:rPr lang="ru-RU" sz="1200" dirty="0" err="1" smtClean="0"/>
              <a:t>Дніпра</a:t>
            </a:r>
            <a:r>
              <a:rPr lang="ru-RU" sz="1200" dirty="0" smtClean="0"/>
              <a:t>, </a:t>
            </a:r>
            <a:r>
              <a:rPr lang="ru-RU" sz="1200" dirty="0" err="1" smtClean="0"/>
              <a:t>досліджувала</a:t>
            </a:r>
            <a:r>
              <a:rPr lang="ru-RU" sz="1200" dirty="0" smtClean="0"/>
              <a:t> </a:t>
            </a:r>
            <a:r>
              <a:rPr lang="ru-RU" sz="1200" dirty="0" err="1" smtClean="0"/>
              <a:t>окремі</a:t>
            </a:r>
            <a:r>
              <a:rPr lang="ru-RU" sz="1200" dirty="0" smtClean="0"/>
              <a:t> </a:t>
            </a:r>
            <a:r>
              <a:rPr lang="ru-RU" sz="1200" dirty="0" err="1" smtClean="0"/>
              <a:t>галузі</a:t>
            </a:r>
            <a:r>
              <a:rPr lang="ru-RU" sz="1200" dirty="0" smtClean="0"/>
              <a:t> народного </a:t>
            </a:r>
            <a:r>
              <a:rPr lang="ru-RU" sz="1200" dirty="0" err="1" smtClean="0"/>
              <a:t>господарства</a:t>
            </a:r>
            <a:r>
              <a:rPr lang="ru-RU" sz="1200" dirty="0" smtClean="0"/>
              <a:t> (К. </a:t>
            </a:r>
            <a:r>
              <a:rPr lang="ru-RU" sz="1200" dirty="0" err="1" smtClean="0"/>
              <a:t>Воблий</a:t>
            </a:r>
            <a:r>
              <a:rPr lang="ru-RU" sz="1200" dirty="0" smtClean="0"/>
              <a:t>, Г. Кривченко).</a:t>
            </a:r>
          </a:p>
          <a:p>
            <a:pPr>
              <a:buNone/>
            </a:pPr>
            <a:r>
              <a:rPr lang="ru-RU" sz="1200" dirty="0" smtClean="0"/>
              <a:t>1928 </a:t>
            </a:r>
            <a:r>
              <a:rPr lang="ru-RU" sz="1200" dirty="0" smtClean="0"/>
              <a:t>року в </a:t>
            </a:r>
            <a:r>
              <a:rPr lang="ru-RU" sz="1200" dirty="0" err="1" smtClean="0"/>
              <a:t>Харкові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розпочав</a:t>
            </a:r>
            <a:r>
              <a:rPr lang="ru-RU" sz="1200" dirty="0" smtClean="0"/>
              <a:t> свою </a:t>
            </a:r>
            <a:r>
              <a:rPr lang="ru-RU" sz="1200" dirty="0" err="1" smtClean="0"/>
              <a:t>діяльність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Фізико-технічний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інститут</a:t>
            </a:r>
            <a:r>
              <a:rPr lang="ru-RU" sz="1200" dirty="0" smtClean="0"/>
              <a:t>, у </a:t>
            </a:r>
            <a:r>
              <a:rPr lang="ru-RU" sz="1200" dirty="0" err="1" smtClean="0"/>
              <a:t>якому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розгорнулися</a:t>
            </a:r>
            <a:r>
              <a:rPr lang="ru-RU" sz="1200" dirty="0" smtClean="0"/>
              <a:t> </a:t>
            </a:r>
            <a:r>
              <a:rPr lang="ru-RU" sz="1200" dirty="0" err="1" smtClean="0"/>
              <a:t>дослідження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ядерної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фізики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радіофізики</a:t>
            </a:r>
            <a:r>
              <a:rPr lang="ru-RU" sz="1200" dirty="0" smtClean="0"/>
              <a:t>. З </a:t>
            </a:r>
            <a:r>
              <a:rPr lang="ru-RU" sz="1200" dirty="0" err="1" smtClean="0"/>
              <a:t>Академією</a:t>
            </a:r>
            <a:r>
              <a:rPr lang="ru-RU" sz="1200" dirty="0" smtClean="0"/>
              <a:t> наук у </a:t>
            </a:r>
            <a:r>
              <a:rPr lang="ru-RU" sz="1200" dirty="0" err="1" smtClean="0"/>
              <a:t>період</a:t>
            </a:r>
            <a:r>
              <a:rPr lang="ru-RU" sz="1200" dirty="0" smtClean="0"/>
              <a:t> </a:t>
            </a:r>
            <a:r>
              <a:rPr lang="ru-RU" sz="1200" dirty="0" err="1" smtClean="0"/>
              <a:t>її</a:t>
            </a:r>
            <a:r>
              <a:rPr lang="ru-RU" sz="1200" dirty="0" smtClean="0"/>
              <a:t> </a:t>
            </a:r>
            <a:r>
              <a:rPr lang="ru-RU" sz="1200" dirty="0" err="1" smtClean="0"/>
              <a:t>становлення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пов'язана</a:t>
            </a:r>
            <a:r>
              <a:rPr lang="ru-RU" sz="1200" dirty="0" smtClean="0"/>
              <a:t> </a:t>
            </a:r>
            <a:r>
              <a:rPr lang="ru-RU" sz="1200" dirty="0" err="1" smtClean="0"/>
              <a:t>діяльність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природознавця</a:t>
            </a:r>
            <a:r>
              <a:rPr lang="ru-RU" sz="1200" dirty="0" smtClean="0"/>
              <a:t> В. </a:t>
            </a:r>
            <a:r>
              <a:rPr lang="ru-RU" sz="1200" dirty="0" err="1" smtClean="0"/>
              <a:t>Вернадського</a:t>
            </a:r>
            <a:r>
              <a:rPr lang="ru-RU" sz="1200" dirty="0" smtClean="0"/>
              <a:t>, </a:t>
            </a:r>
            <a:r>
              <a:rPr lang="ru-RU" sz="1200" dirty="0" err="1" smtClean="0"/>
              <a:t>історика</a:t>
            </a:r>
            <a:r>
              <a:rPr lang="ru-RU" sz="1200" dirty="0" smtClean="0"/>
              <a:t> Д. </a:t>
            </a:r>
            <a:r>
              <a:rPr lang="ru-RU" sz="1200" dirty="0" err="1" smtClean="0"/>
              <a:t>Багалія</a:t>
            </a:r>
            <a:r>
              <a:rPr lang="ru-RU" sz="1200" dirty="0" smtClean="0"/>
              <a:t>, </a:t>
            </a:r>
            <a:r>
              <a:rPr lang="ru-RU" sz="1200" dirty="0" err="1" smtClean="0"/>
              <a:t>математиків</a:t>
            </a:r>
            <a:r>
              <a:rPr lang="ru-RU" sz="1200" dirty="0" smtClean="0"/>
              <a:t> Д. Граве, М. </a:t>
            </a:r>
            <a:r>
              <a:rPr lang="ru-RU" sz="1200" dirty="0" err="1" smtClean="0"/>
              <a:t>Крилова</a:t>
            </a:r>
            <a:r>
              <a:rPr lang="ru-RU" sz="1200" dirty="0" smtClean="0"/>
              <a:t>, Г. </a:t>
            </a:r>
            <a:r>
              <a:rPr lang="ru-RU" sz="1200" dirty="0" err="1" smtClean="0"/>
              <a:t>Пфейфера</a:t>
            </a:r>
            <a:r>
              <a:rPr lang="ru-RU" sz="1200" dirty="0" smtClean="0"/>
              <a:t>, </a:t>
            </a:r>
            <a:r>
              <a:rPr lang="ru-RU" sz="1200" dirty="0" err="1" smtClean="0"/>
              <a:t>філолога</a:t>
            </a:r>
            <a:r>
              <a:rPr lang="ru-RU" sz="1200" dirty="0" smtClean="0"/>
              <a:t> А. </a:t>
            </a:r>
            <a:r>
              <a:rPr lang="ru-RU" sz="1200" dirty="0" err="1" smtClean="0"/>
              <a:t>Кримського</a:t>
            </a:r>
            <a:r>
              <a:rPr lang="ru-RU" sz="1200" dirty="0" smtClean="0"/>
              <a:t>, </a:t>
            </a:r>
            <a:r>
              <a:rPr lang="ru-RU" sz="1200" dirty="0" err="1" smtClean="0"/>
              <a:t>видатних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медиків</a:t>
            </a:r>
            <a:r>
              <a:rPr lang="ru-RU" sz="1200" dirty="0" smtClean="0"/>
              <a:t> О. </a:t>
            </a:r>
            <a:r>
              <a:rPr lang="ru-RU" sz="1200" dirty="0" err="1" smtClean="0"/>
              <a:t>Богомольця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М. </a:t>
            </a:r>
            <a:r>
              <a:rPr lang="ru-RU" sz="1200" dirty="0" err="1" smtClean="0"/>
              <a:t>Стражеска</a:t>
            </a:r>
            <a:r>
              <a:rPr lang="ru-RU" sz="1200" dirty="0" smtClean="0"/>
              <a:t> 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err="1" smtClean="0"/>
              <a:t>Під</a:t>
            </a:r>
            <a:r>
              <a:rPr lang="ru-RU" sz="1200" dirty="0" smtClean="0"/>
              <a:t> </a:t>
            </a:r>
            <a:r>
              <a:rPr lang="ru-RU" sz="1200" dirty="0" err="1" smtClean="0"/>
              <a:t>впливом</a:t>
            </a:r>
            <a:r>
              <a:rPr lang="ru-RU" sz="1200" dirty="0" smtClean="0"/>
              <a:t> </a:t>
            </a:r>
            <a:r>
              <a:rPr lang="ru-RU" sz="1200" dirty="0" err="1" smtClean="0"/>
              <a:t>змін</a:t>
            </a:r>
            <a:r>
              <a:rPr lang="ru-RU" sz="1200" dirty="0" smtClean="0"/>
              <a:t>, </a:t>
            </a:r>
            <a:r>
              <a:rPr lang="ru-RU" sz="1200" dirty="0" err="1" smtClean="0"/>
              <a:t>викликаних</a:t>
            </a:r>
            <a:r>
              <a:rPr lang="ru-RU" sz="1200" dirty="0" smtClean="0"/>
              <a:t> новою </a:t>
            </a:r>
            <a:r>
              <a:rPr lang="ru-RU" sz="1200" dirty="0" err="1" smtClean="0"/>
              <a:t>економічною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політикою</a:t>
            </a:r>
            <a:r>
              <a:rPr lang="ru-RU" sz="1200" dirty="0" smtClean="0"/>
              <a:t>, в </a:t>
            </a:r>
            <a:r>
              <a:rPr lang="ru-RU" sz="1200" dirty="0" err="1" smtClean="0"/>
              <a:t>Україну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поверталися</a:t>
            </a:r>
            <a:r>
              <a:rPr lang="ru-RU" sz="1200" dirty="0" smtClean="0"/>
              <a:t> </a:t>
            </a:r>
            <a:r>
              <a:rPr lang="ru-RU" sz="1200" dirty="0" err="1" smtClean="0"/>
              <a:t>чимало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видатних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науковців</a:t>
            </a:r>
            <a:r>
              <a:rPr lang="ru-RU" sz="1200" dirty="0" smtClean="0"/>
              <a:t>, </a:t>
            </a:r>
            <a:r>
              <a:rPr lang="ru-RU" sz="1200" dirty="0" err="1" smtClean="0"/>
              <a:t>серед</a:t>
            </a:r>
            <a:r>
              <a:rPr lang="ru-RU" sz="1200" dirty="0" smtClean="0"/>
              <a:t> них </a:t>
            </a:r>
            <a:r>
              <a:rPr lang="ru-RU" sz="1200" dirty="0" err="1" smtClean="0"/>
              <a:t>і</a:t>
            </a:r>
            <a:r>
              <a:rPr lang="ru-RU" sz="1200" dirty="0" smtClean="0"/>
              <a:t> Михайло </a:t>
            </a:r>
            <a:r>
              <a:rPr lang="ru-RU" sz="1200" dirty="0" err="1" smtClean="0"/>
              <a:t>Грушевський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err="1" smtClean="0"/>
              <a:t>Між</a:t>
            </a:r>
            <a:r>
              <a:rPr lang="ru-RU" sz="1200" dirty="0" smtClean="0"/>
              <a:t> </a:t>
            </a:r>
            <a:r>
              <a:rPr lang="ru-RU" sz="1200" dirty="0" err="1" smtClean="0"/>
              <a:t>Академією</a:t>
            </a:r>
            <a:r>
              <a:rPr lang="ru-RU" sz="1200" dirty="0" smtClean="0"/>
              <a:t> наук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радянським</a:t>
            </a:r>
            <a:r>
              <a:rPr lang="ru-RU" sz="1200" dirty="0" smtClean="0"/>
              <a:t> урядом </a:t>
            </a:r>
            <a:r>
              <a:rPr lang="ru-RU" sz="1200" dirty="0" err="1" smtClean="0"/>
              <a:t>установилися</a:t>
            </a:r>
            <a:r>
              <a:rPr lang="ru-RU" sz="1200" dirty="0" smtClean="0"/>
              <a:t> </a:t>
            </a:r>
            <a:r>
              <a:rPr lang="ru-RU" sz="1200" dirty="0" err="1" smtClean="0"/>
              <a:t>дуже</a:t>
            </a:r>
            <a:r>
              <a:rPr lang="ru-RU" sz="1200" dirty="0" smtClean="0"/>
              <a:t> </a:t>
            </a:r>
            <a:r>
              <a:rPr lang="ru-RU" sz="1200" dirty="0" err="1" smtClean="0"/>
              <a:t>складні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суперечливі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відносини</a:t>
            </a:r>
            <a:r>
              <a:rPr lang="ru-RU" sz="1200" dirty="0" smtClean="0"/>
              <a:t>, </a:t>
            </a:r>
            <a:r>
              <a:rPr lang="ru-RU" sz="1200" dirty="0" err="1" smtClean="0"/>
              <a:t>науковці</a:t>
            </a:r>
            <a:r>
              <a:rPr lang="ru-RU" sz="1200" dirty="0" smtClean="0"/>
              <a:t> не </a:t>
            </a:r>
            <a:r>
              <a:rPr lang="ru-RU" sz="1200" dirty="0" err="1" smtClean="0"/>
              <a:t>бажали</a:t>
            </a:r>
            <a:r>
              <a:rPr lang="ru-RU" sz="1200" dirty="0" smtClean="0"/>
              <a:t> </a:t>
            </a:r>
            <a:r>
              <a:rPr lang="ru-RU" sz="1200" dirty="0" err="1" smtClean="0"/>
              <a:t>коритися</a:t>
            </a:r>
            <a:r>
              <a:rPr lang="ru-RU" sz="1200" dirty="0" smtClean="0"/>
              <a:t> диктату </a:t>
            </a:r>
            <a:r>
              <a:rPr lang="ru-RU" sz="1200" dirty="0" err="1" smtClean="0"/>
              <a:t>влади</a:t>
            </a:r>
            <a:r>
              <a:rPr lang="ru-RU" sz="1200" dirty="0" smtClean="0"/>
              <a:t>. 1928 року </a:t>
            </a:r>
            <a:r>
              <a:rPr lang="ru-RU" sz="1200" dirty="0" err="1" smtClean="0"/>
              <a:t>серед</a:t>
            </a:r>
            <a:r>
              <a:rPr lang="ru-RU" sz="1200" dirty="0" smtClean="0"/>
              <a:t> </a:t>
            </a:r>
            <a:r>
              <a:rPr lang="ru-RU" sz="1200" dirty="0" err="1" smtClean="0"/>
              <a:t>молодих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науковців</a:t>
            </a:r>
            <a:r>
              <a:rPr lang="ru-RU" sz="1200" dirty="0" smtClean="0"/>
              <a:t> стало </a:t>
            </a:r>
            <a:r>
              <a:rPr lang="ru-RU" sz="1200" dirty="0" err="1" smtClean="0"/>
              <a:t>відоме</a:t>
            </a:r>
            <a:r>
              <a:rPr lang="ru-RU" sz="1200" dirty="0" smtClean="0"/>
              <a:t> </a:t>
            </a:r>
            <a:r>
              <a:rPr lang="ru-RU" sz="1200" dirty="0" err="1" smtClean="0"/>
              <a:t>ім'я</a:t>
            </a:r>
            <a:r>
              <a:rPr lang="ru-RU" sz="1200" dirty="0" smtClean="0"/>
              <a:t> </a:t>
            </a:r>
            <a:r>
              <a:rPr lang="ru-RU" sz="1200" dirty="0" err="1" smtClean="0"/>
              <a:t>економіста</a:t>
            </a:r>
            <a:r>
              <a:rPr lang="ru-RU" sz="1200" dirty="0" smtClean="0"/>
              <a:t> </a:t>
            </a:r>
            <a:r>
              <a:rPr lang="ru-RU" sz="1200" dirty="0" err="1" smtClean="0"/>
              <a:t>Михайла</a:t>
            </a:r>
            <a:r>
              <a:rPr lang="ru-RU" sz="1200" dirty="0" smtClean="0"/>
              <a:t> </a:t>
            </a:r>
            <a:r>
              <a:rPr lang="ru-RU" sz="1200" dirty="0" err="1" smtClean="0"/>
              <a:t>Волобуєва</a:t>
            </a:r>
            <a:r>
              <a:rPr lang="ru-RU" sz="1200" dirty="0" smtClean="0"/>
              <a:t>. У </a:t>
            </a:r>
            <a:r>
              <a:rPr lang="ru-RU" sz="1200" dirty="0" err="1" smtClean="0"/>
              <a:t>своїх</a:t>
            </a:r>
            <a:r>
              <a:rPr lang="ru-RU" sz="1200" dirty="0" smtClean="0"/>
              <a:t> </a:t>
            </a:r>
            <a:r>
              <a:rPr lang="ru-RU" sz="1200" dirty="0" err="1" smtClean="0"/>
              <a:t>дослідженнях</a:t>
            </a:r>
            <a:r>
              <a:rPr lang="ru-RU" sz="1200" dirty="0" smtClean="0"/>
              <a:t>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довів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політика</a:t>
            </a:r>
            <a:r>
              <a:rPr lang="ru-RU" sz="1200" dirty="0" smtClean="0"/>
              <a:t> </a:t>
            </a:r>
            <a:r>
              <a:rPr lang="ru-RU" sz="1200" dirty="0" err="1" smtClean="0"/>
              <a:t>радянської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влади</a:t>
            </a:r>
            <a:r>
              <a:rPr lang="ru-RU" sz="1200" dirty="0" smtClean="0"/>
              <a:t> в </a:t>
            </a:r>
            <a:r>
              <a:rPr lang="ru-RU" sz="1200" dirty="0" err="1" smtClean="0"/>
              <a:t>Україні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далі</a:t>
            </a:r>
            <a:r>
              <a:rPr lang="ru-RU" sz="1200" dirty="0" smtClean="0"/>
              <a:t> </a:t>
            </a:r>
            <a:r>
              <a:rPr lang="ru-RU" sz="1200" dirty="0" err="1" smtClean="0"/>
              <a:t>залишається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імперською</a:t>
            </a:r>
            <a:r>
              <a:rPr lang="ru-RU" sz="1200" dirty="0" smtClean="0"/>
              <a:t> </a:t>
            </a:r>
            <a:r>
              <a:rPr lang="ru-RU" sz="1200" dirty="0" err="1" smtClean="0"/>
              <a:t>в</a:t>
            </a:r>
            <a:r>
              <a:rPr lang="ru-RU" sz="1200" dirty="0" smtClean="0"/>
              <a:t> </a:t>
            </a:r>
            <a:r>
              <a:rPr lang="ru-RU" sz="1200" dirty="0" err="1" smtClean="0"/>
              <a:t>економічній</a:t>
            </a:r>
            <a:r>
              <a:rPr lang="ru-RU" sz="1200" dirty="0" smtClean="0"/>
              <a:t> </a:t>
            </a:r>
            <a:r>
              <a:rPr lang="ru-RU" sz="1200" dirty="0" err="1" smtClean="0"/>
              <a:t>сфері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Як </a:t>
            </a:r>
            <a:r>
              <a:rPr lang="ru-RU" sz="1200" dirty="0" err="1" smtClean="0"/>
              <a:t>і</a:t>
            </a:r>
            <a:r>
              <a:rPr lang="ru-RU" sz="1200" dirty="0" smtClean="0"/>
              <a:t> в роки </a:t>
            </a:r>
            <a:r>
              <a:rPr lang="ru-RU" sz="1200" dirty="0" err="1" smtClean="0"/>
              <a:t>царату</a:t>
            </a:r>
            <a:r>
              <a:rPr lang="ru-RU" sz="1200" dirty="0" smtClean="0"/>
              <a:t>, </a:t>
            </a:r>
            <a:r>
              <a:rPr lang="ru-RU" sz="1200" dirty="0" err="1" smtClean="0"/>
              <a:t>Україні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відводилася</a:t>
            </a:r>
            <a:r>
              <a:rPr lang="ru-RU" sz="1200" dirty="0" smtClean="0"/>
              <a:t> роль </a:t>
            </a:r>
            <a:r>
              <a:rPr lang="ru-RU" sz="1200" dirty="0" err="1" smtClean="0"/>
              <a:t>периферії</a:t>
            </a:r>
            <a:r>
              <a:rPr lang="ru-RU" sz="1200" dirty="0" smtClean="0"/>
              <a:t>. </a:t>
            </a:r>
            <a:r>
              <a:rPr lang="ru-RU" sz="1200" dirty="0" err="1" smtClean="0"/>
              <a:t>Українські</a:t>
            </a:r>
            <a:r>
              <a:rPr lang="ru-RU" sz="1200" dirty="0" smtClean="0"/>
              <a:t> </a:t>
            </a:r>
            <a:r>
              <a:rPr lang="ru-RU" sz="1200" dirty="0" err="1" smtClean="0"/>
              <a:t>більшовики</a:t>
            </a:r>
            <a:r>
              <a:rPr lang="ru-RU" sz="1200" dirty="0" smtClean="0"/>
              <a:t> засудили </a:t>
            </a:r>
            <a:r>
              <a:rPr lang="ru-RU" sz="1200" dirty="0" err="1" smtClean="0"/>
              <a:t>волобуєвщину</a:t>
            </a:r>
            <a:r>
              <a:rPr lang="ru-RU" sz="1200" dirty="0" smtClean="0"/>
              <a:t>, а </a:t>
            </a:r>
            <a:r>
              <a:rPr lang="ru-RU" sz="1200" dirty="0" err="1" smtClean="0"/>
              <a:t>ім'я</a:t>
            </a:r>
            <a:r>
              <a:rPr lang="ru-RU" sz="1200" dirty="0" smtClean="0"/>
              <a:t> </a:t>
            </a:r>
            <a:r>
              <a:rPr lang="ru-RU" sz="1200" dirty="0" err="1" smtClean="0"/>
              <a:t>талановитого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вченого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викреслили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історії</a:t>
            </a:r>
            <a:r>
              <a:rPr lang="ru-RU" sz="1200" dirty="0" smtClean="0"/>
              <a:t> </a:t>
            </a:r>
            <a:r>
              <a:rPr lang="ru-RU" sz="1200" dirty="0" err="1" smtClean="0"/>
              <a:t>вітчизняної</a:t>
            </a:r>
            <a:r>
              <a:rPr lang="ru-RU" sz="1200" dirty="0" smtClean="0"/>
              <a:t> науки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b="1" dirty="0" err="1" smtClean="0"/>
              <a:t>Найвидатніші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діячі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доби</a:t>
            </a:r>
            <a:r>
              <a:rPr lang="ru-RU" sz="1200" b="1" dirty="0" smtClean="0"/>
              <a:t>: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К. </a:t>
            </a:r>
            <a:r>
              <a:rPr lang="ru-RU" sz="1200" dirty="0" err="1" smtClean="0"/>
              <a:t>Воблий</a:t>
            </a:r>
            <a:r>
              <a:rPr lang="ru-RU" sz="1200" dirty="0" smtClean="0"/>
              <a:t>, Г. Кривченко, В. </a:t>
            </a:r>
            <a:r>
              <a:rPr lang="ru-RU" sz="1200" dirty="0" err="1" smtClean="0"/>
              <a:t>Вернадський</a:t>
            </a:r>
            <a:r>
              <a:rPr lang="ru-RU" sz="1200" dirty="0" smtClean="0"/>
              <a:t>, Д. </a:t>
            </a:r>
            <a:r>
              <a:rPr lang="ru-RU" sz="1200" dirty="0" err="1" smtClean="0"/>
              <a:t>Багалій</a:t>
            </a:r>
            <a:r>
              <a:rPr lang="ru-RU" sz="1200" dirty="0" smtClean="0"/>
              <a:t>, Д. Граве, М. </a:t>
            </a:r>
            <a:r>
              <a:rPr lang="ru-RU" sz="1200" dirty="0" err="1" smtClean="0"/>
              <a:t>Крилов</a:t>
            </a:r>
            <a:r>
              <a:rPr lang="ru-RU" sz="1200" dirty="0" smtClean="0"/>
              <a:t>, Г. </a:t>
            </a:r>
            <a:r>
              <a:rPr lang="ru-RU" sz="1200" dirty="0" err="1" smtClean="0"/>
              <a:t>Пфейфер</a:t>
            </a:r>
            <a:r>
              <a:rPr lang="ru-RU" sz="1200" dirty="0" smtClean="0"/>
              <a:t>, А. </a:t>
            </a:r>
            <a:r>
              <a:rPr lang="ru-RU" sz="1200" dirty="0" err="1" smtClean="0"/>
              <a:t>Кримський</a:t>
            </a:r>
            <a:r>
              <a:rPr lang="ru-RU" sz="1200" dirty="0" smtClean="0"/>
              <a:t>, О. </a:t>
            </a:r>
            <a:r>
              <a:rPr lang="ru-RU" sz="1200" dirty="0" err="1" smtClean="0"/>
              <a:t>Богомолець</a:t>
            </a:r>
            <a:r>
              <a:rPr lang="ru-RU" sz="1200" dirty="0" smtClean="0"/>
              <a:t>, М, </a:t>
            </a:r>
            <a:r>
              <a:rPr lang="ru-RU" sz="1200" dirty="0" err="1" smtClean="0"/>
              <a:t>Стражеско</a:t>
            </a:r>
            <a:r>
              <a:rPr lang="ru-RU" sz="1200" dirty="0" smtClean="0"/>
              <a:t>, М. </a:t>
            </a:r>
            <a:r>
              <a:rPr lang="ru-RU" sz="1200" dirty="0" err="1" smtClean="0"/>
              <a:t>Грушевський</a:t>
            </a:r>
            <a:r>
              <a:rPr lang="ru-RU" sz="1200" dirty="0" smtClean="0"/>
              <a:t>, М. </a:t>
            </a:r>
            <a:r>
              <a:rPr lang="ru-RU" sz="1200" dirty="0" err="1" smtClean="0"/>
              <a:t>Волобуєв</a:t>
            </a:r>
            <a:endParaRPr lang="ru-RU" sz="1200" dirty="0"/>
          </a:p>
        </p:txBody>
      </p:sp>
    </p:spTree>
  </p:cSld>
  <p:clrMapOvr>
    <a:masterClrMapping/>
  </p:clrMapOvr>
  <p:transition advClick="0" advTm="1400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Найвидатніші діячі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928670"/>
            <a:ext cx="5143536" cy="5572164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Володимир</a:t>
            </a:r>
            <a:r>
              <a:rPr lang="ru-RU" sz="1400" dirty="0" smtClean="0"/>
              <a:t> </a:t>
            </a:r>
            <a:r>
              <a:rPr lang="ru-RU" sz="1400" dirty="0" err="1" smtClean="0"/>
              <a:t>Вернадський</a:t>
            </a:r>
            <a:r>
              <a:rPr lang="ru-RU" sz="1400" dirty="0" smtClean="0"/>
              <a:t> (1863-1945)</a:t>
            </a:r>
          </a:p>
          <a:p>
            <a:pPr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Видатний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природознавець</a:t>
            </a:r>
            <a:r>
              <a:rPr lang="ru-RU" sz="1400" dirty="0" smtClean="0"/>
              <a:t>, </a:t>
            </a:r>
            <a:r>
              <a:rPr lang="ru-RU" sz="1400" dirty="0" err="1" smtClean="0"/>
              <a:t>засновних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геохімії</a:t>
            </a:r>
            <a:r>
              <a:rPr lang="ru-RU" sz="1400" dirty="0" smtClean="0"/>
              <a:t>, </a:t>
            </a:r>
            <a:r>
              <a:rPr lang="ru-RU" sz="1400" dirty="0" err="1" smtClean="0"/>
              <a:t>біогеохімії</a:t>
            </a:r>
            <a:r>
              <a:rPr lang="ru-RU" sz="1400" dirty="0" smtClean="0"/>
              <a:t> та </a:t>
            </a:r>
            <a:r>
              <a:rPr lang="ru-RU" sz="1400" dirty="0" err="1" smtClean="0"/>
              <a:t>радіогеології</a:t>
            </a:r>
            <a:r>
              <a:rPr lang="ru-RU" sz="1400" dirty="0" smtClean="0"/>
              <a:t>. З 1912 р. — </a:t>
            </a:r>
            <a:r>
              <a:rPr lang="ru-RU" sz="1400" dirty="0" err="1" smtClean="0"/>
              <a:t>академік</a:t>
            </a:r>
            <a:r>
              <a:rPr lang="ru-RU" sz="1400" dirty="0" smtClean="0"/>
              <a:t> </a:t>
            </a:r>
            <a:r>
              <a:rPr lang="ru-RU" sz="1400" dirty="0" err="1" smtClean="0"/>
              <a:t>Петербурзької</a:t>
            </a:r>
            <a:r>
              <a:rPr lang="ru-RU" sz="1400" dirty="0" smtClean="0"/>
              <a:t> АН, </a:t>
            </a:r>
            <a:r>
              <a:rPr lang="ru-RU" sz="1400" dirty="0" err="1" smtClean="0"/>
              <a:t>професор</a:t>
            </a:r>
            <a:r>
              <a:rPr lang="ru-RU" sz="1400" dirty="0" smtClean="0"/>
              <a:t> </a:t>
            </a:r>
            <a:r>
              <a:rPr lang="ru-RU" sz="1400" dirty="0" err="1" smtClean="0"/>
              <a:t>Московського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університету</a:t>
            </a:r>
            <a:r>
              <a:rPr lang="ru-RU" sz="1400" dirty="0" smtClean="0"/>
              <a:t>. Один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засновників</a:t>
            </a:r>
            <a:r>
              <a:rPr lang="ru-RU" sz="1400" dirty="0" smtClean="0"/>
              <a:t> АН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. З 1919 р. — президент АН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. </a:t>
            </a:r>
            <a:r>
              <a:rPr lang="ru-RU" sz="1400" dirty="0" err="1" smtClean="0"/>
              <a:t>Збагатив</a:t>
            </a:r>
            <a:r>
              <a:rPr lang="ru-RU" sz="1400" dirty="0" smtClean="0"/>
              <a:t> науку </a:t>
            </a:r>
            <a:r>
              <a:rPr lang="ru-RU" sz="1400" dirty="0" err="1" smtClean="0"/>
              <a:t>ідеями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лягли</a:t>
            </a:r>
            <a:r>
              <a:rPr lang="ru-RU" sz="1400" dirty="0" smtClean="0"/>
              <a:t> в основу </a:t>
            </a:r>
            <a:r>
              <a:rPr lang="ru-RU" sz="1400" dirty="0" err="1" smtClean="0"/>
              <a:t>нових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провідних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напрямків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сучасної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мінералогії</a:t>
            </a:r>
            <a:r>
              <a:rPr lang="ru-RU" sz="1400" dirty="0" smtClean="0"/>
              <a:t>, </a:t>
            </a:r>
            <a:r>
              <a:rPr lang="ru-RU" sz="1400" dirty="0" err="1" smtClean="0"/>
              <a:t>геології</a:t>
            </a:r>
            <a:r>
              <a:rPr lang="ru-RU" sz="1400" dirty="0" smtClean="0"/>
              <a:t>, </a:t>
            </a:r>
            <a:r>
              <a:rPr lang="ru-RU" sz="1400" dirty="0" err="1" smtClean="0"/>
              <a:t>гідрогеології</a:t>
            </a:r>
            <a:r>
              <a:rPr lang="ru-RU" sz="1400" dirty="0" smtClean="0"/>
              <a:t>. </a:t>
            </a:r>
            <a:r>
              <a:rPr lang="ru-RU" sz="1400" dirty="0" err="1" smtClean="0"/>
              <a:t>Уперше</a:t>
            </a:r>
            <a:r>
              <a:rPr lang="ru-RU" sz="1400" dirty="0" smtClean="0"/>
              <a:t> </a:t>
            </a:r>
            <a:r>
              <a:rPr lang="ru-RU" sz="1400" dirty="0" err="1" smtClean="0"/>
              <a:t>довів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«все </a:t>
            </a:r>
            <a:r>
              <a:rPr lang="ru-RU" sz="1400" dirty="0" err="1" smtClean="0"/>
              <a:t>живе</a:t>
            </a:r>
            <a:r>
              <a:rPr lang="ru-RU" sz="1400" dirty="0" smtClean="0"/>
              <a:t>» —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динамічна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рівновага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пов'язаних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собою </a:t>
            </a:r>
            <a:r>
              <a:rPr lang="ru-RU" sz="1400" dirty="0" err="1" smtClean="0"/>
              <a:t>організмів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здатна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порушити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. </a:t>
            </a:r>
            <a:r>
              <a:rPr lang="ru-RU" sz="1400" dirty="0" err="1" smtClean="0"/>
              <a:t>Організатор</a:t>
            </a:r>
            <a:r>
              <a:rPr lang="ru-RU" sz="1400" dirty="0" smtClean="0"/>
              <a:t> та директор </a:t>
            </a:r>
            <a:r>
              <a:rPr lang="ru-RU" sz="1400" dirty="0" err="1" smtClean="0"/>
              <a:t>Радієвого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інституту</a:t>
            </a:r>
            <a:r>
              <a:rPr lang="ru-RU" sz="1400" dirty="0" smtClean="0"/>
              <a:t> (1922—1939 </a:t>
            </a:r>
            <a:r>
              <a:rPr lang="en-US" sz="1400" dirty="0" smtClean="0"/>
              <a:t>pp.), </a:t>
            </a:r>
            <a:r>
              <a:rPr lang="ru-RU" sz="1400" dirty="0" err="1" smtClean="0"/>
              <a:t>Біохімічної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лабораторії</a:t>
            </a:r>
            <a:r>
              <a:rPr lang="ru-RU" sz="1400" dirty="0" smtClean="0"/>
              <a:t> (</a:t>
            </a:r>
            <a:r>
              <a:rPr lang="ru-RU" sz="1400" dirty="0" err="1" smtClean="0"/>
              <a:t>з</a:t>
            </a:r>
            <a:r>
              <a:rPr lang="ru-RU" sz="1400" dirty="0" smtClean="0"/>
              <a:t> 1929 </a:t>
            </a:r>
            <a:r>
              <a:rPr lang="en-US" sz="1400" dirty="0" smtClean="0"/>
              <a:t>p.). </a:t>
            </a:r>
            <a:r>
              <a:rPr lang="ru-RU" sz="1400" dirty="0" err="1" smtClean="0"/>
              <a:t>Дійсний</a:t>
            </a:r>
            <a:r>
              <a:rPr lang="ru-RU" sz="1400" dirty="0" smtClean="0"/>
              <a:t> член </a:t>
            </a:r>
            <a:r>
              <a:rPr lang="ru-RU" sz="1400" dirty="0" err="1" smtClean="0"/>
              <a:t>Паризької</a:t>
            </a:r>
            <a:r>
              <a:rPr lang="ru-RU" sz="1400" dirty="0" smtClean="0"/>
              <a:t>, </a:t>
            </a:r>
            <a:r>
              <a:rPr lang="ru-RU" sz="1400" dirty="0" err="1" smtClean="0"/>
              <a:t>Чеської</a:t>
            </a:r>
            <a:r>
              <a:rPr lang="ru-RU" sz="1400" dirty="0" smtClean="0"/>
              <a:t> АН.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Дмитро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Багалій</a:t>
            </a:r>
            <a:r>
              <a:rPr lang="ru-RU" sz="1400" dirty="0" smtClean="0"/>
              <a:t> (1857-1932)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Історик</a:t>
            </a:r>
            <a:r>
              <a:rPr lang="ru-RU" sz="1400" dirty="0" smtClean="0"/>
              <a:t>, </a:t>
            </a:r>
            <a:r>
              <a:rPr lang="ru-RU" sz="1400" dirty="0" err="1" smtClean="0"/>
              <a:t>громадський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діяч</a:t>
            </a:r>
            <a:r>
              <a:rPr lang="ru-RU" sz="1400" dirty="0" smtClean="0"/>
              <a:t>. Один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фундаторів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академії</a:t>
            </a:r>
            <a:r>
              <a:rPr lang="ru-RU" sz="1400" dirty="0" smtClean="0"/>
              <a:t> наук, </a:t>
            </a:r>
            <a:r>
              <a:rPr lang="ru-RU" sz="1400" dirty="0" err="1" smtClean="0"/>
              <a:t>просвітитель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усе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, за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власними</a:t>
            </a:r>
            <a:r>
              <a:rPr lang="ru-RU" sz="1400" dirty="0" smtClean="0"/>
              <a:t> словами, на </a:t>
            </a:r>
            <a:r>
              <a:rPr lang="ru-RU" sz="1400" dirty="0" err="1" smtClean="0"/>
              <a:t>сторожі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культури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посеред</a:t>
            </a:r>
            <a:r>
              <a:rPr lang="ru-RU" sz="1400" dirty="0" smtClean="0"/>
              <a:t> </a:t>
            </a:r>
            <a:r>
              <a:rPr lang="ru-RU" sz="1400" dirty="0" err="1" smtClean="0"/>
              <a:t>бурхливих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подій</a:t>
            </a:r>
            <a:r>
              <a:rPr lang="ru-RU" sz="1400" dirty="0" smtClean="0"/>
              <a:t> </a:t>
            </a:r>
            <a:r>
              <a:rPr lang="ru-RU" sz="1400" dirty="0" err="1" smtClean="0"/>
              <a:t>суспільно-політичного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. </a:t>
            </a:r>
            <a:r>
              <a:rPr lang="ru-RU" sz="1400" dirty="0" err="1" smtClean="0"/>
              <a:t>Улітку</a:t>
            </a:r>
            <a:r>
              <a:rPr lang="ru-RU" sz="1400" dirty="0" smtClean="0"/>
              <a:t> 1918 року на </a:t>
            </a:r>
            <a:r>
              <a:rPr lang="ru-RU" sz="1400" dirty="0" err="1" smtClean="0"/>
              <a:t>мирній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конференції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Росією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відіграв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велику</a:t>
            </a:r>
            <a:r>
              <a:rPr lang="ru-RU" sz="1400" dirty="0" smtClean="0"/>
              <a:t> роль у </a:t>
            </a:r>
            <a:r>
              <a:rPr lang="ru-RU" sz="1400" dirty="0" err="1" smtClean="0"/>
              <a:t>відстоюванні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належності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північних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східних</a:t>
            </a:r>
            <a:r>
              <a:rPr lang="ru-RU" sz="1400" dirty="0" smtClean="0"/>
              <a:t> земель. </a:t>
            </a:r>
            <a:r>
              <a:rPr lang="ru-RU" sz="1400" dirty="0" err="1" smtClean="0"/>
              <a:t>Тоді</a:t>
            </a:r>
            <a:r>
              <a:rPr lang="ru-RU" sz="1400" dirty="0" smtClean="0"/>
              <a:t> ж </a:t>
            </a:r>
            <a:r>
              <a:rPr lang="ru-RU" sz="1400" dirty="0" err="1" smtClean="0"/>
              <a:t>вийшла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друком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славнозвісна</a:t>
            </a:r>
            <a:r>
              <a:rPr lang="ru-RU" sz="1400" dirty="0" smtClean="0"/>
              <a:t> «</a:t>
            </a:r>
            <a:r>
              <a:rPr lang="ru-RU" sz="1400" dirty="0" err="1" smtClean="0"/>
              <a:t>Історія</a:t>
            </a:r>
            <a:r>
              <a:rPr lang="ru-RU" sz="1400" dirty="0" smtClean="0"/>
              <a:t> </a:t>
            </a:r>
            <a:r>
              <a:rPr lang="ru-RU" sz="1400" dirty="0" err="1" smtClean="0"/>
              <a:t>Слобідської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». </a:t>
            </a:r>
            <a:r>
              <a:rPr lang="ru-RU" sz="1400" dirty="0" err="1" smtClean="0"/>
              <a:t>Академік</a:t>
            </a:r>
            <a:r>
              <a:rPr lang="ru-RU" sz="1400" dirty="0" smtClean="0"/>
              <a:t> АН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. Автор </a:t>
            </a:r>
            <a:r>
              <a:rPr lang="ru-RU" sz="1400" dirty="0" err="1" smtClean="0"/>
              <a:t>праць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історії</a:t>
            </a:r>
            <a:r>
              <a:rPr lang="ru-RU" sz="1400" dirty="0" smtClean="0"/>
              <a:t> </a:t>
            </a:r>
            <a:r>
              <a:rPr lang="ru-RU" sz="1400" dirty="0" err="1" smtClean="0"/>
              <a:t>Лівобережної</a:t>
            </a:r>
            <a:r>
              <a:rPr lang="ru-RU" sz="1400" dirty="0" smtClean="0"/>
              <a:t> та </a:t>
            </a:r>
            <a:r>
              <a:rPr lang="ru-RU" sz="1400" dirty="0" err="1" smtClean="0"/>
              <a:t>Південної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2143140" cy="283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2247903" cy="310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Українська література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txBody>
          <a:bodyPr>
            <a:noAutofit/>
          </a:bodyPr>
          <a:lstStyle/>
          <a:p>
            <a:r>
              <a:rPr lang="ru-RU" sz="1200" dirty="0" smtClean="0"/>
              <a:t>З </a:t>
            </a:r>
            <a:r>
              <a:rPr lang="ru-RU" sz="1200" dirty="0" err="1" smtClean="0"/>
              <a:t>часів</a:t>
            </a:r>
            <a:r>
              <a:rPr lang="ru-RU" sz="1200" dirty="0" smtClean="0"/>
              <a:t> </a:t>
            </a:r>
            <a:r>
              <a:rPr lang="ru-RU" sz="1200" dirty="0" err="1" smtClean="0"/>
              <a:t>громадянської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війни</a:t>
            </a:r>
            <a:r>
              <a:rPr lang="ru-RU" sz="1200" dirty="0" smtClean="0"/>
              <a:t> в </a:t>
            </a:r>
            <a:r>
              <a:rPr lang="ru-RU" sz="1200" dirty="0" err="1" smtClean="0"/>
              <a:t>Радянській</a:t>
            </a:r>
            <a:r>
              <a:rPr lang="ru-RU" sz="1200" dirty="0" smtClean="0"/>
              <a:t> </a:t>
            </a:r>
            <a:r>
              <a:rPr lang="ru-RU" sz="1200" dirty="0" err="1" smtClean="0"/>
              <a:t>Росії</a:t>
            </a:r>
            <a:r>
              <a:rPr lang="ru-RU" sz="1200" dirty="0" smtClean="0"/>
              <a:t> </a:t>
            </a:r>
            <a:r>
              <a:rPr lang="ru-RU" sz="1200" dirty="0" err="1" smtClean="0"/>
              <a:t>ширився</a:t>
            </a:r>
            <a:r>
              <a:rPr lang="ru-RU" sz="1200" dirty="0" smtClean="0"/>
              <a:t> курс на </a:t>
            </a:r>
            <a:r>
              <a:rPr lang="ru-RU" sz="1200" dirty="0" err="1" smtClean="0"/>
              <a:t>відхід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традицій</a:t>
            </a:r>
            <a:r>
              <a:rPr lang="ru-RU" sz="1200" dirty="0" smtClean="0"/>
              <a:t> </a:t>
            </a:r>
            <a:r>
              <a:rPr lang="ru-RU" sz="1200" dirty="0" err="1" smtClean="0"/>
              <a:t>минулої</a:t>
            </a:r>
            <a:r>
              <a:rPr lang="ru-RU" sz="1200" dirty="0" smtClean="0"/>
              <a:t>, «</a:t>
            </a:r>
            <a:r>
              <a:rPr lang="ru-RU" sz="1200" dirty="0" err="1" smtClean="0"/>
              <a:t>дорадянської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культури</a:t>
            </a:r>
            <a:r>
              <a:rPr lang="ru-RU" sz="1200" dirty="0" smtClean="0"/>
              <a:t>»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створення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нової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пролетарської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культури</a:t>
            </a:r>
            <a:r>
              <a:rPr lang="ru-RU" sz="1200" dirty="0" smtClean="0"/>
              <a:t>, </a:t>
            </a:r>
            <a:r>
              <a:rPr lang="ru-RU" sz="1200" dirty="0" err="1" smtClean="0"/>
              <a:t>звільненої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«буржуазного </a:t>
            </a:r>
            <a:r>
              <a:rPr lang="ru-RU" sz="1200" dirty="0" err="1" smtClean="0"/>
              <a:t>мистецтва</a:t>
            </a:r>
            <a:r>
              <a:rPr lang="ru-RU" sz="1200" dirty="0" smtClean="0"/>
              <a:t>». Так </a:t>
            </a:r>
            <a:r>
              <a:rPr lang="ru-RU" sz="1200" dirty="0" err="1" smtClean="0"/>
              <a:t>з'явилася</a:t>
            </a:r>
            <a:r>
              <a:rPr lang="ru-RU" sz="1200" dirty="0" smtClean="0"/>
              <a:t> </a:t>
            </a:r>
            <a:r>
              <a:rPr lang="ru-RU" sz="1200" dirty="0" err="1" smtClean="0"/>
              <a:t>організація</a:t>
            </a:r>
            <a:r>
              <a:rPr lang="ru-RU" sz="1200" dirty="0" smtClean="0"/>
              <a:t> «Пролеткульту», яка </a:t>
            </a:r>
            <a:r>
              <a:rPr lang="ru-RU" sz="1200" dirty="0" err="1" smtClean="0"/>
              <a:t>будувала</a:t>
            </a:r>
            <a:r>
              <a:rPr lang="ru-RU" sz="1200" dirty="0" smtClean="0"/>
              <a:t> свою </a:t>
            </a:r>
            <a:r>
              <a:rPr lang="ru-RU" sz="1200" dirty="0" err="1" smtClean="0"/>
              <a:t>діяльність</a:t>
            </a:r>
            <a:r>
              <a:rPr lang="ru-RU" sz="1200" dirty="0" smtClean="0"/>
              <a:t> на засадах:</a:t>
            </a:r>
          </a:p>
          <a:p>
            <a:pPr>
              <a:buNone/>
            </a:pPr>
            <a:r>
              <a:rPr lang="ru-RU" sz="1200" dirty="0" smtClean="0"/>
              <a:t>• </a:t>
            </a:r>
            <a:r>
              <a:rPr lang="ru-RU" sz="1200" dirty="0" err="1" smtClean="0"/>
              <a:t>відмови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загальної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буржуазної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культури</a:t>
            </a:r>
            <a:r>
              <a:rPr lang="ru-RU" sz="1200" dirty="0" smtClean="0"/>
              <a:t>,</a:t>
            </a:r>
          </a:p>
          <a:p>
            <a:pPr>
              <a:buNone/>
            </a:pPr>
            <a:r>
              <a:rPr lang="ru-RU" sz="1200" dirty="0" smtClean="0"/>
              <a:t>• </a:t>
            </a:r>
            <a:r>
              <a:rPr lang="ru-RU" sz="1200" dirty="0" err="1" smtClean="0"/>
              <a:t>створення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спадщини</a:t>
            </a:r>
            <a:r>
              <a:rPr lang="ru-RU" sz="1200" dirty="0" smtClean="0"/>
              <a:t> трудящих,</a:t>
            </a:r>
          </a:p>
          <a:p>
            <a:pPr>
              <a:buNone/>
            </a:pPr>
            <a:r>
              <a:rPr lang="ru-RU" sz="1200" dirty="0" smtClean="0"/>
              <a:t>• </a:t>
            </a:r>
            <a:r>
              <a:rPr lang="ru-RU" sz="1200" dirty="0" err="1" smtClean="0"/>
              <a:t>залучення</a:t>
            </a:r>
            <a:r>
              <a:rPr lang="ru-RU" sz="1200" dirty="0" smtClean="0"/>
              <a:t> до </a:t>
            </a:r>
            <a:r>
              <a:rPr lang="ru-RU" sz="1200" dirty="0" err="1" smtClean="0"/>
              <a:t>створення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пролетарської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культури</a:t>
            </a:r>
            <a:r>
              <a:rPr lang="ru-RU" sz="1200" dirty="0" smtClean="0"/>
              <a:t> широких </a:t>
            </a:r>
            <a:r>
              <a:rPr lang="ru-RU" sz="1200" dirty="0" err="1" smtClean="0"/>
              <a:t>народних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мас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На </a:t>
            </a:r>
            <a:r>
              <a:rPr lang="ru-RU" sz="1200" dirty="0" err="1" smtClean="0"/>
              <a:t>відміну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Росії</a:t>
            </a:r>
            <a:r>
              <a:rPr lang="ru-RU" sz="1200" dirty="0" smtClean="0"/>
              <a:t>, «Пролеткульт» в </a:t>
            </a:r>
            <a:r>
              <a:rPr lang="ru-RU" sz="1200" dirty="0" err="1" smtClean="0"/>
              <a:t>Україні</a:t>
            </a:r>
            <a:r>
              <a:rPr lang="ru-RU" sz="1200" dirty="0" smtClean="0"/>
              <a:t> не </a:t>
            </a:r>
            <a:r>
              <a:rPr lang="ru-RU" sz="1200" dirty="0" err="1" smtClean="0"/>
              <a:t>мав</a:t>
            </a:r>
            <a:r>
              <a:rPr lang="ru-RU" sz="1200" dirty="0" smtClean="0"/>
              <a:t> особливого </a:t>
            </a:r>
            <a:r>
              <a:rPr lang="ru-RU" sz="1200" dirty="0" err="1" smtClean="0"/>
              <a:t>впливу</a:t>
            </a:r>
            <a:r>
              <a:rPr lang="ru-RU" sz="1200" dirty="0" smtClean="0"/>
              <a:t>, </a:t>
            </a:r>
            <a:r>
              <a:rPr lang="ru-RU" sz="1200" dirty="0" err="1" smtClean="0"/>
              <a:t>але</a:t>
            </a:r>
            <a:r>
              <a:rPr lang="ru-RU" sz="1200" dirty="0" smtClean="0"/>
              <a:t> дав </a:t>
            </a:r>
            <a:r>
              <a:rPr lang="ru-RU" sz="1200" dirty="0" err="1" smtClean="0"/>
              <a:t>поштовх</a:t>
            </a:r>
            <a:r>
              <a:rPr lang="ru-RU" sz="1200" dirty="0" smtClean="0"/>
              <a:t> до </a:t>
            </a:r>
            <a:r>
              <a:rPr lang="ru-RU" sz="1200" dirty="0" err="1" smtClean="0"/>
              <a:t>створення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різноманітних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масових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літературних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організацій</a:t>
            </a:r>
            <a:r>
              <a:rPr lang="ru-RU" sz="1200" dirty="0" smtClean="0"/>
              <a:t>. У 20-ті </a:t>
            </a:r>
            <a:r>
              <a:rPr lang="en-US" sz="1200" dirty="0" smtClean="0"/>
              <a:t>pp. </a:t>
            </a:r>
            <a:r>
              <a:rPr lang="ru-RU" sz="1200" dirty="0" smtClean="0"/>
              <a:t>в </a:t>
            </a:r>
            <a:r>
              <a:rPr lang="ru-RU" sz="1200" dirty="0" err="1" smtClean="0"/>
              <a:t>Харкові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діяла</a:t>
            </a:r>
            <a:r>
              <a:rPr lang="ru-RU" sz="1200" dirty="0" smtClean="0"/>
              <a:t> </a:t>
            </a:r>
            <a:r>
              <a:rPr lang="ru-RU" sz="1200" dirty="0" err="1" smtClean="0"/>
              <a:t>письменницька</a:t>
            </a:r>
            <a:r>
              <a:rPr lang="ru-RU" sz="1200" dirty="0" smtClean="0"/>
              <a:t> </a:t>
            </a:r>
            <a:r>
              <a:rPr lang="ru-RU" sz="1200" dirty="0" err="1" smtClean="0"/>
              <a:t>організація</a:t>
            </a:r>
            <a:r>
              <a:rPr lang="ru-RU" sz="1200" dirty="0" smtClean="0"/>
              <a:t> «Плуг» (голова — С. </a:t>
            </a:r>
            <a:r>
              <a:rPr lang="ru-RU" sz="1200" dirty="0" err="1" smtClean="0"/>
              <a:t>Пили-пенко</a:t>
            </a:r>
            <a:r>
              <a:rPr lang="ru-RU" sz="1200" dirty="0" smtClean="0"/>
              <a:t>), яка ставила </a:t>
            </a:r>
            <a:r>
              <a:rPr lang="ru-RU" sz="1200" dirty="0" err="1" smtClean="0"/>
              <a:t>собі</a:t>
            </a:r>
            <a:r>
              <a:rPr lang="ru-RU" sz="1200" dirty="0" smtClean="0"/>
              <a:t> за мету «</a:t>
            </a:r>
            <a:r>
              <a:rPr lang="ru-RU" sz="1200" dirty="0" err="1" smtClean="0"/>
              <a:t>виховання</a:t>
            </a:r>
            <a:r>
              <a:rPr lang="ru-RU" sz="1200" dirty="0" smtClean="0"/>
              <a:t> як </a:t>
            </a:r>
            <a:r>
              <a:rPr lang="ru-RU" sz="1200" dirty="0" err="1" smtClean="0"/>
              <a:t>своїх</a:t>
            </a:r>
            <a:r>
              <a:rPr lang="ru-RU" sz="1200" dirty="0" smtClean="0"/>
              <a:t> </a:t>
            </a:r>
            <a:r>
              <a:rPr lang="ru-RU" sz="1200" dirty="0" err="1" smtClean="0"/>
              <a:t>членів</a:t>
            </a:r>
            <a:r>
              <a:rPr lang="ru-RU" sz="1200" dirty="0" smtClean="0"/>
              <a:t>, так </a:t>
            </a:r>
            <a:r>
              <a:rPr lang="ru-RU" sz="1200" dirty="0" err="1" smtClean="0"/>
              <a:t>і</a:t>
            </a:r>
            <a:r>
              <a:rPr lang="ru-RU" sz="1200" dirty="0" smtClean="0"/>
              <a:t> широких </a:t>
            </a:r>
            <a:r>
              <a:rPr lang="ru-RU" sz="1200" dirty="0" err="1" smtClean="0"/>
              <a:t>селянських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мас</a:t>
            </a:r>
            <a:r>
              <a:rPr lang="ru-RU" sz="1200" dirty="0" smtClean="0"/>
              <a:t> у </a:t>
            </a:r>
            <a:r>
              <a:rPr lang="ru-RU" sz="1200" dirty="0" err="1" smtClean="0"/>
              <a:t>дусі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пролетарської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революції</a:t>
            </a:r>
            <a:r>
              <a:rPr lang="ru-RU" sz="1200" dirty="0" smtClean="0"/>
              <a:t>, </a:t>
            </a:r>
            <a:r>
              <a:rPr lang="ru-RU" sz="1200" dirty="0" err="1" smtClean="0"/>
              <a:t>притягнення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до </a:t>
            </a:r>
            <a:r>
              <a:rPr lang="ru-RU" sz="1200" dirty="0" err="1" smtClean="0"/>
              <a:t>активної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творчості</a:t>
            </a:r>
            <a:r>
              <a:rPr lang="ru-RU" sz="1200" dirty="0" smtClean="0"/>
              <a:t> в </a:t>
            </a:r>
            <a:r>
              <a:rPr lang="ru-RU" sz="1200" dirty="0" err="1" smtClean="0"/>
              <a:t>цьому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напрямі</a:t>
            </a:r>
            <a:r>
              <a:rPr lang="ru-RU" sz="1200" dirty="0" smtClean="0"/>
              <a:t>». </a:t>
            </a:r>
            <a:r>
              <a:rPr lang="ru-RU" sz="1200" dirty="0" err="1" smtClean="0"/>
              <a:t>Свого</a:t>
            </a:r>
            <a:r>
              <a:rPr lang="ru-RU" sz="1200" dirty="0" smtClean="0"/>
              <a:t> часу «</a:t>
            </a:r>
            <a:r>
              <a:rPr lang="ru-RU" sz="1200" dirty="0" err="1" smtClean="0"/>
              <a:t>плужанами</a:t>
            </a:r>
            <a:r>
              <a:rPr lang="ru-RU" sz="1200" dirty="0" smtClean="0"/>
              <a:t>» </a:t>
            </a:r>
            <a:r>
              <a:rPr lang="ru-RU" sz="1200" dirty="0" err="1" smtClean="0"/>
              <a:t>були</a:t>
            </a:r>
            <a:r>
              <a:rPr lang="ru-RU" sz="1200" dirty="0" smtClean="0"/>
              <a:t> А. Головко, Д. </a:t>
            </a:r>
            <a:r>
              <a:rPr lang="ru-RU" sz="1200" dirty="0" err="1" smtClean="0"/>
              <a:t>Гуменна</a:t>
            </a:r>
            <a:r>
              <a:rPr lang="ru-RU" sz="1200" dirty="0" smtClean="0"/>
              <a:t>, Г. </a:t>
            </a:r>
            <a:r>
              <a:rPr lang="ru-RU" sz="1200" dirty="0" err="1" smtClean="0"/>
              <a:t>Епік</a:t>
            </a:r>
            <a:r>
              <a:rPr lang="ru-RU" sz="1200" dirty="0" smtClean="0"/>
              <a:t>, Н. </a:t>
            </a:r>
            <a:r>
              <a:rPr lang="ru-RU" sz="1200" dirty="0" err="1" smtClean="0"/>
              <a:t>Забіла</a:t>
            </a:r>
            <a:r>
              <a:rPr lang="ru-RU" sz="1200" dirty="0" smtClean="0"/>
              <a:t>, П. Панч 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1923 </a:t>
            </a:r>
            <a:r>
              <a:rPr lang="ru-RU" sz="1200" dirty="0" smtClean="0"/>
              <a:t>року </a:t>
            </a:r>
            <a:r>
              <a:rPr lang="ru-RU" sz="1200" dirty="0" err="1" smtClean="0"/>
              <a:t>була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заснована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Спілка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пролетарських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письменників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«Гарт» (голова — В. </a:t>
            </a:r>
            <a:r>
              <a:rPr lang="ru-RU" sz="1200" dirty="0" err="1" smtClean="0"/>
              <a:t>Еллан-Блакитний</a:t>
            </a:r>
            <a:r>
              <a:rPr lang="ru-RU" sz="1200" dirty="0" smtClean="0"/>
              <a:t>). У </a:t>
            </a:r>
            <a:r>
              <a:rPr lang="ru-RU" sz="1200" dirty="0" err="1" smtClean="0"/>
              <a:t>своїй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програмі</a:t>
            </a:r>
            <a:r>
              <a:rPr lang="ru-RU" sz="1200" dirty="0" smtClean="0"/>
              <a:t> вона </a:t>
            </a:r>
            <a:r>
              <a:rPr lang="ru-RU" sz="1200" dirty="0" err="1" smtClean="0"/>
              <a:t>декларувала</a:t>
            </a:r>
            <a:r>
              <a:rPr lang="ru-RU" sz="1200" dirty="0" smtClean="0"/>
              <a:t> «</a:t>
            </a:r>
            <a:r>
              <a:rPr lang="ru-RU" sz="1200" dirty="0" err="1" smtClean="0"/>
              <a:t>боротьбу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проти</a:t>
            </a:r>
            <a:r>
              <a:rPr lang="ru-RU" sz="1200" dirty="0" smtClean="0"/>
              <a:t> буржуазного </a:t>
            </a:r>
            <a:r>
              <a:rPr lang="ru-RU" sz="1200" dirty="0" err="1" smtClean="0"/>
              <a:t>мистецтва</a:t>
            </a:r>
            <a:r>
              <a:rPr lang="ru-RU" sz="1200" dirty="0" smtClean="0"/>
              <a:t>», </a:t>
            </a:r>
            <a:r>
              <a:rPr lang="ru-RU" sz="1200" dirty="0" err="1" smtClean="0"/>
              <a:t>залучення</a:t>
            </a:r>
            <a:r>
              <a:rPr lang="ru-RU" sz="1200" dirty="0" smtClean="0"/>
              <a:t> «до </a:t>
            </a:r>
            <a:r>
              <a:rPr lang="ru-RU" sz="1200" dirty="0" err="1" smtClean="0"/>
              <a:t>літературної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творчості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пролетарських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мас</a:t>
            </a:r>
            <a:r>
              <a:rPr lang="ru-RU" sz="1200" dirty="0" smtClean="0"/>
              <a:t>». До «Гарту» входили П. </a:t>
            </a:r>
            <a:r>
              <a:rPr lang="ru-RU" sz="1200" dirty="0" err="1" smtClean="0"/>
              <a:t>Тичина</a:t>
            </a:r>
            <a:r>
              <a:rPr lang="ru-RU" sz="1200" dirty="0" smtClean="0"/>
              <a:t>, В. </a:t>
            </a:r>
            <a:r>
              <a:rPr lang="ru-RU" sz="1200" dirty="0" err="1" smtClean="0"/>
              <a:t>Сосюра</a:t>
            </a:r>
            <a:r>
              <a:rPr lang="ru-RU" sz="1200" dirty="0" smtClean="0"/>
              <a:t>, М. </a:t>
            </a:r>
            <a:r>
              <a:rPr lang="ru-RU" sz="1200" dirty="0" err="1" smtClean="0"/>
              <a:t>Йогансен</a:t>
            </a:r>
            <a:r>
              <a:rPr lang="ru-RU" sz="1200" dirty="0" smtClean="0"/>
              <a:t>, В. </a:t>
            </a:r>
            <a:r>
              <a:rPr lang="ru-RU" sz="1200" dirty="0" err="1" smtClean="0"/>
              <a:t>Поліщук</a:t>
            </a:r>
            <a:r>
              <a:rPr lang="ru-RU" sz="1200" dirty="0" smtClean="0"/>
              <a:t>, М. </a:t>
            </a:r>
            <a:r>
              <a:rPr lang="ru-RU" sz="1200" dirty="0" err="1" smtClean="0"/>
              <a:t>Хвильовий</a:t>
            </a:r>
            <a:r>
              <a:rPr lang="ru-RU" sz="1200" dirty="0" smtClean="0"/>
              <a:t> 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 </a:t>
            </a:r>
            <a:r>
              <a:rPr lang="ru-RU" sz="1200" dirty="0" err="1" smtClean="0"/>
              <a:t>Головним</a:t>
            </a:r>
            <a:r>
              <a:rPr lang="ru-RU" sz="1200" dirty="0" smtClean="0"/>
              <a:t> центром </a:t>
            </a:r>
            <a:r>
              <a:rPr lang="ru-RU" sz="1200" dirty="0" err="1" smtClean="0"/>
              <a:t>спілки</a:t>
            </a:r>
            <a:r>
              <a:rPr lang="ru-RU" sz="1200" dirty="0" smtClean="0"/>
              <a:t> став </a:t>
            </a:r>
            <a:r>
              <a:rPr lang="ru-RU" sz="1200" dirty="0" err="1" smtClean="0"/>
              <a:t>Харків</a:t>
            </a:r>
            <a:r>
              <a:rPr lang="ru-RU" sz="1200" dirty="0" smtClean="0"/>
              <a:t>, </a:t>
            </a:r>
            <a:r>
              <a:rPr lang="ru-RU" sz="1200" dirty="0" err="1" smtClean="0"/>
              <a:t>відкрилися</a:t>
            </a:r>
            <a:r>
              <a:rPr lang="ru-RU" sz="1200" dirty="0" smtClean="0"/>
              <a:t> </a:t>
            </a:r>
            <a:r>
              <a:rPr lang="ru-RU" sz="1200" dirty="0" err="1" smtClean="0"/>
              <a:t>філії</a:t>
            </a:r>
            <a:r>
              <a:rPr lang="ru-RU" sz="1200" dirty="0" smtClean="0"/>
              <a:t> в </a:t>
            </a:r>
            <a:r>
              <a:rPr lang="ru-RU" sz="1200" dirty="0" err="1" smtClean="0"/>
              <a:t>Києві</a:t>
            </a:r>
            <a:r>
              <a:rPr lang="ru-RU" sz="1200" dirty="0" smtClean="0"/>
              <a:t>, </a:t>
            </a:r>
            <a:r>
              <a:rPr lang="ru-RU" sz="1200" dirty="0" err="1" smtClean="0"/>
              <a:t>Одесі</a:t>
            </a:r>
            <a:r>
              <a:rPr lang="ru-RU" sz="1200" dirty="0" smtClean="0"/>
              <a:t>, </a:t>
            </a:r>
            <a:r>
              <a:rPr lang="ru-RU" sz="1200" dirty="0" err="1" smtClean="0"/>
              <a:t>Дніпропетровську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err="1" smtClean="0"/>
              <a:t>Група</a:t>
            </a:r>
            <a:r>
              <a:rPr lang="ru-RU" sz="1200" dirty="0" smtClean="0"/>
              <a:t> </a:t>
            </a:r>
            <a:r>
              <a:rPr lang="ru-RU" sz="1200" dirty="0" err="1" smtClean="0"/>
              <a:t>діячів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культури</a:t>
            </a:r>
            <a:r>
              <a:rPr lang="ru-RU" sz="1200" dirty="0" smtClean="0"/>
              <a:t> в 1925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 створила </a:t>
            </a:r>
            <a:r>
              <a:rPr lang="ru-RU" sz="1200" dirty="0" err="1" smtClean="0"/>
              <a:t>Вільну</a:t>
            </a:r>
            <a:r>
              <a:rPr lang="ru-RU" sz="1200" dirty="0" smtClean="0"/>
              <a:t> </a:t>
            </a:r>
            <a:r>
              <a:rPr lang="ru-RU" sz="1200" dirty="0" err="1" smtClean="0"/>
              <a:t>академію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пролетарської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літератури</a:t>
            </a:r>
            <a:r>
              <a:rPr lang="ru-RU" sz="1200" dirty="0" smtClean="0"/>
              <a:t> (ВАПЛІТЕ) (голова — М. </a:t>
            </a:r>
            <a:r>
              <a:rPr lang="ru-RU" sz="1200" dirty="0" err="1" smtClean="0"/>
              <a:t>Хвильовий</a:t>
            </a:r>
            <a:r>
              <a:rPr lang="ru-RU" sz="1200" dirty="0" smtClean="0"/>
              <a:t>). До </a:t>
            </a:r>
            <a:r>
              <a:rPr lang="ru-RU" sz="1200" dirty="0" err="1" smtClean="0"/>
              <a:t>неї</a:t>
            </a:r>
            <a:r>
              <a:rPr lang="ru-RU" sz="1200" dirty="0" smtClean="0"/>
              <a:t> </a:t>
            </a:r>
            <a:r>
              <a:rPr lang="ru-RU" sz="1200" dirty="0" err="1" smtClean="0"/>
              <a:t>увійшли</a:t>
            </a:r>
            <a:r>
              <a:rPr lang="ru-RU" sz="1200" dirty="0" smtClean="0"/>
              <a:t> П. </a:t>
            </a:r>
            <a:r>
              <a:rPr lang="ru-RU" sz="1200" dirty="0" err="1" smtClean="0"/>
              <a:t>Тичина</a:t>
            </a:r>
            <a:r>
              <a:rPr lang="ru-RU" sz="1200" dirty="0" smtClean="0"/>
              <a:t>, М. Бажан, П. Панч, Ю. </a:t>
            </a:r>
            <a:r>
              <a:rPr lang="ru-RU" sz="1200" dirty="0" err="1" smtClean="0"/>
              <a:t>Яновський</a:t>
            </a:r>
            <a:r>
              <a:rPr lang="ru-RU" sz="1200" dirty="0" smtClean="0"/>
              <a:t> 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 </a:t>
            </a:r>
            <a:r>
              <a:rPr lang="ru-RU" sz="1200" dirty="0" err="1" smtClean="0"/>
              <a:t>Приймаючи</a:t>
            </a:r>
            <a:r>
              <a:rPr lang="ru-RU" sz="1200" dirty="0" smtClean="0"/>
              <a:t> </a:t>
            </a:r>
            <a:r>
              <a:rPr lang="ru-RU" sz="1200" dirty="0" err="1" smtClean="0"/>
              <a:t>офіційні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вимоги</a:t>
            </a:r>
            <a:r>
              <a:rPr lang="ru-RU" sz="1200" dirty="0" smtClean="0"/>
              <a:t> </a:t>
            </a:r>
            <a:r>
              <a:rPr lang="ru-RU" sz="1200" dirty="0" err="1" smtClean="0"/>
              <a:t>Комуністичної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партії</a:t>
            </a:r>
            <a:r>
              <a:rPr lang="ru-RU" sz="1200" dirty="0" smtClean="0"/>
              <a:t>, ВАПЛІТЕ в </a:t>
            </a:r>
            <a:r>
              <a:rPr lang="ru-RU" sz="1200" dirty="0" err="1" smtClean="0"/>
              <a:t>питаннях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літературної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політики</a:t>
            </a:r>
            <a:r>
              <a:rPr lang="ru-RU" sz="1200" dirty="0" smtClean="0"/>
              <a:t> </a:t>
            </a:r>
            <a:r>
              <a:rPr lang="ru-RU" sz="1200" dirty="0" err="1" smtClean="0"/>
              <a:t>зайняла</a:t>
            </a:r>
            <a:r>
              <a:rPr lang="ru-RU" sz="1200" dirty="0" smtClean="0"/>
              <a:t> </a:t>
            </a:r>
            <a:r>
              <a:rPr lang="ru-RU" sz="1200" dirty="0" err="1" smtClean="0"/>
              <a:t>незалежну</a:t>
            </a:r>
            <a:r>
              <a:rPr lang="ru-RU" sz="1200" dirty="0" smtClean="0"/>
              <a:t> </a:t>
            </a:r>
            <a:r>
              <a:rPr lang="ru-RU" sz="1200" dirty="0" err="1" smtClean="0"/>
              <a:t>позицію</a:t>
            </a:r>
            <a:r>
              <a:rPr lang="ru-RU" sz="1200" dirty="0" smtClean="0"/>
              <a:t>, </a:t>
            </a:r>
            <a:r>
              <a:rPr lang="ru-RU" sz="1200" dirty="0" err="1" smtClean="0"/>
              <a:t>підтримавши</a:t>
            </a:r>
            <a:r>
              <a:rPr lang="ru-RU" sz="1200" dirty="0" smtClean="0"/>
              <a:t> М. </a:t>
            </a:r>
            <a:r>
              <a:rPr lang="ru-RU" sz="1200" dirty="0" err="1" smtClean="0"/>
              <a:t>Хвильового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err="1" smtClean="0"/>
              <a:t>Важливою</a:t>
            </a:r>
            <a:r>
              <a:rPr lang="ru-RU" sz="1200" dirty="0" smtClean="0"/>
              <a:t> </a:t>
            </a:r>
            <a:r>
              <a:rPr lang="ru-RU" sz="1200" dirty="0" err="1" smtClean="0"/>
              <a:t>подією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літературного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життя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</a:t>
            </a:r>
            <a:r>
              <a:rPr lang="ru-RU" sz="1200" dirty="0" err="1" smtClean="0"/>
              <a:t>другої</a:t>
            </a:r>
            <a:r>
              <a:rPr lang="ru-RU" sz="1200" dirty="0" smtClean="0"/>
              <a:t> </a:t>
            </a:r>
            <a:r>
              <a:rPr lang="ru-RU" sz="1200" dirty="0" err="1" smtClean="0"/>
              <a:t>половини</a:t>
            </a:r>
            <a:r>
              <a:rPr lang="ru-RU" sz="1200" dirty="0" smtClean="0"/>
              <a:t> 20-х </a:t>
            </a:r>
            <a:r>
              <a:rPr lang="en-US" sz="1200" dirty="0" smtClean="0"/>
              <a:t>pp. </a:t>
            </a:r>
            <a:r>
              <a:rPr lang="ru-RU" sz="1200" dirty="0" smtClean="0"/>
              <a:t>стала </a:t>
            </a:r>
            <a:r>
              <a:rPr lang="ru-RU" sz="1200" dirty="0" err="1" smtClean="0"/>
              <a:t>дискусія</a:t>
            </a:r>
            <a:r>
              <a:rPr lang="ru-RU" sz="1200" dirty="0" smtClean="0"/>
              <a:t> про </a:t>
            </a:r>
            <a:r>
              <a:rPr lang="ru-RU" sz="1200" dirty="0" err="1" smtClean="0"/>
              <a:t>майбутні</a:t>
            </a:r>
            <a:r>
              <a:rPr lang="ru-RU" sz="1200" dirty="0" smtClean="0"/>
              <a:t> </a:t>
            </a:r>
            <a:r>
              <a:rPr lang="ru-RU" sz="1200" dirty="0" err="1" smtClean="0"/>
              <a:t>перспективи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напрямки </a:t>
            </a:r>
            <a:r>
              <a:rPr lang="ru-RU" sz="1200" dirty="0" err="1" smtClean="0"/>
              <a:t>розвитку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літератури</a:t>
            </a:r>
            <a:r>
              <a:rPr lang="ru-RU" sz="1200" dirty="0" smtClean="0"/>
              <a:t>. У </a:t>
            </a:r>
            <a:r>
              <a:rPr lang="ru-RU" sz="1200" dirty="0" err="1" smtClean="0"/>
              <a:t>її</a:t>
            </a:r>
            <a:r>
              <a:rPr lang="ru-RU" sz="1200" dirty="0" smtClean="0"/>
              <a:t> </a:t>
            </a:r>
            <a:r>
              <a:rPr lang="ru-RU" sz="1200" dirty="0" err="1" smtClean="0"/>
              <a:t>центрі</a:t>
            </a:r>
            <a:r>
              <a:rPr lang="ru-RU" sz="1200" dirty="0" smtClean="0"/>
              <a:t> </a:t>
            </a:r>
            <a:r>
              <a:rPr lang="ru-RU" sz="1200" dirty="0" err="1" smtClean="0"/>
              <a:t>опинився</a:t>
            </a:r>
            <a:r>
              <a:rPr lang="ru-RU" sz="1200" dirty="0" smtClean="0"/>
              <a:t> М. </a:t>
            </a:r>
            <a:r>
              <a:rPr lang="ru-RU" sz="1200" dirty="0" err="1" smtClean="0"/>
              <a:t>Хвильовий</a:t>
            </a:r>
            <a:r>
              <a:rPr lang="ru-RU" sz="1200" dirty="0" smtClean="0"/>
              <a:t>, </a:t>
            </a:r>
            <a:r>
              <a:rPr lang="ru-RU" sz="1200" dirty="0" err="1" smtClean="0"/>
              <a:t>який</a:t>
            </a:r>
            <a:r>
              <a:rPr lang="ru-RU" sz="1200" dirty="0" smtClean="0"/>
              <a:t> </a:t>
            </a:r>
            <a:r>
              <a:rPr lang="ru-RU" sz="1200" dirty="0" err="1" smtClean="0"/>
              <a:t>виступив</a:t>
            </a:r>
            <a:r>
              <a:rPr lang="ru-RU" sz="1200" dirty="0" smtClean="0"/>
              <a:t> </a:t>
            </a:r>
            <a:r>
              <a:rPr lang="ru-RU" sz="1200" dirty="0" err="1" smtClean="0"/>
              <a:t>натхненником</a:t>
            </a:r>
            <a:r>
              <a:rPr lang="ru-RU" sz="1200" dirty="0" smtClean="0"/>
              <a:t> широкого </a:t>
            </a:r>
            <a:r>
              <a:rPr lang="ru-RU" sz="1200" dirty="0" err="1" smtClean="0"/>
              <a:t>використання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досягнень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європейського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мистецтва</a:t>
            </a:r>
            <a:r>
              <a:rPr lang="ru-RU" sz="1200" dirty="0" smtClean="0"/>
              <a:t>, </a:t>
            </a:r>
            <a:r>
              <a:rPr lang="ru-RU" sz="1200" dirty="0" err="1" smtClean="0"/>
              <a:t>відступу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вульгаризації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просвітянщини</a:t>
            </a:r>
            <a:r>
              <a:rPr lang="ru-RU" sz="1200" dirty="0" smtClean="0"/>
              <a:t> (</a:t>
            </a:r>
            <a:r>
              <a:rPr lang="ru-RU" sz="1200" dirty="0" err="1" smtClean="0"/>
              <a:t>її</a:t>
            </a:r>
            <a:r>
              <a:rPr lang="ru-RU" sz="1200" dirty="0" smtClean="0"/>
              <a:t> проводили «Гарт» </a:t>
            </a:r>
            <a:r>
              <a:rPr lang="ru-RU" sz="1200" dirty="0" err="1" smtClean="0"/>
              <a:t>і</a:t>
            </a:r>
            <a:r>
              <a:rPr lang="ru-RU" sz="1200" dirty="0" smtClean="0"/>
              <a:t> «Плуг»), </a:t>
            </a:r>
            <a:r>
              <a:rPr lang="ru-RU" sz="1200" dirty="0" err="1" smtClean="0"/>
              <a:t>однобокої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орієнтації</a:t>
            </a:r>
            <a:r>
              <a:rPr lang="ru-RU" sz="1200" dirty="0" smtClean="0"/>
              <a:t> на </a:t>
            </a:r>
            <a:r>
              <a:rPr lang="ru-RU" sz="1200" dirty="0" err="1" smtClean="0"/>
              <a:t>російську</a:t>
            </a:r>
            <a:r>
              <a:rPr lang="ru-RU" sz="1200" dirty="0" smtClean="0"/>
              <a:t> культуру. Без </a:t>
            </a:r>
            <a:r>
              <a:rPr lang="ru-RU" sz="1200" dirty="0" err="1" smtClean="0"/>
              <a:t>Європи</a:t>
            </a:r>
            <a:r>
              <a:rPr lang="ru-RU" sz="1200" dirty="0" smtClean="0"/>
              <a:t>, поза </a:t>
            </a:r>
            <a:r>
              <a:rPr lang="ru-RU" sz="1200" dirty="0" err="1" smtClean="0"/>
              <a:t>Європою</a:t>
            </a:r>
            <a:r>
              <a:rPr lang="ru-RU" sz="1200" dirty="0" smtClean="0"/>
              <a:t> М. </a:t>
            </a:r>
            <a:r>
              <a:rPr lang="ru-RU" sz="1200" dirty="0" err="1" smtClean="0"/>
              <a:t>Хвильовий</a:t>
            </a:r>
            <a:r>
              <a:rPr lang="ru-RU" sz="1200" dirty="0" smtClean="0"/>
              <a:t> не </a:t>
            </a:r>
            <a:r>
              <a:rPr lang="ru-RU" sz="1200" dirty="0" err="1" smtClean="0"/>
              <a:t>уявляв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українського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ренесансу</a:t>
            </a:r>
            <a:r>
              <a:rPr lang="ru-RU" sz="1200" dirty="0" smtClean="0"/>
              <a:t>.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проголосив </a:t>
            </a:r>
            <a:r>
              <a:rPr lang="ru-RU" sz="1200" dirty="0" err="1" smtClean="0"/>
              <a:t>украй</a:t>
            </a:r>
            <a:r>
              <a:rPr lang="ru-RU" sz="1200" dirty="0" smtClean="0"/>
              <a:t> </a:t>
            </a:r>
            <a:r>
              <a:rPr lang="ru-RU" sz="1200" dirty="0" err="1" smtClean="0"/>
              <a:t>сміливе</a:t>
            </a:r>
            <a:r>
              <a:rPr lang="ru-RU" sz="1200" dirty="0" smtClean="0"/>
              <a:t> </a:t>
            </a:r>
            <a:r>
              <a:rPr lang="ru-RU" sz="1200" dirty="0" err="1" smtClean="0"/>
              <a:t>тоді</a:t>
            </a:r>
            <a:r>
              <a:rPr lang="ru-RU" sz="1200" dirty="0" smtClean="0"/>
              <a:t> гасло: «</a:t>
            </a:r>
            <a:r>
              <a:rPr lang="ru-RU" sz="1200" dirty="0" err="1" smtClean="0"/>
              <a:t>Геть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Москви</a:t>
            </a:r>
            <a:r>
              <a:rPr lang="ru-RU" sz="1200" dirty="0" smtClean="0"/>
              <a:t>! </a:t>
            </a:r>
            <a:r>
              <a:rPr lang="ru-RU" sz="1200" dirty="0" err="1" smtClean="0"/>
              <a:t>Дайош</a:t>
            </a:r>
            <a:r>
              <a:rPr lang="ru-RU" sz="1200" dirty="0" smtClean="0"/>
              <a:t> </a:t>
            </a:r>
            <a:r>
              <a:rPr lang="ru-RU" sz="1200" dirty="0" err="1" smtClean="0"/>
              <a:t>Європу</a:t>
            </a:r>
            <a:r>
              <a:rPr lang="ru-RU" sz="1200" dirty="0" smtClean="0"/>
              <a:t>!» </a:t>
            </a:r>
            <a:r>
              <a:rPr lang="ru-RU" sz="1200" dirty="0" err="1" smtClean="0"/>
              <a:t>Московське</a:t>
            </a:r>
            <a:r>
              <a:rPr lang="ru-RU" sz="1200" dirty="0" smtClean="0"/>
              <a:t> </a:t>
            </a:r>
            <a:r>
              <a:rPr lang="ru-RU" sz="1200" dirty="0" err="1" smtClean="0"/>
              <a:t>керівництво</a:t>
            </a:r>
            <a:r>
              <a:rPr lang="ru-RU" sz="1200" dirty="0" smtClean="0"/>
              <a:t>, особливо Й. </a:t>
            </a:r>
            <a:r>
              <a:rPr lang="ru-RU" sz="1200" dirty="0" err="1" smtClean="0"/>
              <a:t>Сталін</a:t>
            </a:r>
            <a:r>
              <a:rPr lang="ru-RU" sz="1200" dirty="0" smtClean="0"/>
              <a:t>, </a:t>
            </a:r>
            <a:r>
              <a:rPr lang="ru-RU" sz="1200" dirty="0" err="1" smtClean="0"/>
              <a:t>оцінили</a:t>
            </a:r>
            <a:r>
              <a:rPr lang="ru-RU" sz="1200" dirty="0" smtClean="0"/>
              <a:t> </a:t>
            </a:r>
            <a:r>
              <a:rPr lang="ru-RU" sz="1200" dirty="0" err="1" smtClean="0"/>
              <a:t>виступ</a:t>
            </a:r>
            <a:r>
              <a:rPr lang="ru-RU" sz="1200" dirty="0" smtClean="0"/>
              <a:t> М. </a:t>
            </a:r>
            <a:r>
              <a:rPr lang="ru-RU" sz="1200" dirty="0" err="1" smtClean="0"/>
              <a:t>Хвильового</a:t>
            </a:r>
            <a:r>
              <a:rPr lang="ru-RU" sz="1200" dirty="0" smtClean="0"/>
              <a:t> як </a:t>
            </a:r>
            <a:r>
              <a:rPr lang="ru-RU" sz="1200" dirty="0" err="1" smtClean="0"/>
              <a:t>поширення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антиросійських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настроїв</a:t>
            </a:r>
            <a:r>
              <a:rPr lang="ru-RU" sz="1200" dirty="0" smtClean="0"/>
              <a:t> в </a:t>
            </a:r>
            <a:r>
              <a:rPr lang="ru-RU" sz="1200" dirty="0" err="1" smtClean="0"/>
              <a:t>Україні</a:t>
            </a:r>
            <a:r>
              <a:rPr lang="ru-RU" sz="1200" dirty="0" smtClean="0"/>
              <a:t>. </a:t>
            </a:r>
            <a:r>
              <a:rPr lang="ru-RU" sz="1200" dirty="0" err="1" smtClean="0"/>
              <a:t>Письменника</a:t>
            </a:r>
            <a:r>
              <a:rPr lang="ru-RU" sz="1200" dirty="0" smtClean="0"/>
              <a:t> </a:t>
            </a:r>
            <a:r>
              <a:rPr lang="ru-RU" sz="1200" dirty="0" err="1" smtClean="0"/>
              <a:t>гостро</a:t>
            </a:r>
            <a:r>
              <a:rPr lang="ru-RU" sz="1200" dirty="0" smtClean="0"/>
              <a:t> </a:t>
            </a:r>
            <a:r>
              <a:rPr lang="ru-RU" sz="1200" dirty="0" err="1" smtClean="0"/>
              <a:t>критикували</a:t>
            </a:r>
            <a:r>
              <a:rPr lang="ru-RU" sz="1200" dirty="0" smtClean="0"/>
              <a:t>, </a:t>
            </a:r>
            <a:r>
              <a:rPr lang="ru-RU" sz="1200" dirty="0" err="1" smtClean="0"/>
              <a:t>але</a:t>
            </a:r>
            <a:r>
              <a:rPr lang="ru-RU" sz="1200" dirty="0" smtClean="0"/>
              <a:t> </a:t>
            </a:r>
            <a:r>
              <a:rPr lang="ru-RU" sz="1200" dirty="0" err="1" smtClean="0"/>
              <a:t>врешті-решт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разом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діячами</a:t>
            </a:r>
            <a:r>
              <a:rPr lang="ru-RU" sz="1200" dirty="0" smtClean="0"/>
              <a:t> ВАПЛІТЕ </a:t>
            </a:r>
            <a:r>
              <a:rPr lang="ru-RU" sz="1200" dirty="0" err="1" smtClean="0"/>
              <a:t>змусили</a:t>
            </a:r>
            <a:r>
              <a:rPr lang="ru-RU" sz="1200" dirty="0" smtClean="0"/>
              <a:t> </a:t>
            </a:r>
            <a:r>
              <a:rPr lang="ru-RU" sz="1200" dirty="0" err="1" smtClean="0"/>
              <a:t>писати</a:t>
            </a:r>
            <a:r>
              <a:rPr lang="ru-RU" sz="1200" dirty="0" smtClean="0"/>
              <a:t> лист </a:t>
            </a:r>
            <a:r>
              <a:rPr lang="ru-RU" sz="1200" dirty="0" err="1" smtClean="0"/>
              <a:t>розкаяння</a:t>
            </a:r>
            <a:r>
              <a:rPr lang="ru-RU" sz="1200" dirty="0" smtClean="0"/>
              <a:t>. «</a:t>
            </a:r>
            <a:r>
              <a:rPr lang="ru-RU" sz="1200" dirty="0" err="1" smtClean="0"/>
              <a:t>Хвильовизм</a:t>
            </a:r>
            <a:r>
              <a:rPr lang="ru-RU" sz="1200" dirty="0" smtClean="0"/>
              <a:t>»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розбитий</a:t>
            </a:r>
            <a:r>
              <a:rPr lang="ru-RU" sz="1200" dirty="0" smtClean="0"/>
              <a:t>, а ВАПЛІТЕ </a:t>
            </a:r>
            <a:r>
              <a:rPr lang="ru-RU" sz="1200" dirty="0" err="1" smtClean="0"/>
              <a:t>розпущена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ransition advClick="0" advTm="13000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072494" cy="92867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Найвидатніші діячі цієї доби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928670"/>
            <a:ext cx="5500726" cy="5715040"/>
          </a:xfrm>
        </p:spPr>
        <p:txBody>
          <a:bodyPr>
            <a:normAutofit/>
          </a:bodyPr>
          <a:lstStyle/>
          <a:p>
            <a:r>
              <a:rPr lang="ru-RU" sz="1250" b="1" dirty="0" err="1" smtClean="0"/>
              <a:t>Микола</a:t>
            </a:r>
            <a:r>
              <a:rPr lang="ru-RU" sz="1250" b="1" dirty="0" smtClean="0"/>
              <a:t> Бажан </a:t>
            </a:r>
            <a:r>
              <a:rPr lang="ru-RU" sz="1250" dirty="0" smtClean="0"/>
              <a:t>(</a:t>
            </a:r>
            <a:r>
              <a:rPr lang="ru-RU" sz="1250" dirty="0" smtClean="0"/>
              <a:t>1904-1983)</a:t>
            </a:r>
          </a:p>
          <a:p>
            <a:r>
              <a:rPr lang="ru-RU" sz="1250" dirty="0" err="1" smtClean="0"/>
              <a:t>Український</a:t>
            </a:r>
            <a:r>
              <a:rPr lang="ru-RU" sz="1250" dirty="0" smtClean="0"/>
              <a:t> </a:t>
            </a:r>
            <a:r>
              <a:rPr lang="ru-RU" sz="1250" dirty="0" smtClean="0"/>
              <a:t>поет, </a:t>
            </a:r>
            <a:r>
              <a:rPr lang="ru-RU" sz="1250" dirty="0" err="1" smtClean="0"/>
              <a:t>державний</a:t>
            </a:r>
            <a:r>
              <a:rPr lang="ru-RU" sz="1250" dirty="0" smtClean="0"/>
              <a:t> </a:t>
            </a:r>
            <a:r>
              <a:rPr lang="ru-RU" sz="1250" dirty="0" err="1" smtClean="0"/>
              <a:t>і</a:t>
            </a:r>
            <a:r>
              <a:rPr lang="ru-RU" sz="1250" dirty="0" smtClean="0"/>
              <a:t> </a:t>
            </a:r>
            <a:r>
              <a:rPr lang="ru-RU" sz="1250" dirty="0" err="1" smtClean="0"/>
              <a:t>громадський</a:t>
            </a:r>
            <a:r>
              <a:rPr lang="ru-RU" sz="1250" dirty="0" smtClean="0"/>
              <a:t> </a:t>
            </a:r>
            <a:r>
              <a:rPr lang="ru-RU" sz="1250" dirty="0" err="1" smtClean="0"/>
              <a:t>діяч</a:t>
            </a:r>
            <a:r>
              <a:rPr lang="ru-RU" sz="1250" dirty="0" smtClean="0"/>
              <a:t>, </a:t>
            </a:r>
            <a:r>
              <a:rPr lang="ru-RU" sz="1250" dirty="0" err="1" smtClean="0"/>
              <a:t>академік</a:t>
            </a:r>
            <a:r>
              <a:rPr lang="ru-RU" sz="1250" dirty="0" smtClean="0"/>
              <a:t> АН </a:t>
            </a:r>
            <a:r>
              <a:rPr lang="ru-RU" sz="1250" dirty="0" err="1" smtClean="0"/>
              <a:t>України</a:t>
            </a:r>
            <a:r>
              <a:rPr lang="ru-RU" sz="1250" dirty="0" smtClean="0"/>
              <a:t> (</a:t>
            </a:r>
            <a:r>
              <a:rPr lang="ru-RU" sz="1250" dirty="0" err="1" smtClean="0"/>
              <a:t>з</a:t>
            </a:r>
            <a:r>
              <a:rPr lang="ru-RU" sz="1250" dirty="0" smtClean="0"/>
              <a:t> 1951 р.) Людина </a:t>
            </a:r>
            <a:r>
              <a:rPr lang="ru-RU" sz="1250" dirty="0" err="1" smtClean="0"/>
              <a:t>надзвичайно</a:t>
            </a:r>
            <a:r>
              <a:rPr lang="ru-RU" sz="1250" dirty="0" smtClean="0"/>
              <a:t> </a:t>
            </a:r>
            <a:r>
              <a:rPr lang="ru-RU" sz="1250" dirty="0" err="1" smtClean="0"/>
              <a:t>широкої</a:t>
            </a:r>
            <a:r>
              <a:rPr lang="ru-RU" sz="1250" dirty="0" smtClean="0"/>
              <a:t> </a:t>
            </a:r>
            <a:r>
              <a:rPr lang="ru-RU" sz="1250" dirty="0" err="1" smtClean="0"/>
              <a:t>ерудиції</a:t>
            </a:r>
            <a:r>
              <a:rPr lang="ru-RU" sz="1250" dirty="0" smtClean="0"/>
              <a:t>, </a:t>
            </a:r>
            <a:r>
              <a:rPr lang="ru-RU" sz="1250" dirty="0" err="1" smtClean="0"/>
              <a:t>справжній</a:t>
            </a:r>
            <a:r>
              <a:rPr lang="ru-RU" sz="1250" dirty="0" smtClean="0"/>
              <a:t> </a:t>
            </a:r>
            <a:r>
              <a:rPr lang="ru-RU" sz="1250" dirty="0" err="1" smtClean="0"/>
              <a:t>енциклопедист</a:t>
            </a:r>
            <a:r>
              <a:rPr lang="ru-RU" sz="1250" dirty="0" smtClean="0"/>
              <a:t>, </a:t>
            </a:r>
            <a:r>
              <a:rPr lang="ru-RU" sz="1250" dirty="0" err="1" smtClean="0"/>
              <a:t>театральний</a:t>
            </a:r>
            <a:r>
              <a:rPr lang="ru-RU" sz="1250" dirty="0" smtClean="0"/>
              <a:t> критик </a:t>
            </a:r>
            <a:r>
              <a:rPr lang="ru-RU" sz="1250" dirty="0" err="1" smtClean="0"/>
              <a:t>і</a:t>
            </a:r>
            <a:r>
              <a:rPr lang="ru-RU" sz="1250" dirty="0" smtClean="0"/>
              <a:t> учений, </a:t>
            </a:r>
            <a:r>
              <a:rPr lang="ru-RU" sz="1250" dirty="0" err="1" smtClean="0"/>
              <a:t>блискучий</a:t>
            </a:r>
            <a:r>
              <a:rPr lang="ru-RU" sz="1250" dirty="0" smtClean="0"/>
              <a:t> </a:t>
            </a:r>
            <a:r>
              <a:rPr lang="ru-RU" sz="1250" dirty="0" err="1" smtClean="0"/>
              <a:t>перекладач</a:t>
            </a:r>
            <a:r>
              <a:rPr lang="ru-RU" sz="1250" dirty="0" smtClean="0"/>
              <a:t>, </a:t>
            </a:r>
            <a:r>
              <a:rPr lang="ru-RU" sz="1250" dirty="0" err="1" smtClean="0"/>
              <a:t>публіцист</a:t>
            </a:r>
            <a:r>
              <a:rPr lang="ru-RU" sz="1250" dirty="0" smtClean="0"/>
              <a:t>, </a:t>
            </a:r>
            <a:r>
              <a:rPr lang="ru-RU" sz="1250" dirty="0" err="1" smtClean="0"/>
              <a:t>есеїст</a:t>
            </a:r>
            <a:r>
              <a:rPr lang="ru-RU" sz="1250" dirty="0" smtClean="0"/>
              <a:t>, редактор, </a:t>
            </a:r>
            <a:r>
              <a:rPr lang="ru-RU" sz="1250" dirty="0" err="1" smtClean="0"/>
              <a:t>книговидавець</a:t>
            </a:r>
            <a:r>
              <a:rPr lang="ru-RU" sz="1250" dirty="0" smtClean="0"/>
              <a:t>, </a:t>
            </a:r>
            <a:r>
              <a:rPr lang="ru-RU" sz="1250" dirty="0" err="1" smtClean="0"/>
              <a:t>кіносценарист</a:t>
            </a:r>
            <a:r>
              <a:rPr lang="ru-RU" sz="1250" dirty="0" smtClean="0"/>
              <a:t>, </a:t>
            </a:r>
            <a:r>
              <a:rPr lang="ru-RU" sz="1250" dirty="0" err="1" smtClean="0"/>
              <a:t>засновник</a:t>
            </a:r>
            <a:r>
              <a:rPr lang="ru-RU" sz="1250" dirty="0" smtClean="0"/>
              <a:t> </a:t>
            </a:r>
            <a:r>
              <a:rPr lang="ru-RU" sz="1250" dirty="0" err="1" smtClean="0"/>
              <a:t>української</a:t>
            </a:r>
            <a:r>
              <a:rPr lang="ru-RU" sz="1250" dirty="0" smtClean="0"/>
              <a:t> </a:t>
            </a:r>
            <a:r>
              <a:rPr lang="ru-RU" sz="1250" dirty="0" err="1" smtClean="0"/>
              <a:t>кінокритики</a:t>
            </a:r>
            <a:r>
              <a:rPr lang="ru-RU" sz="1250" dirty="0" smtClean="0"/>
              <a:t>, теоретик </a:t>
            </a:r>
            <a:r>
              <a:rPr lang="ru-RU" sz="1250" dirty="0" err="1" smtClean="0"/>
              <a:t>кіномистецтва</a:t>
            </a:r>
            <a:r>
              <a:rPr lang="ru-RU" sz="1250" dirty="0" smtClean="0"/>
              <a:t>. </a:t>
            </a:r>
            <a:endParaRPr lang="en-US" sz="1250" dirty="0" smtClean="0"/>
          </a:p>
          <a:p>
            <a:pPr>
              <a:buNone/>
            </a:pPr>
            <a:r>
              <a:rPr lang="ru-RU" sz="1250" dirty="0" smtClean="0"/>
              <a:t>        </a:t>
            </a:r>
            <a:r>
              <a:rPr lang="ru-RU" sz="1250" dirty="0" err="1" smtClean="0"/>
              <a:t>Літературну</a:t>
            </a:r>
            <a:r>
              <a:rPr lang="ru-RU" sz="1250" dirty="0" smtClean="0"/>
              <a:t> </a:t>
            </a:r>
            <a:r>
              <a:rPr lang="ru-RU" sz="1250" dirty="0" err="1" smtClean="0"/>
              <a:t>діяльність</a:t>
            </a:r>
            <a:r>
              <a:rPr lang="ru-RU" sz="1250" dirty="0" smtClean="0"/>
              <a:t> </a:t>
            </a:r>
            <a:r>
              <a:rPr lang="ru-RU" sz="1250" dirty="0" err="1" smtClean="0"/>
              <a:t>розпочав</a:t>
            </a:r>
            <a:r>
              <a:rPr lang="ru-RU" sz="1250" dirty="0" smtClean="0"/>
              <a:t> у 1923 р. </a:t>
            </a:r>
            <a:r>
              <a:rPr lang="ru-RU" sz="1250" dirty="0" err="1" smtClean="0"/>
              <a:t>Навчався</a:t>
            </a:r>
            <a:r>
              <a:rPr lang="ru-RU" sz="1250" dirty="0" smtClean="0"/>
              <a:t> в </a:t>
            </a:r>
            <a:r>
              <a:rPr lang="ru-RU" sz="1250" dirty="0" err="1" smtClean="0"/>
              <a:t>драматичній</a:t>
            </a:r>
            <a:r>
              <a:rPr lang="ru-RU" sz="1250" dirty="0" smtClean="0"/>
              <a:t> </a:t>
            </a:r>
            <a:r>
              <a:rPr lang="ru-RU" sz="1250" dirty="0" err="1" smtClean="0"/>
              <a:t>студії</a:t>
            </a:r>
            <a:r>
              <a:rPr lang="ru-RU" sz="1250" dirty="0" smtClean="0"/>
              <a:t> «</a:t>
            </a:r>
            <a:r>
              <a:rPr lang="ru-RU" sz="1250" dirty="0" err="1" smtClean="0"/>
              <a:t>Кийдрамте</a:t>
            </a:r>
            <a:r>
              <a:rPr lang="ru-RU" sz="1250" dirty="0" smtClean="0"/>
              <a:t>» </a:t>
            </a:r>
            <a:r>
              <a:rPr lang="ru-RU" sz="1250" dirty="0" err="1" smtClean="0"/>
              <a:t>в</a:t>
            </a:r>
            <a:r>
              <a:rPr lang="ru-RU" sz="1250" dirty="0" smtClean="0"/>
              <a:t> 1920—1921 </a:t>
            </a:r>
            <a:r>
              <a:rPr lang="en-US" sz="1250" dirty="0" smtClean="0"/>
              <a:t>pp. </a:t>
            </a:r>
            <a:r>
              <a:rPr lang="ru-RU" sz="1250" dirty="0" err="1" smtClean="0"/>
              <a:t>Свої</a:t>
            </a:r>
            <a:r>
              <a:rPr lang="ru-RU" sz="1250" dirty="0" smtClean="0"/>
              <a:t> </a:t>
            </a:r>
            <a:r>
              <a:rPr lang="ru-RU" sz="1250" dirty="0" err="1" smtClean="0"/>
              <a:t>враження</a:t>
            </a:r>
            <a:r>
              <a:rPr lang="ru-RU" sz="1250" dirty="0" smtClean="0"/>
              <a:t> </a:t>
            </a:r>
            <a:r>
              <a:rPr lang="ru-RU" sz="1250" dirty="0" err="1" smtClean="0"/>
              <a:t>від</a:t>
            </a:r>
            <a:r>
              <a:rPr lang="ru-RU" sz="1250" dirty="0" smtClean="0"/>
              <a:t> </a:t>
            </a:r>
            <a:r>
              <a:rPr lang="ru-RU" sz="1250" dirty="0" err="1" smtClean="0"/>
              <a:t>зустрічі</a:t>
            </a:r>
            <a:r>
              <a:rPr lang="ru-RU" sz="1250" dirty="0" smtClean="0"/>
              <a:t> </a:t>
            </a:r>
            <a:r>
              <a:rPr lang="ru-RU" sz="1250" dirty="0" err="1" smtClean="0"/>
              <a:t>з</a:t>
            </a:r>
            <a:r>
              <a:rPr lang="ru-RU" sz="1250" dirty="0" smtClean="0"/>
              <a:t> </a:t>
            </a:r>
            <a:r>
              <a:rPr lang="ru-RU" sz="1250" dirty="0" err="1" smtClean="0"/>
              <a:t>цим</a:t>
            </a:r>
            <a:r>
              <a:rPr lang="ru-RU" sz="1250" dirty="0" smtClean="0"/>
              <a:t> </a:t>
            </a:r>
            <a:r>
              <a:rPr lang="ru-RU" sz="1250" dirty="0" err="1" smtClean="0"/>
              <a:t>колективом</a:t>
            </a:r>
            <a:r>
              <a:rPr lang="ru-RU" sz="1250" dirty="0" smtClean="0"/>
              <a:t> </a:t>
            </a:r>
            <a:r>
              <a:rPr lang="ru-RU" sz="1250" dirty="0" err="1" smtClean="0"/>
              <a:t>відобразив</a:t>
            </a:r>
            <a:r>
              <a:rPr lang="ru-RU" sz="1250" dirty="0" smtClean="0"/>
              <a:t> у </a:t>
            </a:r>
            <a:r>
              <a:rPr lang="ru-RU" sz="1250" dirty="0" err="1" smtClean="0"/>
              <a:t>поемі</a:t>
            </a:r>
            <a:r>
              <a:rPr lang="ru-RU" sz="1250" dirty="0" smtClean="0"/>
              <a:t> «</a:t>
            </a:r>
            <a:r>
              <a:rPr lang="ru-RU" sz="1250" dirty="0" err="1" smtClean="0"/>
              <a:t>Дебоа</a:t>
            </a:r>
            <a:r>
              <a:rPr lang="ru-RU" sz="1250" dirty="0" smtClean="0"/>
              <a:t>» (1978 р.) </a:t>
            </a:r>
            <a:r>
              <a:rPr lang="ru-RU" sz="1250" dirty="0" err="1" smtClean="0"/>
              <a:t>і</a:t>
            </a:r>
            <a:r>
              <a:rPr lang="ru-RU" sz="1250" dirty="0" smtClean="0"/>
              <a:t> </a:t>
            </a:r>
            <a:r>
              <a:rPr lang="ru-RU" sz="1250" dirty="0" err="1" smtClean="0"/>
              <a:t>спогаді-есе</a:t>
            </a:r>
            <a:r>
              <a:rPr lang="ru-RU" sz="1250" dirty="0" smtClean="0"/>
              <a:t> «В </a:t>
            </a:r>
            <a:r>
              <a:rPr lang="ru-RU" sz="1250" dirty="0" err="1" smtClean="0"/>
              <a:t>світлі</a:t>
            </a:r>
            <a:r>
              <a:rPr lang="ru-RU" sz="1250" dirty="0" smtClean="0"/>
              <a:t> </a:t>
            </a:r>
            <a:r>
              <a:rPr lang="ru-RU" sz="1250" dirty="0" err="1" smtClean="0"/>
              <a:t>Курбаса</a:t>
            </a:r>
            <a:r>
              <a:rPr lang="ru-RU" sz="1250" dirty="0" smtClean="0"/>
              <a:t>» (1982 </a:t>
            </a:r>
            <a:r>
              <a:rPr lang="en-US" sz="1250" dirty="0" smtClean="0"/>
              <a:t>p.). </a:t>
            </a:r>
            <a:endParaRPr lang="ru-RU" sz="1250" dirty="0" smtClean="0"/>
          </a:p>
          <a:p>
            <a:pPr>
              <a:buNone/>
            </a:pPr>
            <a:r>
              <a:rPr lang="ru-RU" sz="1250" b="1" dirty="0" err="1" smtClean="0"/>
              <a:t>Микола</a:t>
            </a:r>
            <a:r>
              <a:rPr lang="ru-RU" sz="1250" b="1" dirty="0" smtClean="0"/>
              <a:t> </a:t>
            </a:r>
            <a:r>
              <a:rPr lang="ru-RU" sz="1250" b="1" dirty="0" err="1" smtClean="0"/>
              <a:t>Хвильовий</a:t>
            </a:r>
            <a:r>
              <a:rPr lang="ru-RU" sz="1250" b="1" dirty="0" smtClean="0"/>
              <a:t> </a:t>
            </a:r>
          </a:p>
          <a:p>
            <a:pPr>
              <a:buNone/>
            </a:pPr>
            <a:r>
              <a:rPr lang="ru-RU" sz="1250" dirty="0" smtClean="0"/>
              <a:t>(1893 — 1933) </a:t>
            </a:r>
          </a:p>
          <a:p>
            <a:pPr>
              <a:buNone/>
            </a:pPr>
            <a:r>
              <a:rPr lang="ru-RU" sz="1250" dirty="0" smtClean="0"/>
              <a:t>  </a:t>
            </a:r>
            <a:r>
              <a:rPr lang="ru-RU" sz="1250" dirty="0" err="1" smtClean="0"/>
              <a:t>Микола</a:t>
            </a:r>
            <a:r>
              <a:rPr lang="ru-RU" sz="1250" dirty="0" smtClean="0"/>
              <a:t> </a:t>
            </a:r>
            <a:r>
              <a:rPr lang="ru-RU" sz="1250" dirty="0" err="1" smtClean="0"/>
              <a:t>Хвильовий</a:t>
            </a:r>
            <a:r>
              <a:rPr lang="ru-RU" sz="1250" dirty="0" smtClean="0"/>
              <a:t> — </a:t>
            </a:r>
            <a:r>
              <a:rPr lang="ru-RU" sz="1250" dirty="0" err="1" smtClean="0"/>
              <a:t>український</a:t>
            </a:r>
            <a:r>
              <a:rPr lang="ru-RU" sz="1250" dirty="0" smtClean="0"/>
              <a:t> </a:t>
            </a:r>
            <a:r>
              <a:rPr lang="ru-RU" sz="1250" dirty="0" err="1" smtClean="0"/>
              <a:t>прозаїк</a:t>
            </a:r>
            <a:r>
              <a:rPr lang="ru-RU" sz="1250" dirty="0" smtClean="0"/>
              <a:t>, поет, </a:t>
            </a:r>
            <a:r>
              <a:rPr lang="ru-RU" sz="1250" dirty="0" err="1" smtClean="0"/>
              <a:t>публіцист</a:t>
            </a:r>
            <a:r>
              <a:rPr lang="ru-RU" sz="1250" dirty="0" smtClean="0"/>
              <a:t>, один </a:t>
            </a:r>
            <a:r>
              <a:rPr lang="ru-RU" sz="1250" dirty="0" err="1" smtClean="0"/>
              <a:t>з</a:t>
            </a:r>
            <a:r>
              <a:rPr lang="ru-RU" sz="1250" dirty="0" smtClean="0"/>
              <a:t> </a:t>
            </a:r>
            <a:r>
              <a:rPr lang="ru-RU" sz="1250" dirty="0" err="1" smtClean="0"/>
              <a:t>основоположників</a:t>
            </a:r>
            <a:r>
              <a:rPr lang="ru-RU" sz="1250" dirty="0" smtClean="0"/>
              <a:t> </a:t>
            </a:r>
            <a:r>
              <a:rPr lang="ru-RU" sz="1250" dirty="0" err="1" smtClean="0"/>
              <a:t>пореволюційної</a:t>
            </a:r>
            <a:r>
              <a:rPr lang="ru-RU" sz="1250" dirty="0" smtClean="0"/>
              <a:t> </a:t>
            </a:r>
            <a:r>
              <a:rPr lang="ru-RU" sz="1250" dirty="0" err="1" smtClean="0"/>
              <a:t>української</a:t>
            </a:r>
            <a:r>
              <a:rPr lang="ru-RU" sz="1250" dirty="0" smtClean="0"/>
              <a:t> </a:t>
            </a:r>
            <a:r>
              <a:rPr lang="ru-RU" sz="1250" dirty="0" err="1" smtClean="0"/>
              <a:t>прози</a:t>
            </a:r>
            <a:r>
              <a:rPr lang="ru-RU" sz="1250" dirty="0" smtClean="0"/>
              <a:t>.</a:t>
            </a:r>
          </a:p>
          <a:p>
            <a:pPr>
              <a:buNone/>
            </a:pPr>
            <a:r>
              <a:rPr lang="ru-RU" sz="1250" dirty="0" err="1" smtClean="0"/>
              <a:t>Народився</a:t>
            </a:r>
            <a:r>
              <a:rPr lang="ru-RU" sz="1250" dirty="0" smtClean="0"/>
              <a:t> </a:t>
            </a:r>
            <a:r>
              <a:rPr lang="ru-RU" sz="1250" dirty="0" err="1" smtClean="0"/>
              <a:t>Микола</a:t>
            </a:r>
            <a:r>
              <a:rPr lang="ru-RU" sz="1250" dirty="0" smtClean="0"/>
              <a:t> Григорович </a:t>
            </a:r>
            <a:r>
              <a:rPr lang="ru-RU" sz="1250" dirty="0" err="1" smtClean="0"/>
              <a:t>Фітільов</a:t>
            </a:r>
            <a:r>
              <a:rPr lang="ru-RU" sz="1250" dirty="0" smtClean="0"/>
              <a:t> (</a:t>
            </a:r>
            <a:r>
              <a:rPr lang="ru-RU" sz="1250" dirty="0" err="1" smtClean="0"/>
              <a:t>таке</a:t>
            </a:r>
            <a:r>
              <a:rPr lang="ru-RU" sz="1250" dirty="0" smtClean="0"/>
              <a:t> </a:t>
            </a:r>
            <a:r>
              <a:rPr lang="ru-RU" sz="1250" dirty="0" err="1" smtClean="0"/>
              <a:t>справжнє</a:t>
            </a:r>
            <a:r>
              <a:rPr lang="ru-RU" sz="1250" dirty="0" smtClean="0"/>
              <a:t> </a:t>
            </a:r>
            <a:r>
              <a:rPr lang="ru-RU" sz="1250" dirty="0" err="1" smtClean="0"/>
              <a:t>прізвище</a:t>
            </a:r>
            <a:r>
              <a:rPr lang="ru-RU" sz="1250" dirty="0" smtClean="0"/>
              <a:t> </a:t>
            </a:r>
            <a:r>
              <a:rPr lang="ru-RU" sz="1250" dirty="0" err="1" smtClean="0"/>
              <a:t>письменника</a:t>
            </a:r>
            <a:r>
              <a:rPr lang="ru-RU" sz="1250" dirty="0" smtClean="0"/>
              <a:t>) 13 </a:t>
            </a:r>
            <a:r>
              <a:rPr lang="ru-RU" sz="1250" dirty="0" err="1" smtClean="0"/>
              <a:t>грудня</a:t>
            </a:r>
            <a:r>
              <a:rPr lang="ru-RU" sz="1250" dirty="0" smtClean="0"/>
              <a:t> 1893р. в </a:t>
            </a:r>
            <a:r>
              <a:rPr lang="ru-RU" sz="1250" dirty="0" err="1" smtClean="0"/>
              <a:t>селищі</a:t>
            </a:r>
            <a:r>
              <a:rPr lang="ru-RU" sz="1250" dirty="0" smtClean="0"/>
              <a:t> </a:t>
            </a:r>
            <a:r>
              <a:rPr lang="ru-RU" sz="1250" dirty="0" err="1" smtClean="0"/>
              <a:t>Тростянець</a:t>
            </a:r>
            <a:r>
              <a:rPr lang="ru-RU" sz="1250" dirty="0" smtClean="0"/>
              <a:t>, </a:t>
            </a:r>
            <a:r>
              <a:rPr lang="ru-RU" sz="1250" dirty="0" err="1" smtClean="0"/>
              <a:t>нині</a:t>
            </a:r>
            <a:r>
              <a:rPr lang="ru-RU" sz="1250" dirty="0" smtClean="0"/>
              <a:t> райцентр </a:t>
            </a:r>
            <a:r>
              <a:rPr lang="ru-RU" sz="1250" dirty="0" err="1" smtClean="0"/>
              <a:t>Сумської</a:t>
            </a:r>
            <a:r>
              <a:rPr lang="ru-RU" sz="1250" dirty="0" smtClean="0"/>
              <a:t> </a:t>
            </a:r>
            <a:r>
              <a:rPr lang="ru-RU" sz="1250" dirty="0" err="1" smtClean="0"/>
              <a:t>області</a:t>
            </a:r>
            <a:r>
              <a:rPr lang="ru-RU" sz="1250" dirty="0" smtClean="0"/>
              <a:t>. Брав участь у </a:t>
            </a:r>
            <a:r>
              <a:rPr lang="ru-RU" sz="1250" dirty="0" err="1" smtClean="0"/>
              <a:t>першій</a:t>
            </a:r>
            <a:r>
              <a:rPr lang="ru-RU" sz="1250" dirty="0" smtClean="0"/>
              <a:t> </a:t>
            </a:r>
            <a:r>
              <a:rPr lang="ru-RU" sz="1250" dirty="0" err="1" smtClean="0"/>
              <a:t>світовій</a:t>
            </a:r>
            <a:r>
              <a:rPr lang="ru-RU" sz="1250" dirty="0" smtClean="0"/>
              <a:t> та </a:t>
            </a:r>
            <a:r>
              <a:rPr lang="ru-RU" sz="1250" dirty="0" err="1" smtClean="0"/>
              <a:t>громадянській</a:t>
            </a:r>
            <a:r>
              <a:rPr lang="ru-RU" sz="1250" dirty="0" smtClean="0"/>
              <a:t> </a:t>
            </a:r>
            <a:r>
              <a:rPr lang="ru-RU" sz="1250" dirty="0" err="1" smtClean="0"/>
              <a:t>війнах</a:t>
            </a:r>
            <a:r>
              <a:rPr lang="ru-RU" sz="1250" dirty="0" smtClean="0"/>
              <a:t>, </a:t>
            </a:r>
            <a:r>
              <a:rPr lang="ru-RU" sz="1250" dirty="0" err="1" smtClean="0"/>
              <a:t>з</a:t>
            </a:r>
            <a:r>
              <a:rPr lang="ru-RU" sz="1250" dirty="0" smtClean="0"/>
              <a:t> 1921</a:t>
            </a:r>
            <a:r>
              <a:rPr lang="en-US" sz="1250" dirty="0" smtClean="0"/>
              <a:t>p. — </a:t>
            </a:r>
            <a:r>
              <a:rPr lang="ru-RU" sz="1250" dirty="0" err="1" smtClean="0"/>
              <a:t>живе</a:t>
            </a:r>
            <a:r>
              <a:rPr lang="ru-RU" sz="1250" dirty="0" smtClean="0"/>
              <a:t> </a:t>
            </a:r>
            <a:r>
              <a:rPr lang="ru-RU" sz="1250" dirty="0" err="1" smtClean="0"/>
              <a:t>й</a:t>
            </a:r>
            <a:r>
              <a:rPr lang="ru-RU" sz="1250" dirty="0" smtClean="0"/>
              <a:t> </a:t>
            </a:r>
            <a:r>
              <a:rPr lang="ru-RU" sz="1250" dirty="0" err="1" smtClean="0"/>
              <a:t>працює</a:t>
            </a:r>
            <a:r>
              <a:rPr lang="ru-RU" sz="1250" dirty="0" smtClean="0"/>
              <a:t> в </a:t>
            </a:r>
            <a:r>
              <a:rPr lang="ru-RU" sz="1250" dirty="0" err="1" smtClean="0"/>
              <a:t>Харкові</a:t>
            </a:r>
            <a:r>
              <a:rPr lang="ru-RU" sz="1250" dirty="0" smtClean="0"/>
              <a:t>, де активно заявив про себе як один </a:t>
            </a:r>
            <a:r>
              <a:rPr lang="ru-RU" sz="1250" dirty="0" err="1" smtClean="0"/>
              <a:t>з</a:t>
            </a:r>
            <a:r>
              <a:rPr lang="ru-RU" sz="1250" dirty="0" smtClean="0"/>
              <a:t> </a:t>
            </a:r>
            <a:r>
              <a:rPr lang="ru-RU" sz="1250" dirty="0" err="1" smtClean="0"/>
              <a:t>організаторів</a:t>
            </a:r>
            <a:r>
              <a:rPr lang="ru-RU" sz="1250" dirty="0" smtClean="0"/>
              <a:t> </a:t>
            </a:r>
            <a:r>
              <a:rPr lang="ru-RU" sz="1250" dirty="0" err="1" smtClean="0"/>
              <a:t>літературно-художнього</a:t>
            </a:r>
            <a:r>
              <a:rPr lang="ru-RU" sz="1250" dirty="0" smtClean="0"/>
              <a:t> </a:t>
            </a:r>
            <a:r>
              <a:rPr lang="ru-RU" sz="1250" dirty="0" err="1" smtClean="0"/>
              <a:t>життя</a:t>
            </a:r>
            <a:r>
              <a:rPr lang="ru-RU" sz="1250" dirty="0" smtClean="0"/>
              <a:t>, </a:t>
            </a:r>
            <a:r>
              <a:rPr lang="ru-RU" sz="1250" dirty="0" err="1" smtClean="0"/>
              <a:t>член-засновник</a:t>
            </a:r>
            <a:r>
              <a:rPr lang="ru-RU" sz="1250" dirty="0" smtClean="0"/>
              <a:t> </a:t>
            </a:r>
            <a:r>
              <a:rPr lang="ru-RU" sz="1250" dirty="0" err="1" smtClean="0"/>
              <a:t>багатьох</a:t>
            </a:r>
            <a:r>
              <a:rPr lang="ru-RU" sz="1250" dirty="0" smtClean="0"/>
              <a:t> </a:t>
            </a:r>
            <a:r>
              <a:rPr lang="ru-RU" sz="1250" dirty="0" err="1" smtClean="0"/>
              <a:t>тогочасних</a:t>
            </a:r>
            <a:r>
              <a:rPr lang="ru-RU" sz="1250" dirty="0" smtClean="0"/>
              <a:t> </a:t>
            </a:r>
            <a:r>
              <a:rPr lang="ru-RU" sz="1250" dirty="0" smtClean="0"/>
              <a:t>.</a:t>
            </a:r>
            <a:r>
              <a:rPr lang="ru-RU" sz="1250" dirty="0" err="1" smtClean="0"/>
              <a:t>Однак</a:t>
            </a:r>
            <a:r>
              <a:rPr lang="ru-RU" sz="1250" dirty="0" smtClean="0"/>
              <a:t> </a:t>
            </a:r>
            <a:r>
              <a:rPr lang="ru-RU" sz="1250" dirty="0" err="1" smtClean="0"/>
              <a:t>письменник</a:t>
            </a:r>
            <a:r>
              <a:rPr lang="ru-RU" sz="1250" dirty="0" smtClean="0"/>
              <a:t> </a:t>
            </a:r>
            <a:r>
              <a:rPr lang="ru-RU" sz="1250" dirty="0" err="1" smtClean="0"/>
              <a:t>змушений</a:t>
            </a:r>
            <a:r>
              <a:rPr lang="ru-RU" sz="1250" dirty="0" smtClean="0"/>
              <a:t> </a:t>
            </a:r>
            <a:r>
              <a:rPr lang="ru-RU" sz="1250" dirty="0" err="1" smtClean="0"/>
              <a:t>був</a:t>
            </a:r>
            <a:r>
              <a:rPr lang="ru-RU" sz="1250" dirty="0" smtClean="0"/>
              <a:t> </a:t>
            </a:r>
            <a:r>
              <a:rPr lang="ru-RU" sz="1250" dirty="0" err="1" smtClean="0"/>
              <a:t>існувати</a:t>
            </a:r>
            <a:r>
              <a:rPr lang="ru-RU" sz="1250" dirty="0" smtClean="0"/>
              <a:t> в </a:t>
            </a:r>
            <a:r>
              <a:rPr lang="ru-RU" sz="1250" dirty="0" err="1" smtClean="0"/>
              <a:t>умовах</a:t>
            </a:r>
            <a:r>
              <a:rPr lang="ru-RU" sz="1250" dirty="0" smtClean="0"/>
              <a:t> </a:t>
            </a:r>
            <a:r>
              <a:rPr lang="ru-RU" sz="1250" dirty="0" err="1" smtClean="0"/>
              <a:t>творчої</a:t>
            </a:r>
            <a:r>
              <a:rPr lang="ru-RU" sz="1250" dirty="0" smtClean="0"/>
              <a:t> </a:t>
            </a:r>
            <a:r>
              <a:rPr lang="ru-RU" sz="1250" dirty="0" err="1" smtClean="0"/>
              <a:t>несвободи</a:t>
            </a:r>
            <a:r>
              <a:rPr lang="ru-RU" sz="1250" dirty="0" smtClean="0"/>
              <a:t>. </a:t>
            </a:r>
            <a:r>
              <a:rPr lang="ru-RU" sz="1250" dirty="0" err="1" smtClean="0"/>
              <a:t>Хвильового</a:t>
            </a:r>
            <a:r>
              <a:rPr lang="ru-RU" sz="1250" dirty="0" smtClean="0"/>
              <a:t> </a:t>
            </a:r>
            <a:r>
              <a:rPr lang="ru-RU" sz="1250" dirty="0" err="1" smtClean="0"/>
              <a:t>звинувачували</a:t>
            </a:r>
            <a:r>
              <a:rPr lang="ru-RU" sz="1250" dirty="0" smtClean="0"/>
              <a:t> в </a:t>
            </a:r>
            <a:r>
              <a:rPr lang="ru-RU" sz="1250" dirty="0" err="1" smtClean="0"/>
              <a:t>антипартійності</a:t>
            </a:r>
            <a:r>
              <a:rPr lang="ru-RU" sz="1250" dirty="0" smtClean="0"/>
              <a:t>, “</a:t>
            </a:r>
            <a:r>
              <a:rPr lang="ru-RU" sz="1250" dirty="0" err="1" smtClean="0"/>
              <a:t>українському</a:t>
            </a:r>
            <a:r>
              <a:rPr lang="ru-RU" sz="1250" dirty="0" smtClean="0"/>
              <a:t> буржуазному </a:t>
            </a:r>
            <a:r>
              <a:rPr lang="ru-RU" sz="1250" dirty="0" err="1" smtClean="0"/>
              <a:t>націоналізмі</a:t>
            </a:r>
            <a:r>
              <a:rPr lang="ru-RU" sz="1250" dirty="0" smtClean="0"/>
              <a:t>”, “</a:t>
            </a:r>
            <a:r>
              <a:rPr lang="ru-RU" sz="1250" dirty="0" err="1" smtClean="0"/>
              <a:t>намаганні</a:t>
            </a:r>
            <a:r>
              <a:rPr lang="ru-RU" sz="1250" dirty="0" smtClean="0"/>
              <a:t> </a:t>
            </a:r>
            <a:r>
              <a:rPr lang="ru-RU" sz="1250" dirty="0" err="1" smtClean="0"/>
              <a:t>відірвати</a:t>
            </a:r>
            <a:r>
              <a:rPr lang="ru-RU" sz="1250" dirty="0" smtClean="0"/>
              <a:t> </a:t>
            </a:r>
            <a:r>
              <a:rPr lang="ru-RU" sz="1250" dirty="0" err="1" smtClean="0"/>
              <a:t>українську</a:t>
            </a:r>
            <a:r>
              <a:rPr lang="ru-RU" sz="1250" dirty="0" smtClean="0"/>
              <a:t> культуру та </a:t>
            </a:r>
            <a:r>
              <a:rPr lang="ru-RU" sz="1250" dirty="0" err="1" smtClean="0"/>
              <a:t>літературу</a:t>
            </a:r>
            <a:r>
              <a:rPr lang="ru-RU" sz="1250" dirty="0" smtClean="0"/>
              <a:t> </a:t>
            </a:r>
            <a:r>
              <a:rPr lang="ru-RU" sz="1250" dirty="0" err="1" smtClean="0"/>
              <a:t>від</a:t>
            </a:r>
            <a:r>
              <a:rPr lang="ru-RU" sz="1250" dirty="0" smtClean="0"/>
              <a:t> </a:t>
            </a:r>
            <a:r>
              <a:rPr lang="ru-RU" sz="1250" dirty="0" err="1" smtClean="0"/>
              <a:t>культури</a:t>
            </a:r>
            <a:r>
              <a:rPr lang="ru-RU" sz="1250" dirty="0" smtClean="0"/>
              <a:t> </a:t>
            </a:r>
            <a:r>
              <a:rPr lang="ru-RU" sz="1250" dirty="0" err="1" smtClean="0"/>
              <a:t>російської</a:t>
            </a:r>
            <a:r>
              <a:rPr lang="ru-RU" sz="1250" dirty="0" smtClean="0"/>
              <a:t>”. В </a:t>
            </a:r>
            <a:r>
              <a:rPr lang="ru-RU" sz="1250" dirty="0" err="1" smtClean="0"/>
              <a:t>атмосфері</a:t>
            </a:r>
            <a:r>
              <a:rPr lang="ru-RU" sz="1250" dirty="0" smtClean="0"/>
              <a:t> </a:t>
            </a:r>
            <a:r>
              <a:rPr lang="ru-RU" sz="1250" dirty="0" err="1" smtClean="0"/>
              <a:t>шаленого</a:t>
            </a:r>
            <a:r>
              <a:rPr lang="ru-RU" sz="1250" dirty="0" smtClean="0"/>
              <a:t> </a:t>
            </a:r>
            <a:r>
              <a:rPr lang="ru-RU" sz="1250" dirty="0" err="1" smtClean="0"/>
              <a:t>цькування</a:t>
            </a:r>
            <a:r>
              <a:rPr lang="ru-RU" sz="1250" dirty="0" smtClean="0"/>
              <a:t>, </a:t>
            </a:r>
            <a:r>
              <a:rPr lang="ru-RU" sz="1250" dirty="0" err="1" smtClean="0"/>
              <a:t>передчуваючи</a:t>
            </a:r>
            <a:r>
              <a:rPr lang="ru-RU" sz="1250" dirty="0" smtClean="0"/>
              <a:t> </a:t>
            </a:r>
            <a:r>
              <a:rPr lang="ru-RU" sz="1250" dirty="0" err="1" smtClean="0"/>
              <a:t>наближення</a:t>
            </a:r>
            <a:r>
              <a:rPr lang="ru-RU" sz="1250" dirty="0" smtClean="0"/>
              <a:t> тотального </a:t>
            </a:r>
            <a:r>
              <a:rPr lang="ru-RU" sz="1250" dirty="0" err="1" smtClean="0"/>
              <a:t>терору</a:t>
            </a:r>
            <a:r>
              <a:rPr lang="ru-RU" sz="1250" dirty="0" smtClean="0"/>
              <a:t>, М. </a:t>
            </a:r>
            <a:r>
              <a:rPr lang="ru-RU" sz="1250" dirty="0" err="1" smtClean="0"/>
              <a:t>Хвильовий</a:t>
            </a:r>
            <a:r>
              <a:rPr lang="ru-RU" sz="1250" dirty="0" smtClean="0"/>
              <a:t> </a:t>
            </a:r>
            <a:r>
              <a:rPr lang="ru-RU" sz="1250" dirty="0" err="1" smtClean="0"/>
              <a:t>покінчив</a:t>
            </a:r>
            <a:r>
              <a:rPr lang="ru-RU" sz="1250" dirty="0" smtClean="0"/>
              <a:t> </a:t>
            </a:r>
            <a:r>
              <a:rPr lang="ru-RU" sz="1250" dirty="0" err="1" smtClean="0"/>
              <a:t>життя</a:t>
            </a:r>
            <a:r>
              <a:rPr lang="ru-RU" sz="1250" dirty="0" smtClean="0"/>
              <a:t> </a:t>
            </a:r>
            <a:r>
              <a:rPr lang="ru-RU" sz="1250" dirty="0" err="1" smtClean="0"/>
              <a:t>самогубством</a:t>
            </a:r>
            <a:r>
              <a:rPr lang="ru-RU" sz="1250" dirty="0" smtClean="0"/>
              <a:t> 13 </a:t>
            </a:r>
            <a:r>
              <a:rPr lang="ru-RU" sz="1250" dirty="0" err="1" smtClean="0"/>
              <a:t>травня</a:t>
            </a:r>
            <a:r>
              <a:rPr lang="ru-RU" sz="1250" dirty="0" smtClean="0"/>
              <a:t> 1933</a:t>
            </a:r>
            <a:r>
              <a:rPr lang="en-US" sz="1250" dirty="0" smtClean="0"/>
              <a:t>p.</a:t>
            </a:r>
            <a:r>
              <a:rPr lang="ru-RU" sz="1250" dirty="0" err="1" smtClean="0"/>
              <a:t>літературних</a:t>
            </a:r>
            <a:r>
              <a:rPr lang="ru-RU" sz="1250" dirty="0" smtClean="0"/>
              <a:t> </a:t>
            </a:r>
            <a:r>
              <a:rPr lang="ru-RU" sz="1250" dirty="0" err="1" smtClean="0"/>
              <a:t>організацій</a:t>
            </a:r>
            <a:r>
              <a:rPr lang="ru-RU" sz="1250" dirty="0" smtClean="0"/>
              <a:t> — “Гарту”, “ВАПЛІТЕ”, “</a:t>
            </a:r>
            <a:r>
              <a:rPr lang="ru-RU" sz="1250" dirty="0" err="1" smtClean="0"/>
              <a:t>Пролітфронту</a:t>
            </a:r>
            <a:r>
              <a:rPr lang="ru-RU" sz="1250" dirty="0" smtClean="0"/>
              <a:t>”.</a:t>
            </a:r>
            <a:endParaRPr lang="ru-RU" sz="12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99773"/>
            <a:ext cx="2214578" cy="289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21383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та </a:t>
            </a:r>
            <a:r>
              <a:rPr lang="ru-RU" dirty="0" err="1" smtClean="0">
                <a:solidFill>
                  <a:srgbClr val="FF0000"/>
                </a:solidFill>
              </a:rPr>
              <a:t>образотворче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мистецтво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>
            <a:noAutofit/>
          </a:bodyPr>
          <a:lstStyle/>
          <a:p>
            <a:r>
              <a:rPr lang="ru-RU" sz="1400" dirty="0" smtClean="0"/>
              <a:t>В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середині</a:t>
            </a:r>
            <a:r>
              <a:rPr lang="ru-RU" sz="1400" dirty="0" smtClean="0"/>
              <a:t> 20-х </a:t>
            </a:r>
            <a:r>
              <a:rPr lang="en-US" sz="1400" dirty="0" smtClean="0"/>
              <a:t>pp. </a:t>
            </a:r>
            <a:r>
              <a:rPr lang="ru-RU" sz="1400" dirty="0" err="1" smtClean="0"/>
              <a:t>нараховувалося</a:t>
            </a:r>
            <a:r>
              <a:rPr lang="ru-RU" sz="1400" dirty="0" smtClean="0"/>
              <a:t> 45 </a:t>
            </a:r>
            <a:r>
              <a:rPr lang="ru-RU" sz="1400" dirty="0" err="1" smtClean="0"/>
              <a:t>професійних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театрів</a:t>
            </a:r>
            <a:r>
              <a:rPr lang="ru-RU" sz="1400" dirty="0" smtClean="0"/>
              <a:t>. </a:t>
            </a:r>
            <a:r>
              <a:rPr lang="ru-RU" sz="1400" dirty="0" err="1" smtClean="0"/>
              <a:t>Справжньою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подією</a:t>
            </a:r>
            <a:r>
              <a:rPr lang="ru-RU" sz="1400" dirty="0" smtClean="0"/>
              <a:t> театрального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 стало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театру «</a:t>
            </a:r>
            <a:r>
              <a:rPr lang="ru-RU" sz="1400" dirty="0" err="1" smtClean="0"/>
              <a:t>Березіль</a:t>
            </a:r>
            <a:r>
              <a:rPr lang="ru-RU" sz="1400" dirty="0" smtClean="0"/>
              <a:t>», названому так за першим </a:t>
            </a:r>
            <a:r>
              <a:rPr lang="ru-RU" sz="1400" dirty="0" err="1" smtClean="0"/>
              <a:t>місяцем</a:t>
            </a:r>
            <a:r>
              <a:rPr lang="ru-RU" sz="1400" dirty="0" smtClean="0"/>
              <a:t> </a:t>
            </a:r>
            <a:r>
              <a:rPr lang="ru-RU" sz="1400" dirty="0" err="1" smtClean="0"/>
              <a:t>весни</a:t>
            </a:r>
            <a:r>
              <a:rPr lang="ru-RU" sz="1400" dirty="0" smtClean="0"/>
              <a:t>. З 1922 року </a:t>
            </a:r>
            <a:r>
              <a:rPr lang="ru-RU" sz="1400" dirty="0" err="1" smtClean="0"/>
              <a:t>цей</a:t>
            </a:r>
            <a:r>
              <a:rPr lang="ru-RU" sz="1400" dirty="0" smtClean="0"/>
              <a:t> театр </a:t>
            </a:r>
            <a:r>
              <a:rPr lang="ru-RU" sz="1400" dirty="0" err="1" smtClean="0"/>
              <a:t>очолив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 Лесь </a:t>
            </a:r>
            <a:r>
              <a:rPr lang="ru-RU" sz="1400" dirty="0" err="1" smtClean="0"/>
              <a:t>Курбас</a:t>
            </a:r>
            <a:r>
              <a:rPr lang="ru-RU" sz="1400" dirty="0" smtClean="0"/>
              <a:t>. На </a:t>
            </a:r>
            <a:r>
              <a:rPr lang="ru-RU" sz="1400" dirty="0" err="1" smtClean="0"/>
              <a:t>сцені</a:t>
            </a:r>
            <a:r>
              <a:rPr lang="ru-RU" sz="1400" dirty="0" smtClean="0"/>
              <a:t> «</a:t>
            </a:r>
            <a:r>
              <a:rPr lang="ru-RU" sz="1400" dirty="0" err="1" smtClean="0"/>
              <a:t>Березоля</a:t>
            </a:r>
            <a:r>
              <a:rPr lang="ru-RU" sz="1400" dirty="0" smtClean="0"/>
              <a:t>» </a:t>
            </a:r>
            <a:r>
              <a:rPr lang="ru-RU" sz="1400" dirty="0" err="1" smtClean="0"/>
              <a:t>виступали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відомі</a:t>
            </a:r>
            <a:r>
              <a:rPr lang="ru-RU" sz="1400" dirty="0" smtClean="0"/>
              <a:t> </a:t>
            </a:r>
            <a:r>
              <a:rPr lang="ru-RU" sz="1400" dirty="0" err="1" smtClean="0"/>
              <a:t>майстри</a:t>
            </a:r>
            <a:r>
              <a:rPr lang="ru-RU" sz="1400" dirty="0" smtClean="0"/>
              <a:t> </a:t>
            </a:r>
            <a:r>
              <a:rPr lang="ru-RU" sz="1400" dirty="0" err="1" smtClean="0"/>
              <a:t>сцени</a:t>
            </a:r>
            <a:r>
              <a:rPr lang="ru-RU" sz="1400" dirty="0" smtClean="0"/>
              <a:t>: А. </a:t>
            </a:r>
            <a:r>
              <a:rPr lang="ru-RU" sz="1400" dirty="0" err="1" smtClean="0"/>
              <a:t>Бучма</a:t>
            </a:r>
            <a:r>
              <a:rPr lang="ru-RU" sz="1400" dirty="0" smtClean="0"/>
              <a:t>, М. </a:t>
            </a:r>
            <a:r>
              <a:rPr lang="ru-RU" sz="1400" dirty="0" err="1" smtClean="0"/>
              <a:t>Крушельницький</a:t>
            </a:r>
            <a:r>
              <a:rPr lang="ru-RU" sz="1400" dirty="0" smtClean="0"/>
              <a:t>, Н. </a:t>
            </a:r>
            <a:r>
              <a:rPr lang="ru-RU" sz="1400" dirty="0" err="1" smtClean="0"/>
              <a:t>Ужвій</a:t>
            </a:r>
            <a:r>
              <a:rPr lang="ru-RU" sz="1400" dirty="0" smtClean="0"/>
              <a:t>, О. Сердюк та </a:t>
            </a:r>
            <a:r>
              <a:rPr lang="ru-RU" sz="1400" dirty="0" err="1" smtClean="0"/>
              <a:t>ін</a:t>
            </a:r>
            <a:r>
              <a:rPr lang="ru-RU" sz="1400" dirty="0" smtClean="0"/>
              <a:t>. Л. </a:t>
            </a:r>
            <a:r>
              <a:rPr lang="ru-RU" sz="1400" dirty="0" err="1" smtClean="0"/>
              <a:t>Курбас</a:t>
            </a:r>
            <a:r>
              <a:rPr lang="ru-RU" sz="1400" dirty="0" smtClean="0"/>
              <a:t> </a:t>
            </a:r>
            <a:r>
              <a:rPr lang="ru-RU" sz="1400" dirty="0" err="1" smtClean="0"/>
              <a:t>намагався</a:t>
            </a:r>
            <a:r>
              <a:rPr lang="ru-RU" sz="1400" dirty="0" smtClean="0"/>
              <a:t> </a:t>
            </a:r>
            <a:r>
              <a:rPr lang="ru-RU" sz="1400" dirty="0" err="1" smtClean="0"/>
              <a:t>якнайшвидше</a:t>
            </a:r>
            <a:r>
              <a:rPr lang="ru-RU" sz="1400" dirty="0" smtClean="0"/>
              <a:t> </a:t>
            </a:r>
            <a:r>
              <a:rPr lang="ru-RU" sz="1400" dirty="0" err="1" smtClean="0"/>
              <a:t>вивести</a:t>
            </a:r>
            <a:r>
              <a:rPr lang="ru-RU" sz="1400" dirty="0" smtClean="0"/>
              <a:t> театр на </a:t>
            </a:r>
            <a:r>
              <a:rPr lang="ru-RU" sz="1400" dirty="0" err="1" smtClean="0"/>
              <a:t>європейський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рівень</a:t>
            </a:r>
            <a:r>
              <a:rPr lang="ru-RU" sz="1400" dirty="0" smtClean="0"/>
              <a:t>. «</a:t>
            </a:r>
            <a:r>
              <a:rPr lang="ru-RU" sz="1400" dirty="0" err="1" smtClean="0"/>
              <a:t>Нація</a:t>
            </a:r>
            <a:r>
              <a:rPr lang="ru-RU" sz="1400" dirty="0" smtClean="0"/>
              <a:t> захрясла в </a:t>
            </a:r>
            <a:r>
              <a:rPr lang="ru-RU" sz="1400" dirty="0" err="1" smtClean="0"/>
              <a:t>чумацьких</a:t>
            </a:r>
            <a:r>
              <a:rPr lang="ru-RU" sz="1400" dirty="0" smtClean="0"/>
              <a:t> водах, треба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якось</a:t>
            </a:r>
            <a:r>
              <a:rPr lang="ru-RU" sz="1400" dirty="0" smtClean="0"/>
              <a:t> </a:t>
            </a:r>
            <a:r>
              <a:rPr lang="ru-RU" sz="1400" dirty="0" err="1" smtClean="0"/>
              <a:t>звідти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вивести</a:t>
            </a:r>
            <a:r>
              <a:rPr lang="ru-RU" sz="1400" dirty="0" smtClean="0"/>
              <a:t>», — сказав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на одному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театральних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диспутів</a:t>
            </a:r>
            <a:r>
              <a:rPr lang="ru-RU" sz="1400" dirty="0" smtClean="0"/>
              <a:t>. За пропаганду </a:t>
            </a:r>
            <a:r>
              <a:rPr lang="ru-RU" sz="1400" dirty="0" err="1" smtClean="0"/>
              <a:t>національних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ідей</a:t>
            </a:r>
            <a:r>
              <a:rPr lang="ru-RU" sz="1400" dirty="0" smtClean="0"/>
              <a:t> у </a:t>
            </a:r>
            <a:r>
              <a:rPr lang="ru-RU" sz="1400" dirty="0" err="1" smtClean="0"/>
              <a:t>мистецтві</a:t>
            </a:r>
            <a:r>
              <a:rPr lang="ru-RU" sz="1400" dirty="0" smtClean="0"/>
              <a:t> «</a:t>
            </a:r>
            <a:r>
              <a:rPr lang="ru-RU" sz="1400" dirty="0" err="1" smtClean="0"/>
              <a:t>Березіль</a:t>
            </a:r>
            <a:r>
              <a:rPr lang="ru-RU" sz="1400" dirty="0" smtClean="0"/>
              <a:t>» </a:t>
            </a:r>
            <a:r>
              <a:rPr lang="ru-RU" sz="1400" dirty="0" err="1" smtClean="0"/>
              <a:t>постійно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зазнавав</a:t>
            </a:r>
            <a:r>
              <a:rPr lang="ru-RU" sz="1400" dirty="0" smtClean="0"/>
              <a:t> критики </a:t>
            </a:r>
            <a:r>
              <a:rPr lang="ru-RU" sz="1400" dirty="0" err="1" smtClean="0"/>
              <a:t>з</a:t>
            </a:r>
            <a:r>
              <a:rPr lang="ru-RU" sz="1400" dirty="0" smtClean="0"/>
              <a:t> боку </a:t>
            </a:r>
            <a:r>
              <a:rPr lang="ru-RU" sz="1400" dirty="0" err="1" smtClean="0"/>
              <a:t>Комуністичної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У </a:t>
            </a:r>
            <a:r>
              <a:rPr lang="ru-RU" sz="1400" dirty="0" smtClean="0"/>
              <a:t>20-ті </a:t>
            </a:r>
            <a:r>
              <a:rPr lang="en-US" sz="1400" dirty="0" smtClean="0"/>
              <a:t>pp. </a:t>
            </a:r>
            <a:r>
              <a:rPr lang="ru-RU" sz="1400" dirty="0" err="1" smtClean="0"/>
              <a:t>випустили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світ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перші</a:t>
            </a:r>
            <a:r>
              <a:rPr lang="ru-RU" sz="1400" dirty="0" smtClean="0"/>
              <a:t> </a:t>
            </a:r>
            <a:r>
              <a:rPr lang="ru-RU" sz="1400" dirty="0" err="1" smtClean="0"/>
              <a:t>фільми</a:t>
            </a:r>
            <a:r>
              <a:rPr lang="ru-RU" sz="1400" dirty="0" smtClean="0"/>
              <a:t> </a:t>
            </a:r>
            <a:r>
              <a:rPr lang="ru-RU" sz="1400" dirty="0" err="1" smtClean="0"/>
              <a:t>Одеська</a:t>
            </a:r>
            <a:r>
              <a:rPr lang="ru-RU" sz="1400" dirty="0" smtClean="0"/>
              <a:t> та </a:t>
            </a:r>
            <a:r>
              <a:rPr lang="ru-RU" sz="1400" dirty="0" err="1" smtClean="0"/>
              <a:t>Київська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кіностудії</a:t>
            </a:r>
            <a:r>
              <a:rPr lang="ru-RU" sz="1400" dirty="0" smtClean="0"/>
              <a:t>. </a:t>
            </a:r>
            <a:r>
              <a:rPr lang="ru-RU" sz="1400" dirty="0" err="1" smtClean="0"/>
              <a:t>Свій</a:t>
            </a:r>
            <a:r>
              <a:rPr lang="ru-RU" sz="1400" dirty="0" smtClean="0"/>
              <a:t> </a:t>
            </a:r>
            <a:r>
              <a:rPr lang="ru-RU" sz="1400" dirty="0" err="1" smtClean="0"/>
              <a:t>творчий</a:t>
            </a:r>
            <a:r>
              <a:rPr lang="ru-RU" sz="1400" dirty="0" smtClean="0"/>
              <a:t> шлях </a:t>
            </a:r>
            <a:r>
              <a:rPr lang="ru-RU" sz="1400" dirty="0" err="1" smtClean="0"/>
              <a:t>розпочав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видатний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митець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українського</a:t>
            </a:r>
            <a:r>
              <a:rPr lang="ru-RU" sz="1400" dirty="0" smtClean="0"/>
              <a:t> та </a:t>
            </a:r>
            <a:r>
              <a:rPr lang="ru-RU" sz="1400" dirty="0" err="1" smtClean="0"/>
              <a:t>світового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кінематографа</a:t>
            </a:r>
            <a:r>
              <a:rPr lang="ru-RU" sz="1400" dirty="0" smtClean="0"/>
              <a:t> </a:t>
            </a:r>
            <a:r>
              <a:rPr lang="ru-RU" sz="1400" dirty="0" err="1" smtClean="0"/>
              <a:t>Олександр</a:t>
            </a:r>
            <a:r>
              <a:rPr lang="ru-RU" sz="1400" dirty="0" smtClean="0"/>
              <a:t> Довженко (</a:t>
            </a:r>
            <a:r>
              <a:rPr lang="ru-RU" sz="1400" dirty="0" err="1" smtClean="0"/>
              <a:t>фільми</a:t>
            </a:r>
            <a:r>
              <a:rPr lang="ru-RU" sz="1400" dirty="0" smtClean="0"/>
              <a:t> «</a:t>
            </a:r>
            <a:r>
              <a:rPr lang="ru-RU" sz="1400" dirty="0" err="1" smtClean="0"/>
              <a:t>Звенигора</a:t>
            </a:r>
            <a:r>
              <a:rPr lang="ru-RU" sz="1400" dirty="0" smtClean="0"/>
              <a:t>», «Арсенал»).</a:t>
            </a:r>
          </a:p>
          <a:p>
            <a:pPr>
              <a:buNone/>
            </a:pPr>
            <a:r>
              <a:rPr lang="ru-RU" sz="1400" dirty="0" err="1" smtClean="0"/>
              <a:t>Українське</a:t>
            </a:r>
            <a:r>
              <a:rPr lang="ru-RU" sz="1400" dirty="0" smtClean="0"/>
              <a:t> </a:t>
            </a:r>
            <a:r>
              <a:rPr lang="ru-RU" sz="1400" dirty="0" err="1" smtClean="0"/>
              <a:t>музичне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мистецтво</a:t>
            </a:r>
            <a:r>
              <a:rPr lang="ru-RU" sz="1400" dirty="0" smtClean="0"/>
              <a:t> </a:t>
            </a:r>
            <a:r>
              <a:rPr lang="ru-RU" sz="1400" dirty="0" err="1" smtClean="0"/>
              <a:t>збагатила</a:t>
            </a:r>
            <a:r>
              <a:rPr lang="ru-RU" sz="1400" dirty="0" smtClean="0"/>
              <a:t> </a:t>
            </a:r>
            <a:r>
              <a:rPr lang="ru-RU" sz="1400" dirty="0" err="1" smtClean="0"/>
              <a:t>творчість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композиторів</a:t>
            </a:r>
            <a:r>
              <a:rPr lang="ru-RU" sz="1400" dirty="0" smtClean="0"/>
              <a:t> </a:t>
            </a:r>
            <a:r>
              <a:rPr lang="ru-RU" sz="1400" dirty="0" err="1" smtClean="0"/>
              <a:t>Миколи</a:t>
            </a:r>
            <a:r>
              <a:rPr lang="ru-RU" sz="1400" dirty="0" smtClean="0"/>
              <a:t> Леонтовича, </a:t>
            </a:r>
            <a:r>
              <a:rPr lang="ru-RU" sz="1400" dirty="0" err="1" smtClean="0"/>
              <a:t>Кирила</a:t>
            </a:r>
            <a:r>
              <a:rPr lang="ru-RU" sz="1400" dirty="0" smtClean="0"/>
              <a:t> </a:t>
            </a:r>
            <a:r>
              <a:rPr lang="ru-RU" sz="1400" dirty="0" err="1" smtClean="0"/>
              <a:t>Стеценка</a:t>
            </a:r>
            <a:r>
              <a:rPr lang="ru-RU" sz="1400" dirty="0" smtClean="0"/>
              <a:t>, </a:t>
            </a:r>
            <a:r>
              <a:rPr lang="ru-RU" sz="1400" dirty="0" err="1" smtClean="0"/>
              <a:t>Григорія</a:t>
            </a:r>
            <a:r>
              <a:rPr lang="ru-RU" sz="1400" dirty="0" smtClean="0"/>
              <a:t> </a:t>
            </a:r>
            <a:r>
              <a:rPr lang="ru-RU" sz="1400" dirty="0" err="1" smtClean="0"/>
              <a:t>Верьовки</a:t>
            </a:r>
            <a:r>
              <a:rPr lang="ru-RU" sz="1400" dirty="0" smtClean="0"/>
              <a:t>, Лева </a:t>
            </a:r>
            <a:r>
              <a:rPr lang="ru-RU" sz="1400" dirty="0" err="1" smtClean="0"/>
              <a:t>Ревуцького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</a:t>
            </a:r>
            <a:r>
              <a:rPr lang="ru-RU" sz="1400" dirty="0" smtClean="0"/>
              <a:t>. Так, </a:t>
            </a:r>
            <a:r>
              <a:rPr lang="ru-RU" sz="1400" dirty="0" err="1" smtClean="0"/>
              <a:t>видатний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український</a:t>
            </a:r>
            <a:r>
              <a:rPr lang="ru-RU" sz="1400" dirty="0" smtClean="0"/>
              <a:t> композитор, </a:t>
            </a:r>
            <a:r>
              <a:rPr lang="ru-RU" sz="1400" dirty="0" err="1" smtClean="0"/>
              <a:t>диригент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педагог </a:t>
            </a:r>
            <a:r>
              <a:rPr lang="ru-RU" sz="1400" dirty="0" err="1" smtClean="0"/>
              <a:t>Кирило</a:t>
            </a:r>
            <a:r>
              <a:rPr lang="ru-RU" sz="1400" dirty="0" smtClean="0"/>
              <a:t> </a:t>
            </a:r>
            <a:r>
              <a:rPr lang="ru-RU" sz="1400" dirty="0" err="1" smtClean="0"/>
              <a:t>Стеценко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віддавав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перевагу</a:t>
            </a:r>
            <a:r>
              <a:rPr lang="ru-RU" sz="1400" dirty="0" smtClean="0"/>
              <a:t> </a:t>
            </a:r>
            <a:r>
              <a:rPr lang="ru-RU" sz="1400" dirty="0" err="1" smtClean="0"/>
              <a:t>хоровим</a:t>
            </a:r>
            <a:r>
              <a:rPr lang="ru-RU" sz="1400" dirty="0" smtClean="0"/>
              <a:t>, </a:t>
            </a:r>
            <a:r>
              <a:rPr lang="ru-RU" sz="1400" dirty="0" err="1" smtClean="0"/>
              <a:t>вокально-інструментальним</a:t>
            </a:r>
            <a:r>
              <a:rPr lang="ru-RU" sz="1400" dirty="0" smtClean="0"/>
              <a:t>, </a:t>
            </a:r>
            <a:r>
              <a:rPr lang="ru-RU" sz="1400" dirty="0" err="1" smtClean="0"/>
              <a:t>оперним</a:t>
            </a:r>
            <a:r>
              <a:rPr lang="ru-RU" sz="1400" dirty="0" smtClean="0"/>
              <a:t> жанрам, </a:t>
            </a:r>
            <a:r>
              <a:rPr lang="ru-RU" sz="1400" dirty="0" err="1" smtClean="0"/>
              <a:t>музиці</a:t>
            </a:r>
            <a:r>
              <a:rPr lang="ru-RU" sz="1400" dirty="0" smtClean="0"/>
              <a:t> до </a:t>
            </a:r>
            <a:r>
              <a:rPr lang="ru-RU" sz="1400" dirty="0" err="1" smtClean="0"/>
              <a:t>театральних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обробкам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пісень</a:t>
            </a:r>
            <a:r>
              <a:rPr lang="ru-RU" sz="1400" dirty="0" smtClean="0"/>
              <a:t>.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організував</a:t>
            </a:r>
            <a:r>
              <a:rPr lang="ru-RU" sz="1400" dirty="0" smtClean="0"/>
              <a:t> Перший </a:t>
            </a:r>
            <a:r>
              <a:rPr lang="ru-RU" sz="1400" dirty="0" err="1" smtClean="0"/>
              <a:t>київський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народний</a:t>
            </a:r>
            <a:r>
              <a:rPr lang="ru-RU" sz="1400" dirty="0" smtClean="0"/>
              <a:t> хор, </a:t>
            </a:r>
            <a:r>
              <a:rPr lang="ru-RU" sz="1400" dirty="0" err="1" smtClean="0"/>
              <a:t>дві</a:t>
            </a:r>
            <a:r>
              <a:rPr lang="ru-RU" sz="1400" dirty="0" smtClean="0"/>
              <a:t> </a:t>
            </a:r>
            <a:r>
              <a:rPr lang="ru-RU" sz="1400" dirty="0" err="1" smtClean="0"/>
              <a:t>мандрівні</a:t>
            </a:r>
            <a:r>
              <a:rPr lang="ru-RU" sz="1400" dirty="0" smtClean="0"/>
              <a:t> капели, на </a:t>
            </a:r>
            <a:r>
              <a:rPr lang="ru-RU" sz="1400" dirty="0" err="1" smtClean="0"/>
              <a:t>основі</a:t>
            </a:r>
            <a:r>
              <a:rPr lang="ru-RU" sz="1400" dirty="0" smtClean="0"/>
              <a:t>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згодом</a:t>
            </a:r>
            <a:r>
              <a:rPr lang="ru-RU" sz="1400" dirty="0" smtClean="0"/>
              <a:t> </a:t>
            </a:r>
            <a:r>
              <a:rPr lang="ru-RU" sz="1400" dirty="0" err="1" smtClean="0"/>
              <a:t>виникла</a:t>
            </a:r>
            <a:r>
              <a:rPr lang="ru-RU" sz="1400" dirty="0" smtClean="0"/>
              <a:t> </a:t>
            </a:r>
            <a:r>
              <a:rPr lang="ru-RU" sz="1400" dirty="0" err="1" smtClean="0"/>
              <a:t>капела</a:t>
            </a:r>
            <a:r>
              <a:rPr lang="ru-RU" sz="1400" dirty="0" smtClean="0"/>
              <a:t> «Думка».</a:t>
            </a:r>
          </a:p>
          <a:p>
            <a:pPr>
              <a:buNone/>
            </a:pPr>
            <a:r>
              <a:rPr lang="ru-RU" sz="1400" dirty="0" smtClean="0"/>
              <a:t>Таким </a:t>
            </a:r>
            <a:r>
              <a:rPr lang="ru-RU" sz="1400" dirty="0" smtClean="0"/>
              <a:t>чином, у 20-ті </a:t>
            </a:r>
            <a:r>
              <a:rPr lang="en-US" sz="1400" dirty="0" smtClean="0"/>
              <a:t>pp. </a:t>
            </a:r>
            <a:r>
              <a:rPr lang="ru-RU" sz="1400" dirty="0" err="1" smtClean="0"/>
              <a:t>українська</a:t>
            </a:r>
            <a:r>
              <a:rPr lang="ru-RU" sz="1400" dirty="0" smtClean="0"/>
              <a:t> культура та </a:t>
            </a:r>
            <a:r>
              <a:rPr lang="ru-RU" sz="1400" dirty="0" err="1" smtClean="0"/>
              <a:t>мистецтво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зазнали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бурхливого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піднесення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err="1" smtClean="0"/>
              <a:t>Найвидатніші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діячі</a:t>
            </a:r>
            <a:r>
              <a:rPr lang="ru-RU" sz="1400" dirty="0" smtClean="0"/>
              <a:t> </a:t>
            </a:r>
            <a:r>
              <a:rPr lang="ru-RU" sz="1400" dirty="0" err="1" smtClean="0"/>
              <a:t>доби</a:t>
            </a:r>
            <a:r>
              <a:rPr lang="ru-RU" sz="1400" dirty="0" smtClean="0"/>
              <a:t>:</a:t>
            </a:r>
          </a:p>
          <a:p>
            <a:endParaRPr lang="ru-RU" sz="1400" dirty="0" smtClean="0"/>
          </a:p>
          <a:p>
            <a:r>
              <a:rPr lang="ru-RU" sz="1400" dirty="0" smtClean="0"/>
              <a:t>Л. </a:t>
            </a:r>
            <a:r>
              <a:rPr lang="ru-RU" sz="1400" dirty="0" err="1" smtClean="0"/>
              <a:t>Курбас</a:t>
            </a:r>
            <a:r>
              <a:rPr lang="ru-RU" sz="1400" dirty="0" smtClean="0"/>
              <a:t>, А. </a:t>
            </a:r>
            <a:r>
              <a:rPr lang="ru-RU" sz="1400" dirty="0" err="1" smtClean="0"/>
              <a:t>Бучма</a:t>
            </a:r>
            <a:r>
              <a:rPr lang="ru-RU" sz="1400" dirty="0" smtClean="0"/>
              <a:t>, М. </a:t>
            </a:r>
            <a:r>
              <a:rPr lang="ru-RU" sz="1400" dirty="0" err="1" smtClean="0"/>
              <a:t>Крушельницький</a:t>
            </a:r>
            <a:r>
              <a:rPr lang="ru-RU" sz="1400" dirty="0" smtClean="0"/>
              <a:t>, Н. </a:t>
            </a:r>
            <a:r>
              <a:rPr lang="ru-RU" sz="1400" dirty="0" err="1" smtClean="0"/>
              <a:t>Ужвій</a:t>
            </a:r>
            <a:r>
              <a:rPr lang="ru-RU" sz="1400" dirty="0" smtClean="0"/>
              <a:t>, О. Сердюк, С. </a:t>
            </a:r>
            <a:r>
              <a:rPr lang="ru-RU" sz="1400" dirty="0" err="1" smtClean="0"/>
              <a:t>Іжакевич</a:t>
            </a:r>
            <a:r>
              <a:rPr lang="ru-RU" sz="1400" dirty="0" smtClean="0"/>
              <a:t>, К. </a:t>
            </a:r>
            <a:r>
              <a:rPr lang="ru-RU" sz="1400" dirty="0" err="1" smtClean="0"/>
              <a:t>Трохименко</a:t>
            </a:r>
            <a:r>
              <a:rPr lang="ru-RU" sz="1400" dirty="0" smtClean="0"/>
              <a:t>, Ф. </a:t>
            </a:r>
            <a:r>
              <a:rPr lang="ru-RU" sz="1400" dirty="0" err="1" smtClean="0"/>
              <a:t>Кричевський</a:t>
            </a:r>
            <a:r>
              <a:rPr lang="ru-RU" sz="1400" dirty="0" smtClean="0"/>
              <a:t>, М. Бойчук, О. Довженко, М. Леонтович, К. </a:t>
            </a:r>
            <a:r>
              <a:rPr lang="ru-RU" sz="1400" dirty="0" err="1" smtClean="0"/>
              <a:t>Стеценко</a:t>
            </a:r>
            <a:r>
              <a:rPr lang="ru-RU" sz="1400" dirty="0" smtClean="0"/>
              <a:t>, Г. </a:t>
            </a:r>
            <a:r>
              <a:rPr lang="ru-RU" sz="1400" dirty="0" err="1" smtClean="0"/>
              <a:t>Верьовка</a:t>
            </a:r>
            <a:r>
              <a:rPr lang="ru-RU" sz="1400" dirty="0" smtClean="0"/>
              <a:t>, Л. </a:t>
            </a:r>
            <a:r>
              <a:rPr lang="ru-RU" sz="1400" dirty="0" err="1" smtClean="0"/>
              <a:t>Ревуцький</a:t>
            </a:r>
            <a:endParaRPr lang="ru-RU" sz="1400" dirty="0"/>
          </a:p>
        </p:txBody>
      </p:sp>
    </p:spTree>
  </p:cSld>
  <p:clrMapOvr>
    <a:masterClrMapping/>
  </p:clrMapOvr>
  <p:transition advClick="0" advTm="13000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Лесь (</a:t>
            </a:r>
            <a:r>
              <a:rPr lang="ru-RU" dirty="0" err="1" smtClean="0"/>
              <a:t>Олександр</a:t>
            </a:r>
            <a:r>
              <a:rPr lang="ru-RU" dirty="0" smtClean="0"/>
              <a:t>) </a:t>
            </a:r>
            <a:r>
              <a:rPr lang="ru-RU" dirty="0" err="1" smtClean="0"/>
              <a:t>Курбас</a:t>
            </a:r>
            <a:r>
              <a:rPr lang="ru-RU" dirty="0" smtClean="0"/>
              <a:t> (1887-1937)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214422"/>
            <a:ext cx="6043626" cy="528641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Лесь (</a:t>
            </a:r>
            <a:r>
              <a:rPr lang="ru-RU" dirty="0" err="1" smtClean="0"/>
              <a:t>Олександр</a:t>
            </a:r>
            <a:r>
              <a:rPr lang="ru-RU" dirty="0" smtClean="0"/>
              <a:t>) </a:t>
            </a:r>
            <a:r>
              <a:rPr lang="ru-RU" dirty="0" err="1" smtClean="0"/>
              <a:t>Курбас</a:t>
            </a:r>
            <a:r>
              <a:rPr lang="ru-RU" dirty="0" smtClean="0"/>
              <a:t> (1887-1937)</a:t>
            </a:r>
          </a:p>
          <a:p>
            <a:endParaRPr lang="ru-RU" dirty="0" smtClean="0"/>
          </a:p>
          <a:p>
            <a:r>
              <a:rPr lang="ru-RU" dirty="0" err="1" smtClean="0"/>
              <a:t>Визначний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театральний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, </a:t>
            </a:r>
            <a:r>
              <a:rPr lang="ru-RU" dirty="0" err="1" smtClean="0"/>
              <a:t>режисер</a:t>
            </a:r>
            <a:r>
              <a:rPr lang="ru-RU" dirty="0" smtClean="0"/>
              <a:t>.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Самборі</a:t>
            </a:r>
            <a:r>
              <a:rPr lang="ru-RU" dirty="0" smtClean="0"/>
              <a:t> (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Львівська</a:t>
            </a:r>
            <a:r>
              <a:rPr lang="ru-RU" dirty="0" smtClean="0"/>
              <a:t> обл.). </a:t>
            </a:r>
            <a:r>
              <a:rPr lang="ru-RU" dirty="0" err="1" smtClean="0"/>
              <a:t>Навчався</a:t>
            </a:r>
            <a:r>
              <a:rPr lang="ru-RU" dirty="0" smtClean="0"/>
              <a:t> у </a:t>
            </a:r>
            <a:r>
              <a:rPr lang="ru-RU" dirty="0" err="1" smtClean="0"/>
              <a:t>Віденському</a:t>
            </a:r>
            <a:r>
              <a:rPr lang="ru-RU" dirty="0" smtClean="0"/>
              <a:t> та </a:t>
            </a:r>
            <a:r>
              <a:rPr lang="ru-RU" dirty="0" err="1" smtClean="0"/>
              <a:t>Львівському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університетах</a:t>
            </a:r>
            <a:r>
              <a:rPr lang="ru-RU" dirty="0" smtClean="0"/>
              <a:t>. 1909 року </a:t>
            </a:r>
            <a:r>
              <a:rPr lang="ru-RU" dirty="0" err="1" smtClean="0"/>
              <a:t>організував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драмгурток</a:t>
            </a:r>
            <a:r>
              <a:rPr lang="ru-RU" dirty="0" smtClean="0"/>
              <a:t>. 1911 року </a:t>
            </a:r>
            <a:r>
              <a:rPr lang="ru-RU" dirty="0" err="1" smtClean="0"/>
              <a:t>Курбаса</a:t>
            </a:r>
            <a:r>
              <a:rPr lang="ru-RU" dirty="0" smtClean="0"/>
              <a:t> як </a:t>
            </a:r>
            <a:r>
              <a:rPr lang="ru-RU" dirty="0" err="1" smtClean="0"/>
              <a:t>режисера</a:t>
            </a:r>
            <a:r>
              <a:rPr lang="ru-RU" dirty="0" smtClean="0"/>
              <a:t> запрошено до </a:t>
            </a:r>
            <a:r>
              <a:rPr lang="ru-RU" dirty="0" err="1" smtClean="0"/>
              <a:t>гуцульського</a:t>
            </a:r>
            <a:r>
              <a:rPr lang="ru-RU" dirty="0" smtClean="0"/>
              <a:t> театру «Верховина» Г. Хоткевича. У 1915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організував</a:t>
            </a:r>
            <a:r>
              <a:rPr lang="ru-RU" dirty="0" smtClean="0"/>
              <a:t> у </a:t>
            </a:r>
            <a:r>
              <a:rPr lang="ru-RU" dirty="0" err="1" smtClean="0"/>
              <a:t>Тернополі</a:t>
            </a:r>
            <a:r>
              <a:rPr lang="ru-RU" dirty="0" smtClean="0"/>
              <a:t> трупу «</a:t>
            </a:r>
            <a:r>
              <a:rPr lang="ru-RU" dirty="0" err="1" smtClean="0"/>
              <a:t>Тернопільські</a:t>
            </a:r>
            <a:r>
              <a:rPr lang="ru-RU" dirty="0" smtClean="0"/>
              <a:t> </a:t>
            </a:r>
            <a:r>
              <a:rPr lang="ru-RU" dirty="0" err="1" smtClean="0"/>
              <a:t>театральні</a:t>
            </a:r>
            <a:r>
              <a:rPr lang="ru-RU" dirty="0" smtClean="0"/>
              <a:t> </a:t>
            </a:r>
            <a:r>
              <a:rPr lang="ru-RU" dirty="0" err="1" smtClean="0"/>
              <a:t>вечори</a:t>
            </a:r>
            <a:r>
              <a:rPr lang="ru-RU" dirty="0" smtClean="0"/>
              <a:t>». 1916 року </a:t>
            </a:r>
            <a:r>
              <a:rPr lang="ru-RU" dirty="0" err="1" smtClean="0"/>
              <a:t>переїхав</a:t>
            </a:r>
            <a:r>
              <a:rPr lang="ru-RU" dirty="0" smtClean="0"/>
              <a:t> до </a:t>
            </a:r>
            <a:r>
              <a:rPr lang="ru-RU" dirty="0" err="1" smtClean="0"/>
              <a:t>Києва</a:t>
            </a:r>
            <a:r>
              <a:rPr lang="ru-RU" dirty="0" smtClean="0"/>
              <a:t>. У </a:t>
            </a:r>
            <a:r>
              <a:rPr lang="ru-RU" dirty="0" err="1" smtClean="0"/>
              <a:t>червні</a:t>
            </a:r>
            <a:r>
              <a:rPr lang="ru-RU" dirty="0" smtClean="0"/>
              <a:t> 1920 року </a:t>
            </a:r>
            <a:r>
              <a:rPr lang="ru-RU" dirty="0" err="1" smtClean="0"/>
              <a:t>утворив</a:t>
            </a:r>
            <a:r>
              <a:rPr lang="ru-RU" dirty="0" smtClean="0"/>
              <a:t> </a:t>
            </a:r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 smtClean="0"/>
              <a:t>драматичний</a:t>
            </a:r>
            <a:r>
              <a:rPr lang="ru-RU" dirty="0" smtClean="0"/>
              <a:t> театр. </a:t>
            </a:r>
            <a:r>
              <a:rPr lang="ru-RU" dirty="0" err="1" smtClean="0"/>
              <a:t>Організатор</a:t>
            </a:r>
            <a:r>
              <a:rPr lang="ru-RU" dirty="0" smtClean="0"/>
              <a:t> </a:t>
            </a:r>
            <a:r>
              <a:rPr lang="ru-RU" dirty="0" err="1" smtClean="0"/>
              <a:t>мистецького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«</a:t>
            </a:r>
            <a:r>
              <a:rPr lang="ru-RU" dirty="0" err="1" smtClean="0"/>
              <a:t>Березіль</a:t>
            </a:r>
            <a:r>
              <a:rPr lang="ru-RU" dirty="0" smtClean="0"/>
              <a:t>». Активна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Курбаса</a:t>
            </a:r>
            <a:r>
              <a:rPr lang="ru-RU" dirty="0" smtClean="0"/>
              <a:t> на </a:t>
            </a:r>
            <a:r>
              <a:rPr lang="ru-RU" dirty="0" err="1" smtClean="0"/>
              <a:t>ниві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1927 року </a:t>
            </a:r>
            <a:r>
              <a:rPr lang="ru-RU" dirty="0" err="1" smtClean="0"/>
              <a:t>призвела</a:t>
            </a:r>
            <a:r>
              <a:rPr lang="ru-RU" dirty="0" smtClean="0"/>
              <a:t> до </a:t>
            </a:r>
            <a:r>
              <a:rPr lang="ru-RU" dirty="0" err="1" smtClean="0"/>
              <a:t>переслідувань</a:t>
            </a:r>
            <a:r>
              <a:rPr lang="ru-RU" dirty="0" smtClean="0"/>
              <a:t> та </a:t>
            </a:r>
            <a:r>
              <a:rPr lang="ru-RU" dirty="0" err="1" smtClean="0"/>
              <a:t>цькувань</a:t>
            </a:r>
            <a:r>
              <a:rPr lang="ru-RU" dirty="0" smtClean="0"/>
              <a:t>: 1933 року на </a:t>
            </a:r>
            <a:r>
              <a:rPr lang="ru-RU" dirty="0" err="1" smtClean="0"/>
              <a:t>спеціальному</a:t>
            </a:r>
            <a:r>
              <a:rPr lang="ru-RU" dirty="0" smtClean="0"/>
              <a:t> </a:t>
            </a:r>
            <a:r>
              <a:rPr lang="ru-RU" dirty="0" err="1" smtClean="0"/>
              <a:t>засіданні</a:t>
            </a:r>
            <a:r>
              <a:rPr lang="ru-RU" dirty="0" smtClean="0"/>
              <a:t> народного </a:t>
            </a:r>
            <a:r>
              <a:rPr lang="ru-RU" dirty="0" err="1" smtClean="0"/>
              <a:t>комісаріату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усунуто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обов'язків</a:t>
            </a:r>
            <a:r>
              <a:rPr lang="ru-RU" dirty="0" smtClean="0"/>
              <a:t> </a:t>
            </a:r>
            <a:r>
              <a:rPr lang="ru-RU" dirty="0" err="1" smtClean="0"/>
              <a:t>мистецького</a:t>
            </a:r>
            <a:r>
              <a:rPr lang="ru-RU" dirty="0" smtClean="0"/>
              <a:t> </a:t>
            </a:r>
            <a:r>
              <a:rPr lang="ru-RU" dirty="0" err="1" smtClean="0"/>
              <a:t>керівника</a:t>
            </a:r>
            <a:r>
              <a:rPr lang="ru-RU" dirty="0" smtClean="0"/>
              <a:t> театру «</a:t>
            </a:r>
            <a:r>
              <a:rPr lang="ru-RU" dirty="0" err="1" smtClean="0"/>
              <a:t>Березіль</a:t>
            </a:r>
            <a:r>
              <a:rPr lang="ru-RU" dirty="0" smtClean="0"/>
              <a:t>»,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позбавлено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народного артиста УСРР, через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заарештовано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заслано в </a:t>
            </a:r>
            <a:r>
              <a:rPr lang="ru-RU" dirty="0" err="1" smtClean="0"/>
              <a:t>табори</a:t>
            </a:r>
            <a:r>
              <a:rPr lang="ru-RU" dirty="0" smtClean="0"/>
              <a:t> </a:t>
            </a:r>
            <a:r>
              <a:rPr lang="ru-RU" dirty="0" err="1" smtClean="0"/>
              <a:t>ГУЛАГу</a:t>
            </a:r>
            <a:r>
              <a:rPr lang="ru-RU" dirty="0" smtClean="0"/>
              <a:t>. </a:t>
            </a:r>
            <a:r>
              <a:rPr lang="ru-RU" dirty="0" err="1" smtClean="0"/>
              <a:t>Розстріляний</a:t>
            </a:r>
            <a:r>
              <a:rPr lang="ru-RU" dirty="0" smtClean="0"/>
              <a:t> 3 листопада 1937 року (</a:t>
            </a:r>
            <a:r>
              <a:rPr lang="ru-RU" dirty="0" err="1" smtClean="0"/>
              <a:t>офіційні</a:t>
            </a:r>
            <a:r>
              <a:rPr lang="ru-RU" dirty="0" smtClean="0"/>
              <a:t> </a:t>
            </a:r>
            <a:r>
              <a:rPr lang="ru-RU" dirty="0" err="1" smtClean="0"/>
              <a:t>радянські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подають</a:t>
            </a:r>
            <a:r>
              <a:rPr lang="ru-RU" dirty="0" smtClean="0"/>
              <a:t> дату 15 листопада 1942 року). (За «</a:t>
            </a:r>
            <a:r>
              <a:rPr lang="ru-RU" dirty="0" err="1" smtClean="0"/>
              <a:t>Довідником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1000" contrast="13000"/>
          </a:blip>
          <a:srcRect/>
          <a:stretch>
            <a:fillRect/>
          </a:stretch>
        </p:blipFill>
        <p:spPr bwMode="auto">
          <a:xfrm>
            <a:off x="142844" y="1857364"/>
            <a:ext cx="2796042" cy="3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6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58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Передумови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НЕПу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До 1921 </a:t>
            </a:r>
            <a:r>
              <a:rPr lang="ru-RU" sz="1800" dirty="0" err="1" smtClean="0"/>
              <a:t>Радянська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Росія</a:t>
            </a:r>
            <a:r>
              <a:rPr lang="ru-RU" sz="1800" dirty="0" smtClean="0"/>
              <a:t> лежала в </a:t>
            </a:r>
            <a:r>
              <a:rPr lang="ru-RU" sz="1800" dirty="0" err="1" smtClean="0"/>
              <a:t>руїнах</a:t>
            </a:r>
            <a:r>
              <a:rPr lang="ru-RU" sz="1800" dirty="0" smtClean="0"/>
              <a:t>.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колишньої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Російської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імперії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відійшли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Польщі</a:t>
            </a:r>
            <a:r>
              <a:rPr lang="ru-RU" sz="1800" dirty="0" smtClean="0"/>
              <a:t>, </a:t>
            </a:r>
            <a:r>
              <a:rPr lang="ru-RU" sz="1800" dirty="0" err="1" smtClean="0"/>
              <a:t>Фінляндії</a:t>
            </a:r>
            <a:r>
              <a:rPr lang="ru-RU" sz="1800" dirty="0" smtClean="0"/>
              <a:t>, </a:t>
            </a:r>
            <a:r>
              <a:rPr lang="ru-RU" sz="1800" dirty="0" err="1" smtClean="0"/>
              <a:t>Латвії</a:t>
            </a:r>
            <a:r>
              <a:rPr lang="ru-RU" sz="1800" dirty="0" smtClean="0"/>
              <a:t>, </a:t>
            </a:r>
            <a:r>
              <a:rPr lang="ru-RU" sz="1800" dirty="0" err="1" smtClean="0"/>
              <a:t>Естонії</a:t>
            </a:r>
            <a:r>
              <a:rPr lang="ru-RU" sz="1800" dirty="0" smtClean="0"/>
              <a:t>, </a:t>
            </a:r>
            <a:r>
              <a:rPr lang="ru-RU" sz="1800" dirty="0" err="1" smtClean="0"/>
              <a:t>Литви</a:t>
            </a:r>
            <a:r>
              <a:rPr lang="ru-RU" sz="1800" dirty="0" smtClean="0"/>
              <a:t>, </a:t>
            </a:r>
            <a:r>
              <a:rPr lang="ru-RU" sz="1800" dirty="0" err="1" smtClean="0"/>
              <a:t>Західної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Білорусії</a:t>
            </a:r>
            <a:r>
              <a:rPr lang="ru-RU" sz="1800" dirty="0" smtClean="0"/>
              <a:t>, </a:t>
            </a:r>
            <a:r>
              <a:rPr lang="ru-RU" sz="1800" dirty="0" err="1" smtClean="0"/>
              <a:t>Карської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області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Вірменії</a:t>
            </a:r>
            <a:r>
              <a:rPr lang="ru-RU" sz="1800" dirty="0" smtClean="0"/>
              <a:t> і </a:t>
            </a:r>
            <a:r>
              <a:rPr lang="ru-RU" sz="1800" dirty="0" err="1" smtClean="0"/>
              <a:t>Бесарабії</a:t>
            </a:r>
            <a:r>
              <a:rPr lang="ru-RU" sz="1800" dirty="0" smtClean="0"/>
              <a:t>. За </a:t>
            </a:r>
            <a:r>
              <a:rPr lang="ru-RU" sz="1800" dirty="0" err="1" smtClean="0"/>
              <a:t>підрахунками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фахівців</a:t>
            </a:r>
            <a:r>
              <a:rPr lang="ru-RU" sz="1800" dirty="0" smtClean="0"/>
              <a:t>, </a:t>
            </a:r>
            <a:r>
              <a:rPr lang="ru-RU" sz="1800" dirty="0" err="1" smtClean="0"/>
              <a:t>чисельність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територіях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залишилися</a:t>
            </a:r>
            <a:r>
              <a:rPr lang="ru-RU" sz="1800" dirty="0" smtClean="0"/>
              <a:t>, </a:t>
            </a:r>
            <a:r>
              <a:rPr lang="ru-RU" sz="1800" dirty="0" err="1" smtClean="0"/>
              <a:t>ледве</a:t>
            </a:r>
            <a:r>
              <a:rPr lang="ru-RU" sz="1800" dirty="0" smtClean="0"/>
              <a:t> </a:t>
            </a:r>
            <a:r>
              <a:rPr lang="ru-RU" sz="1800" dirty="0" err="1" smtClean="0"/>
              <a:t>дотягувала</a:t>
            </a:r>
            <a:r>
              <a:rPr lang="ru-RU" sz="1800" dirty="0" smtClean="0"/>
              <a:t> до 135 млн. </a:t>
            </a:r>
            <a:r>
              <a:rPr lang="ru-RU" sz="1800" dirty="0" err="1" smtClean="0"/>
              <a:t>Втрати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територіях</a:t>
            </a:r>
            <a:r>
              <a:rPr lang="ru-RU" sz="1800" dirty="0" smtClean="0"/>
              <a:t> в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воєн</a:t>
            </a:r>
            <a:r>
              <a:rPr lang="ru-RU" sz="1800" dirty="0" smtClean="0"/>
              <a:t>, </a:t>
            </a:r>
            <a:r>
              <a:rPr lang="ru-RU" sz="1800" dirty="0" err="1" smtClean="0"/>
              <a:t>епідемій</a:t>
            </a:r>
            <a:r>
              <a:rPr lang="ru-RU" sz="1800" dirty="0" smtClean="0"/>
              <a:t>, </a:t>
            </a:r>
            <a:r>
              <a:rPr lang="ru-RU" sz="1800" dirty="0" err="1" smtClean="0"/>
              <a:t>еміграції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скорочення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народжуваності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склали</a:t>
            </a:r>
            <a:r>
              <a:rPr lang="ru-RU" sz="1800" dirty="0" smtClean="0"/>
              <a:t> з 1914 р. не </a:t>
            </a:r>
            <a:r>
              <a:rPr lang="ru-RU" sz="1800" dirty="0" err="1" smtClean="0"/>
              <a:t>менше</a:t>
            </a:r>
            <a:r>
              <a:rPr lang="ru-RU" sz="1800" dirty="0" smtClean="0"/>
              <a:t> 25 млн </a:t>
            </a:r>
            <a:r>
              <a:rPr lang="ru-RU" sz="1800" dirty="0" err="1" smtClean="0"/>
              <a:t>чоловік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військових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дій</a:t>
            </a:r>
            <a:r>
              <a:rPr lang="ru-RU" sz="1800" dirty="0" smtClean="0"/>
              <a:t> особливо </a:t>
            </a:r>
            <a:r>
              <a:rPr lang="ru-RU" sz="1800" dirty="0" err="1" smtClean="0"/>
              <a:t>постраждали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Донбас</a:t>
            </a:r>
            <a:r>
              <a:rPr lang="ru-RU" sz="1800" dirty="0" smtClean="0"/>
              <a:t>, </a:t>
            </a:r>
            <a:r>
              <a:rPr lang="ru-RU" sz="1800" dirty="0" err="1" smtClean="0"/>
              <a:t>Бакинський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нафтовий</a:t>
            </a:r>
            <a:r>
              <a:rPr lang="ru-RU" sz="1800" dirty="0" smtClean="0"/>
              <a:t> район, Урал і </a:t>
            </a:r>
            <a:r>
              <a:rPr lang="ru-RU" sz="1800" dirty="0" err="1" smtClean="0"/>
              <a:t>Сибір</a:t>
            </a:r>
            <a:r>
              <a:rPr lang="ru-RU" sz="1800" dirty="0" smtClean="0"/>
              <a:t>,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зруйновано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шахт і </a:t>
            </a:r>
            <a:r>
              <a:rPr lang="ru-RU" sz="1800" dirty="0" err="1" smtClean="0"/>
              <a:t>копальні</a:t>
            </a:r>
            <a:r>
              <a:rPr lang="ru-RU" sz="1800" dirty="0" smtClean="0"/>
              <a:t>. Через брак </a:t>
            </a:r>
            <a:r>
              <a:rPr lang="ru-RU" sz="1800" dirty="0" err="1" smtClean="0"/>
              <a:t>палива</a:t>
            </a:r>
            <a:r>
              <a:rPr lang="ru-RU" sz="1800" dirty="0" smtClean="0"/>
              <a:t> і </a:t>
            </a:r>
            <a:r>
              <a:rPr lang="ru-RU" sz="1800" dirty="0" err="1" smtClean="0"/>
              <a:t>сировини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зупинялися</a:t>
            </a:r>
            <a:r>
              <a:rPr lang="ru-RU" sz="1800" dirty="0" smtClean="0"/>
              <a:t> заводи. </a:t>
            </a:r>
            <a:r>
              <a:rPr lang="ru-RU" sz="1800" dirty="0" err="1" smtClean="0"/>
              <a:t>Робітники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змушені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покидати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і </a:t>
            </a:r>
            <a:r>
              <a:rPr lang="ru-RU" sz="1800" dirty="0" err="1" smtClean="0"/>
              <a:t>виїжджати</a:t>
            </a:r>
            <a:r>
              <a:rPr lang="ru-RU" sz="1800" dirty="0" smtClean="0"/>
              <a:t> в село. </a:t>
            </a:r>
            <a:r>
              <a:rPr lang="ru-RU" sz="1800" dirty="0" err="1" smtClean="0"/>
              <a:t>Загальний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обсяг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скоротився</a:t>
            </a:r>
            <a:r>
              <a:rPr lang="ru-RU" sz="1800" dirty="0" smtClean="0"/>
              <a:t> в 5 </a:t>
            </a:r>
            <a:r>
              <a:rPr lang="ru-RU" sz="1800" dirty="0" err="1" smtClean="0"/>
              <a:t>разів</a:t>
            </a:r>
            <a:r>
              <a:rPr lang="ru-RU" sz="1800" dirty="0" smtClean="0"/>
              <a:t>. </a:t>
            </a:r>
            <a:r>
              <a:rPr lang="ru-RU" sz="1800" dirty="0" err="1" smtClean="0"/>
              <a:t>Устаткування</a:t>
            </a:r>
            <a:r>
              <a:rPr lang="ru-RU" sz="1800" dirty="0" smtClean="0"/>
              <a:t> давно не </a:t>
            </a:r>
            <a:r>
              <a:rPr lang="ru-RU" sz="1800" dirty="0" err="1" smtClean="0"/>
              <a:t>оновлювалося</a:t>
            </a:r>
            <a:r>
              <a:rPr lang="ru-RU" sz="1800" dirty="0" smtClean="0"/>
              <a:t>. </a:t>
            </a:r>
            <a:r>
              <a:rPr lang="ru-RU" sz="1800" dirty="0" err="1" smtClean="0"/>
              <a:t>Металургія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виробляла</a:t>
            </a:r>
            <a:r>
              <a:rPr lang="ru-RU" sz="1800" dirty="0" smtClean="0"/>
              <a:t> </a:t>
            </a:r>
            <a:r>
              <a:rPr lang="ru-RU" sz="1800" dirty="0" err="1" smtClean="0"/>
              <a:t>стільки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металу</a:t>
            </a:r>
            <a:r>
              <a:rPr lang="ru-RU" sz="1800" dirty="0" smtClean="0"/>
              <a:t>, </a:t>
            </a:r>
            <a:r>
              <a:rPr lang="ru-RU" sz="1800" dirty="0" err="1" smtClean="0"/>
              <a:t>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виплавляли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Петрі</a:t>
            </a:r>
            <a:r>
              <a:rPr lang="ru-RU" sz="1800" dirty="0" smtClean="0"/>
              <a:t> </a:t>
            </a:r>
            <a:r>
              <a:rPr lang="en-US" sz="1800" dirty="0" smtClean="0"/>
              <a:t>I.</a:t>
            </a:r>
          </a:p>
          <a:p>
            <a:endParaRPr lang="en-US" sz="1800" dirty="0" smtClean="0"/>
          </a:p>
          <a:p>
            <a:r>
              <a:rPr lang="ru-RU" sz="1800" dirty="0" err="1" smtClean="0"/>
              <a:t>Обсяг</a:t>
            </a:r>
            <a:r>
              <a:rPr lang="ru-RU" sz="1800" dirty="0" smtClean="0"/>
              <a:t> </a:t>
            </a:r>
            <a:r>
              <a:rPr lang="ru-RU" sz="1800" dirty="0" err="1" smtClean="0"/>
              <a:t>сільськогосподарського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скоротився</a:t>
            </a:r>
            <a:r>
              <a:rPr lang="ru-RU" sz="1800" dirty="0" smtClean="0"/>
              <a:t> на 40% у </a:t>
            </a:r>
            <a:r>
              <a:rPr lang="ru-RU" sz="1800" dirty="0" err="1" smtClean="0"/>
              <a:t>зв'язку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знеціненням</a:t>
            </a:r>
            <a:r>
              <a:rPr lang="ru-RU" sz="1800" dirty="0" smtClean="0"/>
              <a:t> грошей і </a:t>
            </a:r>
            <a:r>
              <a:rPr lang="ru-RU" sz="1800" dirty="0" err="1" smtClean="0"/>
              <a:t>дефіцитом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товарів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err="1" smtClean="0"/>
              <a:t>Суспільство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деградувало</a:t>
            </a:r>
            <a:r>
              <a:rPr lang="ru-RU" sz="1800" dirty="0" smtClean="0"/>
              <a:t>,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інтелектуальний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потенціал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значно</a:t>
            </a:r>
            <a:r>
              <a:rPr lang="ru-RU" sz="1800" dirty="0" smtClean="0"/>
              <a:t> ослаб. Велика </a:t>
            </a:r>
            <a:r>
              <a:rPr lang="ru-RU" sz="1800" dirty="0" err="1" smtClean="0"/>
              <a:t>частина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інтелігенції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знищена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покинула </a:t>
            </a:r>
            <a:r>
              <a:rPr lang="ru-RU" sz="1800" dirty="0" err="1" smtClean="0"/>
              <a:t>країну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131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Релігійне життя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643602"/>
          </a:xfrm>
        </p:spPr>
        <p:txBody>
          <a:bodyPr>
            <a:noAutofit/>
          </a:bodyPr>
          <a:lstStyle/>
          <a:p>
            <a:r>
              <a:rPr lang="ru-RU" sz="1400" dirty="0" smtClean="0"/>
              <a:t>З перших </a:t>
            </a:r>
            <a:r>
              <a:rPr lang="ru-RU" sz="1400" dirty="0" err="1" smtClean="0"/>
              <a:t>днів</a:t>
            </a:r>
            <a:r>
              <a:rPr lang="ru-RU" sz="1400" dirty="0" smtClean="0"/>
              <a:t> </a:t>
            </a:r>
            <a:r>
              <a:rPr lang="ru-RU" sz="1400" dirty="0" err="1" smtClean="0"/>
              <a:t>свого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існування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радянська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влада</a:t>
            </a:r>
            <a:r>
              <a:rPr lang="ru-RU" sz="1400" dirty="0" smtClean="0"/>
              <a:t> вела </a:t>
            </a:r>
            <a:r>
              <a:rPr lang="ru-RU" sz="1400" dirty="0" err="1" smtClean="0"/>
              <a:t>відкриту</a:t>
            </a:r>
            <a:r>
              <a:rPr lang="ru-RU" sz="1400" dirty="0" smtClean="0"/>
              <a:t> </a:t>
            </a:r>
            <a:r>
              <a:rPr lang="ru-RU" sz="1400" dirty="0" err="1" smtClean="0"/>
              <a:t>антицерковну</a:t>
            </a:r>
            <a:r>
              <a:rPr lang="ru-RU" sz="1400" dirty="0" smtClean="0"/>
              <a:t>, </a:t>
            </a:r>
            <a:r>
              <a:rPr lang="ru-RU" sz="1400" dirty="0" err="1" smtClean="0"/>
              <a:t>войовничо-атеїстичну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політику</a:t>
            </a:r>
            <a:r>
              <a:rPr lang="ru-RU" sz="1400" dirty="0" smtClean="0"/>
              <a:t>. </a:t>
            </a:r>
            <a:r>
              <a:rPr lang="ru-RU" sz="1400" dirty="0" err="1" smtClean="0"/>
              <a:t>Релігію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церкву</a:t>
            </a:r>
            <a:r>
              <a:rPr lang="ru-RU" sz="1400" dirty="0" smtClean="0"/>
              <a:t> проголосили пережитками </a:t>
            </a:r>
            <a:r>
              <a:rPr lang="ru-RU" sz="1400" dirty="0" err="1" smtClean="0"/>
              <a:t>самодержавства</a:t>
            </a:r>
            <a:r>
              <a:rPr lang="ru-RU" sz="1400" dirty="0" smtClean="0"/>
              <a:t> та ворогами нового </a:t>
            </a:r>
            <a:r>
              <a:rPr lang="ru-RU" sz="1400" dirty="0" err="1" smtClean="0"/>
              <a:t>суспільства</a:t>
            </a:r>
            <a:r>
              <a:rPr lang="ru-RU" sz="1400" dirty="0" smtClean="0"/>
              <a:t>. У роки </a:t>
            </a:r>
            <a:r>
              <a:rPr lang="ru-RU" sz="1400" dirty="0" err="1" smtClean="0"/>
              <a:t>громадянської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війни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зруйновані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сотні</a:t>
            </a:r>
            <a:r>
              <a:rPr lang="ru-RU" sz="1400" dirty="0" smtClean="0"/>
              <a:t> </a:t>
            </a:r>
            <a:r>
              <a:rPr lang="ru-RU" sz="1400" dirty="0" err="1" smtClean="0"/>
              <a:t>храмів</a:t>
            </a:r>
            <a:r>
              <a:rPr lang="ru-RU" sz="1400" dirty="0" smtClean="0"/>
              <a:t>, </a:t>
            </a:r>
            <a:r>
              <a:rPr lang="ru-RU" sz="1400" dirty="0" err="1" smtClean="0"/>
              <a:t>монастирів</a:t>
            </a:r>
            <a:r>
              <a:rPr lang="ru-RU" sz="1400" dirty="0" smtClean="0"/>
              <a:t>, </a:t>
            </a:r>
            <a:r>
              <a:rPr lang="ru-RU" sz="1400" dirty="0" err="1" smtClean="0"/>
              <a:t>тисячі</a:t>
            </a:r>
            <a:r>
              <a:rPr lang="ru-RU" sz="1400" dirty="0" smtClean="0"/>
              <a:t> </a:t>
            </a:r>
            <a:r>
              <a:rPr lang="ru-RU" sz="1400" dirty="0" err="1" smtClean="0"/>
              <a:t>священиків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репресовані</a:t>
            </a:r>
            <a:r>
              <a:rPr lang="ru-RU" sz="1400" dirty="0" smtClean="0"/>
              <a:t> як вороги </a:t>
            </a:r>
            <a:r>
              <a:rPr lang="ru-RU" sz="1400" dirty="0" err="1" smtClean="0"/>
              <a:t>радянської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З </a:t>
            </a:r>
            <a:r>
              <a:rPr lang="ru-RU" sz="1400" dirty="0" smtClean="0"/>
              <a:t>переходом до </a:t>
            </a:r>
            <a:r>
              <a:rPr lang="ru-RU" sz="1400" dirty="0" err="1" smtClean="0"/>
              <a:t>нової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економічної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політики</a:t>
            </a:r>
            <a:r>
              <a:rPr lang="ru-RU" sz="1400" dirty="0" smtClean="0"/>
              <a:t> курс </a:t>
            </a:r>
            <a:r>
              <a:rPr lang="ru-RU" sz="1400" dirty="0" err="1" smtClean="0"/>
              <a:t>більшовиків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змінився</a:t>
            </a:r>
            <a:r>
              <a:rPr lang="ru-RU" sz="1400" dirty="0" smtClean="0"/>
              <a:t>. </a:t>
            </a:r>
            <a:r>
              <a:rPr lang="ru-RU" sz="1400" dirty="0" err="1" smtClean="0"/>
              <a:t>Скориставшись</a:t>
            </a:r>
            <a:r>
              <a:rPr lang="ru-RU" sz="1400" dirty="0" smtClean="0"/>
              <a:t> голодом 1921-1922 </a:t>
            </a:r>
            <a:r>
              <a:rPr lang="en-US" sz="1400" dirty="0" smtClean="0"/>
              <a:t>pp., </a:t>
            </a:r>
            <a:r>
              <a:rPr lang="ru-RU" sz="1400" dirty="0" err="1" smtClean="0"/>
              <a:t>радянське</a:t>
            </a:r>
            <a:r>
              <a:rPr lang="ru-RU" sz="1400" dirty="0" smtClean="0"/>
              <a:t> </a:t>
            </a:r>
            <a:r>
              <a:rPr lang="ru-RU" sz="1400" dirty="0" err="1" smtClean="0"/>
              <a:t>керівництво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розпочало</a:t>
            </a:r>
            <a:r>
              <a:rPr lang="ru-RU" sz="1400" dirty="0" smtClean="0"/>
              <a:t> </a:t>
            </a:r>
            <a:r>
              <a:rPr lang="ru-RU" sz="1400" dirty="0" err="1" smtClean="0"/>
              <a:t>широку</a:t>
            </a:r>
            <a:r>
              <a:rPr lang="ru-RU" sz="1400" dirty="0" smtClean="0"/>
              <a:t> </a:t>
            </a:r>
            <a:r>
              <a:rPr lang="ru-RU" sz="1400" dirty="0" err="1" smtClean="0"/>
              <a:t>кампанію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вилучення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церковних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цінностей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закупівлі</a:t>
            </a:r>
            <a:r>
              <a:rPr lang="ru-RU" sz="1400" dirty="0" smtClean="0"/>
              <a:t> зерна за кордоном. І </a:t>
            </a:r>
            <a:r>
              <a:rPr lang="ru-RU" sz="1400" dirty="0" err="1" smtClean="0"/>
              <a:t>хоч</a:t>
            </a:r>
            <a:r>
              <a:rPr lang="ru-RU" sz="1400" dirty="0" smtClean="0"/>
              <a:t> </a:t>
            </a:r>
            <a:r>
              <a:rPr lang="ru-RU" sz="1400" dirty="0" err="1" smtClean="0"/>
              <a:t>віряни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духовенство </a:t>
            </a:r>
            <a:r>
              <a:rPr lang="ru-RU" sz="1400" dirty="0" err="1" smtClean="0"/>
              <a:t>погоджувалися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пожертвувати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частину</a:t>
            </a:r>
            <a:r>
              <a:rPr lang="ru-RU" sz="1400" dirty="0" smtClean="0"/>
              <a:t> майна, </a:t>
            </a:r>
            <a:r>
              <a:rPr lang="ru-RU" sz="1400" dirty="0" err="1" smtClean="0"/>
              <a:t>конфлікт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церкви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неминучим.</a:t>
            </a:r>
          </a:p>
          <a:p>
            <a:pPr>
              <a:buNone/>
            </a:pPr>
            <a:r>
              <a:rPr lang="ru-RU" sz="1400" dirty="0" err="1" smtClean="0"/>
              <a:t>Радянська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влада</a:t>
            </a:r>
            <a:r>
              <a:rPr lang="ru-RU" sz="1400" dirty="0" smtClean="0"/>
              <a:t> </a:t>
            </a:r>
            <a:r>
              <a:rPr lang="ru-RU" sz="1400" dirty="0" err="1" smtClean="0"/>
              <a:t>зажадала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передачі</a:t>
            </a:r>
            <a:r>
              <a:rPr lang="ru-RU" sz="1400" dirty="0" smtClean="0"/>
              <a:t> </a:t>
            </a:r>
            <a:r>
              <a:rPr lang="ru-RU" sz="1400" dirty="0" err="1" smtClean="0"/>
              <a:t>культових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предметів</a:t>
            </a:r>
            <a:r>
              <a:rPr lang="ru-RU" sz="1400" dirty="0" smtClean="0"/>
              <a:t>, без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не могло </a:t>
            </a:r>
            <a:r>
              <a:rPr lang="ru-RU" sz="1400" dirty="0" err="1" smtClean="0"/>
              <a:t>відбуватися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богослужіння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Конфлікт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церквою</a:t>
            </a:r>
            <a:r>
              <a:rPr lang="ru-RU" sz="1400" dirty="0" smtClean="0"/>
              <a:t> та </a:t>
            </a:r>
            <a:r>
              <a:rPr lang="ru-RU" sz="1400" dirty="0" err="1" smtClean="0"/>
              <a:t>владою</a:t>
            </a:r>
            <a:r>
              <a:rPr lang="ru-RU" sz="1400" dirty="0" smtClean="0"/>
              <a:t> </a:t>
            </a:r>
            <a:r>
              <a:rPr lang="ru-RU" sz="1400" dirty="0" err="1" smtClean="0"/>
              <a:t>супроводжувався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арештами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та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розстрілами</a:t>
            </a:r>
            <a:r>
              <a:rPr lang="ru-RU" sz="1400" dirty="0" smtClean="0"/>
              <a:t> духовенства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вірних</a:t>
            </a:r>
            <a:r>
              <a:rPr lang="ru-RU" sz="1400" dirty="0" smtClean="0"/>
              <a:t>. 19 </a:t>
            </a:r>
            <a:r>
              <a:rPr lang="ru-RU" sz="1400" dirty="0" err="1" smtClean="0"/>
              <a:t>березня</a:t>
            </a:r>
            <a:r>
              <a:rPr lang="ru-RU" sz="1400" dirty="0" smtClean="0"/>
              <a:t> 1922 року в </a:t>
            </a:r>
            <a:r>
              <a:rPr lang="ru-RU" sz="1400" dirty="0" err="1" smtClean="0"/>
              <a:t>листі</a:t>
            </a:r>
            <a:r>
              <a:rPr lang="ru-RU" sz="1400" dirty="0" smtClean="0"/>
              <a:t> до </a:t>
            </a:r>
            <a:r>
              <a:rPr lang="ru-RU" sz="1400" dirty="0" err="1" smtClean="0"/>
              <a:t>членів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Політбюро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зареєстрований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грифом «</a:t>
            </a:r>
            <a:r>
              <a:rPr lang="ru-RU" sz="1400" dirty="0" err="1" smtClean="0"/>
              <a:t>цілком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таємно</a:t>
            </a:r>
            <a:r>
              <a:rPr lang="ru-RU" sz="1400" dirty="0" smtClean="0"/>
              <a:t>», В. </a:t>
            </a:r>
            <a:r>
              <a:rPr lang="ru-RU" sz="1400" dirty="0" err="1" smtClean="0"/>
              <a:t>Ленін</a:t>
            </a:r>
            <a:r>
              <a:rPr lang="ru-RU" sz="1400" dirty="0" smtClean="0"/>
              <a:t> писав: «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</a:t>
            </a:r>
            <a:r>
              <a:rPr lang="ru-RU" sz="1400" dirty="0" err="1" smtClean="0"/>
              <a:t>представників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реакційного</a:t>
            </a:r>
            <a:r>
              <a:rPr lang="ru-RU" sz="1400" dirty="0" smtClean="0"/>
              <a:t> духовенства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реакційної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буржуазії</a:t>
            </a:r>
            <a:r>
              <a:rPr lang="ru-RU" sz="1400" dirty="0" smtClean="0"/>
              <a:t> нам... </a:t>
            </a:r>
            <a:r>
              <a:rPr lang="ru-RU" sz="1400" dirty="0" err="1" smtClean="0"/>
              <a:t>вдасться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розстріляти</a:t>
            </a:r>
            <a:r>
              <a:rPr lang="ru-RU" sz="1400" dirty="0" smtClean="0"/>
              <a:t>, то </a:t>
            </a:r>
            <a:r>
              <a:rPr lang="ru-RU" sz="1400" dirty="0" err="1" smtClean="0"/>
              <a:t>краще</a:t>
            </a:r>
            <a:r>
              <a:rPr lang="ru-RU" sz="1400" dirty="0" smtClean="0"/>
              <a:t>».</a:t>
            </a:r>
          </a:p>
          <a:p>
            <a:pPr>
              <a:buNone/>
            </a:pP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smtClean="0"/>
              <a:t>час </a:t>
            </a:r>
            <a:r>
              <a:rPr lang="ru-RU" sz="1400" dirty="0" err="1" smtClean="0"/>
              <a:t>Української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революції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розпочалася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боротьба</a:t>
            </a:r>
            <a:r>
              <a:rPr lang="ru-RU" sz="1400" dirty="0" smtClean="0"/>
              <a:t> за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автокефальної</a:t>
            </a:r>
            <a:r>
              <a:rPr lang="ru-RU" sz="1400" dirty="0" smtClean="0"/>
              <a:t> (</a:t>
            </a:r>
            <a:r>
              <a:rPr lang="ru-RU" sz="1400" dirty="0" err="1" smtClean="0"/>
              <a:t>незалежної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московського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патріарха</a:t>
            </a:r>
            <a:r>
              <a:rPr lang="ru-RU" sz="1400" dirty="0" smtClean="0"/>
              <a:t>) </a:t>
            </a:r>
            <a:r>
              <a:rPr lang="ru-RU" sz="1400" dirty="0" err="1" smtClean="0"/>
              <a:t>православної</a:t>
            </a:r>
            <a:r>
              <a:rPr lang="ru-RU" sz="1400" dirty="0" smtClean="0"/>
              <a:t> церкви. </a:t>
            </a:r>
            <a:r>
              <a:rPr lang="ru-RU" sz="1400" dirty="0" err="1" smtClean="0"/>
              <a:t>Соціалістичний</a:t>
            </a:r>
            <a:r>
              <a:rPr lang="ru-RU" sz="1400" dirty="0" smtClean="0"/>
              <a:t> уряд </a:t>
            </a:r>
            <a:r>
              <a:rPr lang="ru-RU" sz="1400" dirty="0" err="1" smtClean="0"/>
              <a:t>Центральної</a:t>
            </a:r>
            <a:r>
              <a:rPr lang="ru-RU" sz="1400" dirty="0" smtClean="0"/>
              <a:t> Ради </a:t>
            </a:r>
            <a:r>
              <a:rPr lang="ru-RU" sz="1400" dirty="0" err="1" smtClean="0"/>
              <a:t>особливої</a:t>
            </a:r>
            <a:r>
              <a:rPr lang="ru-RU" sz="1400" dirty="0" smtClean="0"/>
              <a:t> </a:t>
            </a:r>
            <a:r>
              <a:rPr lang="ru-RU" sz="1400" dirty="0" err="1" smtClean="0"/>
              <a:t>уваги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питання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звернув</a:t>
            </a:r>
            <a:r>
              <a:rPr lang="ru-RU" sz="1400" dirty="0" smtClean="0"/>
              <a:t>. </a:t>
            </a:r>
            <a:r>
              <a:rPr lang="ru-RU" sz="1400" dirty="0" err="1" smtClean="0"/>
              <a:t>Тільки</a:t>
            </a:r>
            <a:r>
              <a:rPr lang="ru-RU" sz="1400" dirty="0" smtClean="0"/>
              <a:t> П. </a:t>
            </a:r>
            <a:r>
              <a:rPr lang="ru-RU" sz="1400" dirty="0" err="1" smtClean="0"/>
              <a:t>Скоропадський</a:t>
            </a:r>
            <a:r>
              <a:rPr lang="ru-RU" sz="1400" dirty="0" smtClean="0"/>
              <a:t> та </a:t>
            </a:r>
            <a:r>
              <a:rPr lang="ru-RU" sz="1400" dirty="0" err="1" smtClean="0"/>
              <a:t>Директорія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намагалися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підтримати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таку</a:t>
            </a:r>
            <a:r>
              <a:rPr lang="ru-RU" sz="1400" dirty="0" smtClean="0"/>
              <a:t> </a:t>
            </a:r>
            <a:r>
              <a:rPr lang="ru-RU" sz="1400" dirty="0" err="1" smtClean="0"/>
              <a:t>ідею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вони </a:t>
            </a:r>
            <a:r>
              <a:rPr lang="ru-RU" sz="1400" dirty="0" err="1" smtClean="0"/>
              <a:t>протрималися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недовго</a:t>
            </a:r>
            <a:r>
              <a:rPr lang="ru-RU" sz="1400" dirty="0" smtClean="0"/>
              <a:t>, </a:t>
            </a:r>
            <a:r>
              <a:rPr lang="ru-RU" sz="1400" dirty="0" err="1" smtClean="0"/>
              <a:t>конкретних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результатів</a:t>
            </a:r>
            <a:r>
              <a:rPr lang="ru-RU" sz="1400" dirty="0" smtClean="0"/>
              <a:t> не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. У 1920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 УАПЦ </a:t>
            </a:r>
            <a:r>
              <a:rPr lang="ru-RU" sz="1400" dirty="0" err="1" smtClean="0"/>
              <a:t>нараховувала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1,2 тис. </a:t>
            </a:r>
            <a:r>
              <a:rPr lang="ru-RU" sz="1400" dirty="0" err="1" smtClean="0"/>
              <a:t>парафій</a:t>
            </a:r>
            <a:r>
              <a:rPr lang="ru-RU" sz="1400" dirty="0" smtClean="0"/>
              <a:t>, 30 </a:t>
            </a:r>
            <a:r>
              <a:rPr lang="ru-RU" sz="1400" dirty="0" err="1" smtClean="0"/>
              <a:t>єпископів</a:t>
            </a:r>
            <a:r>
              <a:rPr lang="ru-RU" sz="1400" dirty="0" smtClean="0"/>
              <a:t> та 1,5 тис. </a:t>
            </a:r>
            <a:r>
              <a:rPr lang="ru-RU" sz="1400" dirty="0" err="1" smtClean="0"/>
              <a:t>священиків</a:t>
            </a:r>
            <a:r>
              <a:rPr lang="ru-RU" sz="1400" dirty="0" smtClean="0"/>
              <a:t>. </a:t>
            </a:r>
            <a:r>
              <a:rPr lang="ru-RU" sz="1400" dirty="0" err="1" smtClean="0"/>
              <a:t>Загальна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вірян</a:t>
            </a:r>
            <a:r>
              <a:rPr lang="ru-RU" sz="1400" dirty="0" smtClean="0"/>
              <a:t> </a:t>
            </a:r>
            <a:r>
              <a:rPr lang="ru-RU" sz="1400" dirty="0" err="1" smtClean="0"/>
              <a:t>досягла</a:t>
            </a:r>
            <a:r>
              <a:rPr lang="ru-RU" sz="1400" dirty="0" smtClean="0"/>
              <a:t> 2 млн. </a:t>
            </a:r>
            <a:r>
              <a:rPr lang="ru-RU" sz="1400" dirty="0" err="1" smtClean="0"/>
              <a:t>осіб</a:t>
            </a:r>
            <a:r>
              <a:rPr lang="ru-RU" sz="1400" dirty="0" smtClean="0"/>
              <a:t> (12-14%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усього</a:t>
            </a:r>
            <a:r>
              <a:rPr lang="ru-RU" sz="1400" dirty="0" smtClean="0"/>
              <a:t> православного </a:t>
            </a:r>
            <a:r>
              <a:rPr lang="ru-RU" sz="1400" dirty="0" err="1" smtClean="0"/>
              <a:t>населення</a:t>
            </a:r>
            <a:r>
              <a:rPr lang="ru-RU" sz="1400" dirty="0" smtClean="0"/>
              <a:t>). </a:t>
            </a:r>
            <a:r>
              <a:rPr lang="ru-RU" sz="1400" dirty="0" err="1" smtClean="0"/>
              <a:t>Найбільше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прибічників</a:t>
            </a:r>
            <a:r>
              <a:rPr lang="ru-RU" sz="1400" dirty="0" smtClean="0"/>
              <a:t> УАПЦ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Київщині</a:t>
            </a:r>
            <a:r>
              <a:rPr lang="ru-RU" sz="1400" dirty="0" smtClean="0"/>
              <a:t>, </a:t>
            </a:r>
            <a:r>
              <a:rPr lang="ru-RU" sz="1400" dirty="0" err="1" smtClean="0"/>
              <a:t>Поділлі</a:t>
            </a:r>
            <a:r>
              <a:rPr lang="ru-RU" sz="1400" dirty="0" smtClean="0"/>
              <a:t>, </a:t>
            </a:r>
            <a:r>
              <a:rPr lang="ru-RU" sz="1400" dirty="0" err="1" smtClean="0"/>
              <a:t>Полтавщині</a:t>
            </a:r>
            <a:r>
              <a:rPr lang="ru-RU" sz="1400" dirty="0" smtClean="0"/>
              <a:t>, </a:t>
            </a:r>
            <a:r>
              <a:rPr lang="ru-RU" sz="1400" dirty="0" err="1" smtClean="0"/>
              <a:t>Чернігівщині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Волині</a:t>
            </a:r>
            <a:r>
              <a:rPr lang="ru-RU" sz="1400" dirty="0" smtClean="0"/>
              <a:t>. </a:t>
            </a:r>
            <a:r>
              <a:rPr lang="ru-RU" sz="1400" dirty="0" err="1" smtClean="0"/>
              <a:t>Керівником</a:t>
            </a:r>
            <a:r>
              <a:rPr lang="ru-RU" sz="1400" dirty="0" smtClean="0"/>
              <a:t> УАПЦ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обраний</a:t>
            </a:r>
            <a:r>
              <a:rPr lang="ru-RU" sz="1400" dirty="0" smtClean="0"/>
              <a:t> митрополит В. </a:t>
            </a:r>
            <a:r>
              <a:rPr lang="ru-RU" sz="1400" dirty="0" err="1" smtClean="0"/>
              <a:t>Липківський</a:t>
            </a:r>
            <a:r>
              <a:rPr lang="ru-RU" sz="1400" dirty="0" smtClean="0"/>
              <a:t> (1921-1927 </a:t>
            </a:r>
            <a:r>
              <a:rPr lang="en-US" sz="1400" dirty="0" smtClean="0"/>
              <a:t>pp.).</a:t>
            </a:r>
          </a:p>
          <a:p>
            <a:pPr>
              <a:buNone/>
            </a:pPr>
            <a:r>
              <a:rPr lang="ru-RU" sz="1400" dirty="0" smtClean="0"/>
              <a:t>Уряд </a:t>
            </a:r>
            <a:r>
              <a:rPr lang="ru-RU" sz="1400" dirty="0" err="1" smtClean="0"/>
              <a:t>відверто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сприяв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діяльності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різноманітних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сектантських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організацій</a:t>
            </a:r>
            <a:r>
              <a:rPr lang="ru-RU" sz="1400" dirty="0" smtClean="0"/>
              <a:t>, </a:t>
            </a:r>
            <a:r>
              <a:rPr lang="ru-RU" sz="1400" dirty="0" err="1" smtClean="0"/>
              <a:t>намагаючись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використати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інтересах</a:t>
            </a:r>
            <a:r>
              <a:rPr lang="ru-RU" sz="1400" dirty="0" smtClean="0"/>
              <a:t> </a:t>
            </a:r>
            <a:r>
              <a:rPr lang="ru-RU" sz="1400" dirty="0" err="1" smtClean="0"/>
              <a:t>міжрелігійні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конфлікти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advClick="0" advTm="14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Список </a:t>
            </a:r>
            <a:r>
              <a:rPr lang="ru-RU" dirty="0" err="1" smtClean="0">
                <a:solidFill>
                  <a:srgbClr val="FF0000"/>
                </a:solidFill>
              </a:rPr>
              <a:t>використаної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літератури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Білоцерківський</a:t>
            </a:r>
            <a:r>
              <a:rPr lang="ru-RU" dirty="0" smtClean="0"/>
              <a:t> В.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/ Василь </a:t>
            </a:r>
            <a:r>
              <a:rPr lang="ru-RU" dirty="0" err="1" smtClean="0"/>
              <a:t>Білоцерківський</a:t>
            </a:r>
            <a:r>
              <a:rPr lang="ru-RU" dirty="0" smtClean="0"/>
              <a:t>,. - 3-е вид., </a:t>
            </a:r>
            <a:r>
              <a:rPr lang="ru-RU" dirty="0" err="1" smtClean="0"/>
              <a:t>виправлене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доп.. - К.: Центр </a:t>
            </a:r>
            <a:r>
              <a:rPr lang="ru-RU" dirty="0" err="1" smtClean="0"/>
              <a:t>учбової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, 2007. - 535 с.</a:t>
            </a:r>
          </a:p>
          <a:p>
            <a:endParaRPr lang="ru-RU" dirty="0" smtClean="0"/>
          </a:p>
          <a:p>
            <a:r>
              <a:rPr lang="ru-RU" dirty="0" smtClean="0"/>
              <a:t> 2. Бойко О.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/ </a:t>
            </a:r>
            <a:r>
              <a:rPr lang="ru-RU" dirty="0" err="1" smtClean="0"/>
              <a:t>Олександр</a:t>
            </a:r>
            <a:r>
              <a:rPr lang="ru-RU" dirty="0" smtClean="0"/>
              <a:t> Бойко,. - 3-тє вид., </a:t>
            </a:r>
            <a:r>
              <a:rPr lang="ru-RU" dirty="0" err="1" smtClean="0"/>
              <a:t>випр</a:t>
            </a:r>
            <a:r>
              <a:rPr lang="ru-RU" dirty="0" smtClean="0"/>
              <a:t>., доп.. - К.: </a:t>
            </a:r>
            <a:r>
              <a:rPr lang="ru-RU" dirty="0" err="1" smtClean="0"/>
              <a:t>Академвидав</a:t>
            </a:r>
            <a:r>
              <a:rPr lang="ru-RU" dirty="0" smtClean="0"/>
              <a:t>, 2004. - 687 с.</a:t>
            </a:r>
          </a:p>
          <a:p>
            <a:endParaRPr lang="ru-RU" dirty="0" smtClean="0"/>
          </a:p>
          <a:p>
            <a:r>
              <a:rPr lang="ru-RU" dirty="0" smtClean="0"/>
              <a:t> 3. </a:t>
            </a:r>
            <a:r>
              <a:rPr lang="ru-RU" dirty="0" err="1" smtClean="0"/>
              <a:t>Кормич</a:t>
            </a:r>
            <a:r>
              <a:rPr lang="ru-RU" dirty="0" smtClean="0"/>
              <a:t> Л.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 </a:t>
            </a:r>
            <a:r>
              <a:rPr lang="ru-RU" dirty="0" err="1" smtClean="0"/>
              <a:t>Підручник</a:t>
            </a:r>
            <a:r>
              <a:rPr lang="ru-RU" dirty="0" smtClean="0"/>
              <a:t>/ Людмила </a:t>
            </a:r>
            <a:r>
              <a:rPr lang="ru-RU" dirty="0" err="1" smtClean="0"/>
              <a:t>Кормич</a:t>
            </a:r>
            <a:r>
              <a:rPr lang="ru-RU" dirty="0" smtClean="0"/>
              <a:t>,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Багацький</a:t>
            </a:r>
            <a:r>
              <a:rPr lang="ru-RU" dirty="0" smtClean="0"/>
              <a:t>,; </a:t>
            </a:r>
            <a:r>
              <a:rPr lang="ru-RU" dirty="0" err="1" smtClean="0"/>
              <a:t>М-во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. - 2-ге вид., доп.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перероб</a:t>
            </a:r>
            <a:r>
              <a:rPr lang="ru-RU" dirty="0" smtClean="0"/>
              <a:t>.. - К.: </a:t>
            </a:r>
            <a:r>
              <a:rPr lang="ru-RU" dirty="0" err="1" smtClean="0"/>
              <a:t>Алерта</a:t>
            </a:r>
            <a:r>
              <a:rPr lang="ru-RU" dirty="0" smtClean="0"/>
              <a:t>, 2006. - 412 с.</a:t>
            </a:r>
          </a:p>
          <a:p>
            <a:endParaRPr lang="ru-RU" dirty="0" smtClean="0"/>
          </a:p>
          <a:p>
            <a:r>
              <a:rPr lang="ru-RU" dirty="0" smtClean="0"/>
              <a:t> 4. Котова Н.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/ </a:t>
            </a:r>
            <a:r>
              <a:rPr lang="ru-RU" dirty="0" err="1" smtClean="0"/>
              <a:t>Наталія</a:t>
            </a:r>
            <a:r>
              <a:rPr lang="ru-RU" dirty="0" smtClean="0"/>
              <a:t> Котова,. - </a:t>
            </a:r>
            <a:r>
              <a:rPr lang="ru-RU" dirty="0" err="1" smtClean="0"/>
              <a:t>Харків</a:t>
            </a:r>
            <a:r>
              <a:rPr lang="ru-RU" dirty="0" smtClean="0"/>
              <a:t>: </a:t>
            </a:r>
            <a:r>
              <a:rPr lang="ru-RU" dirty="0" err="1" smtClean="0"/>
              <a:t>Одіссей</a:t>
            </a:r>
            <a:r>
              <a:rPr lang="ru-RU" dirty="0" smtClean="0"/>
              <a:t>, 2005. - 413 с.</a:t>
            </a:r>
          </a:p>
          <a:p>
            <a:endParaRPr lang="ru-RU" dirty="0" smtClean="0"/>
          </a:p>
          <a:p>
            <a:r>
              <a:rPr lang="ru-RU" dirty="0" smtClean="0"/>
              <a:t> 5. </a:t>
            </a:r>
            <a:r>
              <a:rPr lang="ru-RU" dirty="0" err="1" smtClean="0"/>
              <a:t>Лановик</a:t>
            </a:r>
            <a:r>
              <a:rPr lang="ru-RU" dirty="0" smtClean="0"/>
              <a:t> Б.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/ Богдан </a:t>
            </a:r>
            <a:r>
              <a:rPr lang="ru-RU" dirty="0" err="1" smtClean="0"/>
              <a:t>Лановик</a:t>
            </a:r>
            <a:r>
              <a:rPr lang="ru-RU" dirty="0" smtClean="0"/>
              <a:t>,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Лазарович</a:t>
            </a:r>
            <a:r>
              <a:rPr lang="ru-RU" dirty="0" smtClean="0"/>
              <a:t>,. - 3-е вид., </a:t>
            </a:r>
            <a:r>
              <a:rPr lang="ru-RU" dirty="0" err="1" smtClean="0"/>
              <a:t>виправлене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доп.. - К.: </a:t>
            </a:r>
            <a:r>
              <a:rPr lang="ru-RU" dirty="0" err="1" smtClean="0"/>
              <a:t>Знання-Прес</a:t>
            </a:r>
            <a:r>
              <a:rPr lang="ru-RU" dirty="0" smtClean="0"/>
              <a:t>, 2006. - 598 с.</a:t>
            </a:r>
          </a:p>
          <a:p>
            <a:endParaRPr lang="ru-RU" dirty="0" smtClean="0"/>
          </a:p>
          <a:p>
            <a:r>
              <a:rPr lang="ru-RU" dirty="0" smtClean="0"/>
              <a:t> 6. </a:t>
            </a:r>
            <a:r>
              <a:rPr lang="ru-RU" dirty="0" err="1" smtClean="0"/>
              <a:t>Олійник</a:t>
            </a:r>
            <a:r>
              <a:rPr lang="ru-RU" dirty="0" smtClean="0"/>
              <a:t> М.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 для </a:t>
            </a:r>
            <a:r>
              <a:rPr lang="ru-RU" dirty="0" err="1" smtClean="0"/>
              <a:t>судентів</a:t>
            </a:r>
            <a:r>
              <a:rPr lang="ru-RU" dirty="0" smtClean="0"/>
              <a:t> </a:t>
            </a:r>
            <a:r>
              <a:rPr lang="ru-RU" dirty="0" err="1" smtClean="0"/>
              <a:t>дистанційної</a:t>
            </a:r>
            <a:r>
              <a:rPr lang="ru-RU" dirty="0" smtClean="0"/>
              <a:t> та </a:t>
            </a:r>
            <a:r>
              <a:rPr lang="ru-RU" dirty="0" err="1" smtClean="0"/>
              <a:t>заочної</a:t>
            </a:r>
            <a:r>
              <a:rPr lang="ru-RU" dirty="0" smtClean="0"/>
              <a:t> форм </a:t>
            </a:r>
            <a:r>
              <a:rPr lang="ru-RU" dirty="0" err="1" smtClean="0"/>
              <a:t>навчання</a:t>
            </a:r>
            <a:r>
              <a:rPr lang="ru-RU" dirty="0" smtClean="0"/>
              <a:t>/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Олійник</a:t>
            </a:r>
            <a:r>
              <a:rPr lang="ru-RU" dirty="0" smtClean="0"/>
              <a:t>, </a:t>
            </a:r>
            <a:r>
              <a:rPr lang="ru-RU" dirty="0" err="1" smtClean="0"/>
              <a:t>Іван</a:t>
            </a:r>
            <a:r>
              <a:rPr lang="ru-RU" dirty="0" smtClean="0"/>
              <a:t> Ткачук,. - 3- вид., </a:t>
            </a:r>
            <a:r>
              <a:rPr lang="ru-RU" dirty="0" err="1" smtClean="0"/>
              <a:t>виправлене</a:t>
            </a:r>
            <a:r>
              <a:rPr lang="ru-RU" dirty="0" smtClean="0"/>
              <a:t> та </a:t>
            </a:r>
            <a:r>
              <a:rPr lang="ru-RU" dirty="0" err="1" smtClean="0"/>
              <a:t>доповнене</a:t>
            </a:r>
            <a:r>
              <a:rPr lang="ru-RU" dirty="0" smtClean="0"/>
              <a:t>. - </a:t>
            </a:r>
            <a:r>
              <a:rPr lang="ru-RU" dirty="0" err="1" smtClean="0"/>
              <a:t>Львів</a:t>
            </a:r>
            <a:r>
              <a:rPr lang="ru-RU" dirty="0" smtClean="0"/>
              <a:t>: </a:t>
            </a:r>
            <a:r>
              <a:rPr lang="ru-RU" dirty="0" err="1" smtClean="0"/>
              <a:t>Новий</a:t>
            </a:r>
            <a:r>
              <a:rPr lang="ru-RU" dirty="0" smtClean="0"/>
              <a:t> Світ-2000, 2007. - 262 с.</a:t>
            </a:r>
          </a:p>
          <a:p>
            <a:endParaRPr lang="ru-RU" dirty="0" smtClean="0"/>
          </a:p>
          <a:p>
            <a:r>
              <a:rPr lang="ru-RU" dirty="0" smtClean="0"/>
              <a:t> 7. Чуткий А.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 для студ.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</a:t>
            </a:r>
            <a:r>
              <a:rPr lang="ru-RU" dirty="0" smtClean="0"/>
              <a:t>. </a:t>
            </a:r>
            <a:r>
              <a:rPr lang="ru-RU" dirty="0" err="1" smtClean="0"/>
              <a:t>закладів</a:t>
            </a:r>
            <a:r>
              <a:rPr lang="ru-RU" dirty="0" smtClean="0"/>
              <a:t>/ </a:t>
            </a:r>
            <a:r>
              <a:rPr lang="ru-RU" dirty="0" err="1" smtClean="0"/>
              <a:t>Андрій</a:t>
            </a:r>
            <a:r>
              <a:rPr lang="ru-RU" dirty="0" smtClean="0"/>
              <a:t> Чуткий,; </a:t>
            </a:r>
            <a:r>
              <a:rPr lang="ru-RU" dirty="0" err="1" smtClean="0"/>
              <a:t>Міжрегіональна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персоналом . - К.: МАУП, 2006. - 345 с.</a:t>
            </a:r>
            <a:endParaRPr lang="ru-RU" dirty="0"/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21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Презентацію виконала</a:t>
            </a:r>
            <a:br>
              <a:rPr lang="uk-UA" dirty="0" smtClean="0"/>
            </a:br>
            <a:r>
              <a:rPr lang="uk-UA" dirty="0" smtClean="0"/>
              <a:t> Нижня Інна, учениця 10-В класу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7831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Хід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НЕПу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err="1" smtClean="0"/>
              <a:t>Проголошеня</a:t>
            </a:r>
            <a:r>
              <a:rPr lang="ru-RU" i="1" dirty="0" smtClean="0"/>
              <a:t> </a:t>
            </a:r>
            <a:r>
              <a:rPr lang="ru-RU" i="1" dirty="0" err="1" smtClean="0"/>
              <a:t>НЕПу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sz="1800" dirty="0" smtClean="0"/>
              <a:t>Декретом ВЦВК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23 </a:t>
            </a:r>
            <a:r>
              <a:rPr lang="ru-RU" sz="1800" dirty="0" err="1" smtClean="0"/>
              <a:t>березня</a:t>
            </a:r>
            <a:r>
              <a:rPr lang="ru-RU" sz="1800" dirty="0" smtClean="0"/>
              <a:t> 1921 року, </a:t>
            </a:r>
            <a:r>
              <a:rPr lang="ru-RU" sz="1800" dirty="0" err="1" smtClean="0"/>
              <a:t>прийнятим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підставі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вирішень</a:t>
            </a:r>
            <a:r>
              <a:rPr lang="ru-RU" sz="1800" dirty="0" smtClean="0"/>
              <a:t> </a:t>
            </a:r>
            <a:r>
              <a:rPr lang="en-US" sz="1800" dirty="0" smtClean="0"/>
              <a:t>X </a:t>
            </a:r>
            <a:r>
              <a:rPr lang="ru-RU" sz="1800" dirty="0" err="1" smtClean="0"/>
              <a:t>з'їзду</a:t>
            </a:r>
            <a:r>
              <a:rPr lang="ru-RU" sz="1800" dirty="0" smtClean="0"/>
              <a:t> РКП(б), </a:t>
            </a:r>
            <a:r>
              <a:rPr lang="ru-RU" sz="1800" dirty="0" err="1" smtClean="0"/>
              <a:t>продрозкладка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скасована</a:t>
            </a:r>
            <a:r>
              <a:rPr lang="ru-RU" sz="1800" dirty="0" smtClean="0"/>
              <a:t> і </a:t>
            </a:r>
            <a:r>
              <a:rPr lang="ru-RU" sz="1800" dirty="0" err="1" smtClean="0"/>
              <a:t>замінена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продподатком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приблизно</a:t>
            </a:r>
            <a:r>
              <a:rPr lang="ru-RU" sz="1800" dirty="0" smtClean="0"/>
              <a:t> </a:t>
            </a:r>
            <a:r>
              <a:rPr lang="ru-RU" sz="1800" dirty="0" err="1" smtClean="0"/>
              <a:t>удвічі</a:t>
            </a:r>
            <a:r>
              <a:rPr lang="ru-RU" sz="1800" dirty="0" smtClean="0"/>
              <a:t> </a:t>
            </a:r>
            <a:r>
              <a:rPr lang="ru-RU" sz="1800" dirty="0" err="1" smtClean="0"/>
              <a:t>нижчим</a:t>
            </a:r>
            <a:r>
              <a:rPr lang="ru-RU" sz="1800" dirty="0" smtClean="0"/>
              <a:t>. Сам </a:t>
            </a:r>
            <a:r>
              <a:rPr lang="ru-RU" sz="1800" dirty="0" err="1" smtClean="0"/>
              <a:t>Ленін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підкреслював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«НЕП —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серйозно</a:t>
            </a:r>
            <a:r>
              <a:rPr lang="ru-RU" sz="1800" dirty="0" smtClean="0"/>
              <a:t> і </a:t>
            </a:r>
            <a:r>
              <a:rPr lang="ru-RU" sz="1800" dirty="0" err="1" smtClean="0"/>
              <a:t>надовго</a:t>
            </a:r>
            <a:r>
              <a:rPr lang="ru-RU" sz="1800" dirty="0" smtClean="0"/>
              <a:t>!». Таким чином,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погоджувався</a:t>
            </a:r>
            <a:r>
              <a:rPr lang="ru-RU" sz="1800" dirty="0" smtClean="0"/>
              <a:t> з </a:t>
            </a:r>
            <a:r>
              <a:rPr lang="ru-RU" sz="1800" dirty="0" err="1" smtClean="0"/>
              <a:t>меншовиками</a:t>
            </a:r>
            <a:r>
              <a:rPr lang="ru-RU" sz="1800" dirty="0" smtClean="0"/>
              <a:t> в тому,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Росія</a:t>
            </a:r>
            <a:r>
              <a:rPr lang="ru-RU" sz="1800" dirty="0" smtClean="0"/>
              <a:t> на той момент не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готова до </a:t>
            </a:r>
            <a:r>
              <a:rPr lang="ru-RU" sz="1800" dirty="0" err="1" smtClean="0"/>
              <a:t>соціалізму</a:t>
            </a:r>
            <a:r>
              <a:rPr lang="ru-RU" sz="1800" dirty="0" smtClean="0"/>
              <a:t>, але для </a:t>
            </a:r>
            <a:r>
              <a:rPr lang="ru-RU" sz="1800" dirty="0" err="1" smtClean="0"/>
              <a:t>створення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передумов</a:t>
            </a:r>
            <a:r>
              <a:rPr lang="ru-RU" sz="1800" dirty="0" smtClean="0"/>
              <a:t> </a:t>
            </a:r>
            <a:r>
              <a:rPr lang="ru-RU" sz="1800" dirty="0" err="1" smtClean="0"/>
              <a:t>соціалізму</a:t>
            </a:r>
            <a:r>
              <a:rPr lang="ru-RU" sz="1800" dirty="0" smtClean="0"/>
              <a:t> </a:t>
            </a:r>
            <a:r>
              <a:rPr lang="ru-RU" sz="1800" dirty="0" err="1" smtClean="0"/>
              <a:t>зовсім</a:t>
            </a:r>
            <a:r>
              <a:rPr lang="ru-RU" sz="1800" dirty="0" smtClean="0"/>
              <a:t> не </a:t>
            </a:r>
            <a:r>
              <a:rPr lang="ru-RU" sz="1800" dirty="0" err="1" smtClean="0"/>
              <a:t>вважав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потрібним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віддавати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владу</a:t>
            </a:r>
            <a:r>
              <a:rPr lang="ru-RU" sz="1800" dirty="0" smtClean="0"/>
              <a:t> </a:t>
            </a:r>
            <a:r>
              <a:rPr lang="ru-RU" sz="1800" dirty="0" err="1" smtClean="0"/>
              <a:t>буржуазії</a:t>
            </a:r>
            <a:r>
              <a:rPr lang="ru-RU" sz="1800" dirty="0" smtClean="0"/>
              <a:t>. </a:t>
            </a:r>
          </a:p>
          <a:p>
            <a:pPr marL="0" indent="0" algn="just">
              <a:buNone/>
            </a:pPr>
            <a:endParaRPr lang="uk-UA" sz="1800" dirty="0"/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Головна </a:t>
            </a:r>
            <a:r>
              <a:rPr lang="ru-RU" sz="1800" b="1" dirty="0" err="1" smtClean="0"/>
              <a:t>політична</a:t>
            </a:r>
            <a:r>
              <a:rPr lang="ru-RU" sz="1800" b="1" dirty="0" smtClean="0"/>
              <a:t> мета </a:t>
            </a:r>
            <a:r>
              <a:rPr lang="ru-RU" sz="1800" b="1" dirty="0" err="1" smtClean="0"/>
              <a:t>НЕПу</a:t>
            </a:r>
            <a:r>
              <a:rPr lang="ru-RU" sz="1800" b="1" dirty="0" smtClean="0"/>
              <a:t> </a:t>
            </a:r>
            <a:r>
              <a:rPr lang="ru-RU" sz="1800" dirty="0" smtClean="0"/>
              <a:t>— </a:t>
            </a:r>
            <a:r>
              <a:rPr lang="ru-RU" sz="1800" dirty="0" err="1" smtClean="0"/>
              <a:t>зняти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соціальну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напруженість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укріпити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соціальну</a:t>
            </a:r>
            <a:r>
              <a:rPr lang="ru-RU" sz="1800" dirty="0" smtClean="0"/>
              <a:t> базу </a:t>
            </a:r>
            <a:r>
              <a:rPr lang="ru-RU" sz="1800" dirty="0" err="1" smtClean="0"/>
              <a:t>радянської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влади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союзу </a:t>
            </a:r>
            <a:r>
              <a:rPr lang="ru-RU" sz="1800" dirty="0" err="1" smtClean="0"/>
              <a:t>робітників</a:t>
            </a:r>
            <a:r>
              <a:rPr lang="ru-RU" sz="1800" dirty="0" smtClean="0"/>
              <a:t> і селян. </a:t>
            </a:r>
            <a:r>
              <a:rPr lang="ru-RU" sz="1800" dirty="0" err="1" smtClean="0"/>
              <a:t>Економічна</a:t>
            </a:r>
            <a:r>
              <a:rPr lang="ru-RU" sz="1800" dirty="0" smtClean="0"/>
              <a:t> мета — </a:t>
            </a:r>
            <a:r>
              <a:rPr lang="ru-RU" sz="1800" dirty="0" err="1" smtClean="0"/>
              <a:t>запобігти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подальшому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посилюванню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розрухи</a:t>
            </a:r>
            <a:r>
              <a:rPr lang="ru-RU" sz="1800" dirty="0" smtClean="0"/>
              <a:t>, </a:t>
            </a:r>
            <a:r>
              <a:rPr lang="ru-RU" sz="1800" dirty="0" err="1" smtClean="0"/>
              <a:t>вийти</a:t>
            </a:r>
            <a:r>
              <a:rPr lang="ru-RU" sz="1800" dirty="0" smtClean="0"/>
              <a:t> з </a:t>
            </a:r>
            <a:r>
              <a:rPr lang="ru-RU" sz="1800" dirty="0" err="1" smtClean="0"/>
              <a:t>кризи</a:t>
            </a:r>
            <a:r>
              <a:rPr lang="ru-RU" sz="1800" dirty="0" smtClean="0"/>
              <a:t> і </a:t>
            </a:r>
            <a:r>
              <a:rPr lang="ru-RU" sz="1800" dirty="0" err="1" smtClean="0"/>
              <a:t>відновити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господарство</a:t>
            </a:r>
            <a:r>
              <a:rPr lang="ru-RU" sz="1800" dirty="0" smtClean="0"/>
              <a:t>. </a:t>
            </a:r>
            <a:r>
              <a:rPr lang="ru-RU" sz="1800" dirty="0" err="1" smtClean="0"/>
              <a:t>Соціальна</a:t>
            </a:r>
            <a:r>
              <a:rPr lang="ru-RU" sz="1800" dirty="0" smtClean="0"/>
              <a:t> мета — </a:t>
            </a:r>
            <a:r>
              <a:rPr lang="ru-RU" sz="1800" dirty="0" err="1" smtClean="0"/>
              <a:t>забезпечити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сприятливі</a:t>
            </a:r>
            <a:r>
              <a:rPr lang="ru-RU" sz="1800" dirty="0" smtClean="0"/>
              <a:t> </a:t>
            </a:r>
            <a:r>
              <a:rPr lang="ru-RU" sz="1800" dirty="0" err="1" smtClean="0"/>
              <a:t>умови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побудови</a:t>
            </a:r>
            <a:r>
              <a:rPr lang="ru-RU" sz="1800" dirty="0" smtClean="0"/>
              <a:t> </a:t>
            </a:r>
            <a:r>
              <a:rPr lang="ru-RU" sz="1800" dirty="0" err="1" smtClean="0"/>
              <a:t>соціалістичного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суспільства</a:t>
            </a:r>
            <a:r>
              <a:rPr lang="ru-RU" sz="1800" dirty="0" smtClean="0"/>
              <a:t>, не </a:t>
            </a:r>
            <a:r>
              <a:rPr lang="ru-RU" sz="1800" dirty="0" err="1" smtClean="0"/>
              <a:t>чекаючи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революції</a:t>
            </a:r>
            <a:r>
              <a:rPr lang="ru-RU" sz="1800" dirty="0" smtClean="0"/>
              <a:t>. </a:t>
            </a:r>
            <a:r>
              <a:rPr lang="ru-RU" sz="1800" dirty="0" err="1" smtClean="0"/>
              <a:t>Крім</a:t>
            </a:r>
            <a:r>
              <a:rPr lang="ru-RU" sz="1800" dirty="0" smtClean="0"/>
              <a:t> того, НЕП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націлений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відновлення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нормальних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зовнішньополітичних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зв'язків</a:t>
            </a:r>
            <a:r>
              <a:rPr lang="ru-RU" sz="1800" dirty="0" smtClean="0"/>
              <a:t>, на </a:t>
            </a:r>
            <a:r>
              <a:rPr lang="ru-RU" sz="1800" dirty="0" err="1" smtClean="0"/>
              <a:t>подолання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міжнародної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ізоляції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14290"/>
            <a:ext cx="1328383" cy="187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1238252" cy="18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770661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Сутн</a:t>
            </a:r>
            <a:r>
              <a:rPr lang="uk-UA" dirty="0" smtClean="0">
                <a:solidFill>
                  <a:srgbClr val="FF0000"/>
                </a:solidFill>
              </a:rPr>
              <a:t>і</a:t>
            </a:r>
            <a:r>
              <a:rPr lang="ru-RU" dirty="0" err="1" smtClean="0">
                <a:solidFill>
                  <a:srgbClr val="FF0000"/>
                </a:solidFill>
              </a:rPr>
              <a:t>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НЕПу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86478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/>
              <a:t>  </a:t>
            </a:r>
            <a:r>
              <a:rPr lang="en-US" b="1" dirty="0" smtClean="0"/>
              <a:t>X </a:t>
            </a:r>
            <a:r>
              <a:rPr lang="ru-RU" b="1" dirty="0" err="1" smtClean="0"/>
              <a:t>з’їзд</a:t>
            </a:r>
            <a:r>
              <a:rPr lang="ru-RU" b="1" dirty="0" smtClean="0"/>
              <a:t> РКП (б) затвердив </a:t>
            </a:r>
            <a:r>
              <a:rPr lang="ru-RU" b="1" dirty="0" err="1" smtClean="0"/>
              <a:t>резолюцію</a:t>
            </a:r>
            <a:r>
              <a:rPr lang="ru-RU" b="1" dirty="0" smtClean="0"/>
              <a:t> «Про </a:t>
            </a:r>
            <a:r>
              <a:rPr lang="ru-RU" b="1" dirty="0" err="1" smtClean="0"/>
              <a:t>заміну</a:t>
            </a:r>
            <a:r>
              <a:rPr lang="ru-RU" b="1" dirty="0" smtClean="0"/>
              <a:t> </a:t>
            </a:r>
            <a:r>
              <a:rPr lang="ru-RU" b="1" dirty="0" err="1" smtClean="0"/>
              <a:t>розкладки</a:t>
            </a:r>
            <a:r>
              <a:rPr lang="ru-RU" b="1" dirty="0" smtClean="0"/>
              <a:t> </a:t>
            </a:r>
            <a:r>
              <a:rPr lang="ru-RU" b="1" dirty="0" err="1" smtClean="0"/>
              <a:t>натуральним</a:t>
            </a:r>
            <a:r>
              <a:rPr lang="ru-RU" b="1" dirty="0" smtClean="0"/>
              <a:t> </a:t>
            </a:r>
            <a:r>
              <a:rPr lang="ru-RU" b="1" dirty="0" err="1" smtClean="0"/>
              <a:t>податком</a:t>
            </a:r>
            <a:r>
              <a:rPr lang="ru-RU" b="1" dirty="0" smtClean="0"/>
              <a:t>». </a:t>
            </a:r>
            <a:r>
              <a:rPr lang="ru-RU" b="1" dirty="0" err="1" smtClean="0"/>
              <a:t>Основними</a:t>
            </a:r>
            <a:r>
              <a:rPr lang="ru-RU" b="1" dirty="0" smtClean="0"/>
              <a:t> заходами </a:t>
            </a:r>
            <a:r>
              <a:rPr lang="ru-RU" b="1" dirty="0" err="1" smtClean="0"/>
              <a:t>непу</a:t>
            </a:r>
            <a:r>
              <a:rPr lang="ru-RU" b="1" dirty="0" smtClean="0"/>
              <a:t> стали: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заміна</a:t>
            </a:r>
            <a:r>
              <a:rPr lang="ru-RU" b="1" dirty="0" smtClean="0"/>
              <a:t> </a:t>
            </a:r>
            <a:r>
              <a:rPr lang="ru-RU" b="1" dirty="0" err="1" smtClean="0"/>
              <a:t>продрозверстки</a:t>
            </a:r>
            <a:r>
              <a:rPr lang="ru-RU" b="1" dirty="0" smtClean="0"/>
              <a:t> </a:t>
            </a:r>
            <a:r>
              <a:rPr lang="ru-RU" b="1" dirty="0" err="1" smtClean="0"/>
              <a:t>продподатком</a:t>
            </a:r>
            <a:r>
              <a:rPr lang="ru-RU" b="1" dirty="0" smtClean="0"/>
              <a:t> —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продналог повинен бути </a:t>
            </a:r>
            <a:r>
              <a:rPr lang="ru-RU" b="1" dirty="0" err="1" smtClean="0"/>
              <a:t>менше</a:t>
            </a:r>
            <a:r>
              <a:rPr lang="ru-RU" b="1" dirty="0" smtClean="0"/>
              <a:t> </a:t>
            </a:r>
            <a:r>
              <a:rPr lang="ru-RU" b="1" dirty="0" err="1" smtClean="0"/>
              <a:t>продрозверстки</a:t>
            </a:r>
            <a:r>
              <a:rPr lang="ru-RU" b="1" dirty="0" smtClean="0"/>
              <a:t>, а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 </a:t>
            </a:r>
            <a:r>
              <a:rPr lang="ru-RU" b="1" dirty="0" err="1" smtClean="0"/>
              <a:t>заздалегідь</a:t>
            </a:r>
            <a:r>
              <a:rPr lang="ru-RU" b="1" dirty="0" smtClean="0"/>
              <a:t> </a:t>
            </a:r>
            <a:r>
              <a:rPr lang="ru-RU" b="1" dirty="0" err="1" smtClean="0"/>
              <a:t>повідомлялося</a:t>
            </a:r>
            <a:r>
              <a:rPr lang="ru-RU" b="1" dirty="0" smtClean="0"/>
              <a:t> селянам-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бідні</a:t>
            </a:r>
            <a:r>
              <a:rPr lang="ru-RU" b="1" dirty="0" smtClean="0"/>
              <a:t> </a:t>
            </a:r>
            <a:r>
              <a:rPr lang="ru-RU" b="1" dirty="0" err="1" smtClean="0"/>
              <a:t>селяни</a:t>
            </a:r>
            <a:r>
              <a:rPr lang="ru-RU" b="1" dirty="0" smtClean="0"/>
              <a:t> </a:t>
            </a:r>
            <a:r>
              <a:rPr lang="ru-RU" b="1" dirty="0" err="1" smtClean="0"/>
              <a:t>взагалі</a:t>
            </a:r>
            <a:r>
              <a:rPr lang="ru-RU" b="1" dirty="0" smtClean="0"/>
              <a:t> </a:t>
            </a:r>
            <a:r>
              <a:rPr lang="ru-RU" b="1" dirty="0" err="1" smtClean="0"/>
              <a:t>звільнялися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податку</a:t>
            </a:r>
            <a:r>
              <a:rPr lang="ru-RU" b="1" dirty="0" smtClean="0"/>
              <a:t>-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виплати</a:t>
            </a:r>
            <a:r>
              <a:rPr lang="ru-RU" b="1" dirty="0" smtClean="0"/>
              <a:t> </a:t>
            </a:r>
            <a:r>
              <a:rPr lang="ru-RU" b="1" dirty="0" err="1" smtClean="0"/>
              <a:t>податку</a:t>
            </a:r>
            <a:r>
              <a:rPr lang="ru-RU" b="1" dirty="0" smtClean="0"/>
              <a:t> </a:t>
            </a:r>
            <a:r>
              <a:rPr lang="ru-RU" b="1" dirty="0" err="1" smtClean="0"/>
              <a:t>селяни</a:t>
            </a:r>
            <a:r>
              <a:rPr lang="ru-RU" b="1" dirty="0" smtClean="0"/>
              <a:t> </a:t>
            </a:r>
            <a:r>
              <a:rPr lang="ru-RU" b="1" dirty="0" err="1" smtClean="0"/>
              <a:t>отримували</a:t>
            </a:r>
            <a:r>
              <a:rPr lang="ru-RU" b="1" dirty="0" smtClean="0"/>
              <a:t> право </a:t>
            </a:r>
            <a:r>
              <a:rPr lang="ru-RU" b="1" dirty="0" err="1" smtClean="0"/>
              <a:t>вільно</a:t>
            </a:r>
            <a:r>
              <a:rPr lang="ru-RU" b="1" dirty="0" smtClean="0"/>
              <a:t> </a:t>
            </a:r>
            <a:r>
              <a:rPr lang="ru-RU" b="1" dirty="0" err="1" smtClean="0"/>
              <a:t>розпоряджатися</a:t>
            </a:r>
            <a:r>
              <a:rPr lang="ru-RU" b="1" dirty="0" smtClean="0"/>
              <a:t> плодами </a:t>
            </a:r>
            <a:r>
              <a:rPr lang="ru-RU" b="1" dirty="0" err="1" smtClean="0"/>
              <a:t>своєї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, </a:t>
            </a:r>
            <a:r>
              <a:rPr lang="ru-RU" b="1" dirty="0" err="1" smtClean="0"/>
              <a:t>продавати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,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сприяло</a:t>
            </a:r>
            <a:r>
              <a:rPr lang="ru-RU" b="1" dirty="0" smtClean="0"/>
              <a:t> </a:t>
            </a:r>
            <a:r>
              <a:rPr lang="ru-RU" b="1" dirty="0" err="1" smtClean="0"/>
              <a:t>підвищенню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матеріальної</a:t>
            </a:r>
            <a:r>
              <a:rPr lang="ru-RU" b="1" dirty="0" smtClean="0"/>
              <a:t> </a:t>
            </a:r>
            <a:r>
              <a:rPr lang="ru-RU" b="1" dirty="0" err="1" smtClean="0"/>
              <a:t>зацікавленості</a:t>
            </a:r>
            <a:r>
              <a:rPr lang="ru-RU" b="1" dirty="0" smtClean="0"/>
              <a:t> селян у </a:t>
            </a:r>
            <a:r>
              <a:rPr lang="ru-RU" b="1" dirty="0" err="1" smtClean="0"/>
              <a:t>виробництві</a:t>
            </a:r>
            <a:r>
              <a:rPr lang="ru-RU" b="1" dirty="0" smtClean="0"/>
              <a:t> </a:t>
            </a:r>
            <a:r>
              <a:rPr lang="ru-RU" b="1" dirty="0" err="1" smtClean="0"/>
              <a:t>сільськогосподарської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-</a:t>
            </a:r>
          </a:p>
          <a:p>
            <a:endParaRPr lang="ru-RU" b="1" dirty="0" smtClean="0"/>
          </a:p>
          <a:p>
            <a:r>
              <a:rPr lang="ru-RU" b="1" dirty="0" smtClean="0"/>
              <a:t> — передача </a:t>
            </a:r>
            <a:r>
              <a:rPr lang="ru-RU" b="1" dirty="0" err="1" smtClean="0"/>
              <a:t>дрібних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середніх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</a:t>
            </a:r>
            <a:r>
              <a:rPr lang="ru-RU" b="1" dirty="0" smtClean="0"/>
              <a:t> </a:t>
            </a:r>
            <a:r>
              <a:rPr lang="ru-RU" b="1" dirty="0" err="1" smtClean="0"/>
              <a:t>приватним</a:t>
            </a:r>
            <a:r>
              <a:rPr lang="ru-RU" b="1" dirty="0" smtClean="0"/>
              <a:t> </a:t>
            </a:r>
            <a:r>
              <a:rPr lang="ru-RU" b="1" dirty="0" err="1" smtClean="0"/>
              <a:t>власникам</a:t>
            </a:r>
            <a:r>
              <a:rPr lang="ru-RU" b="1" dirty="0" smtClean="0"/>
              <a:t>-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відродження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товарно-грошових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</a:t>
            </a:r>
            <a:r>
              <a:rPr lang="ru-RU" b="1" dirty="0" smtClean="0"/>
              <a:t>, </a:t>
            </a:r>
            <a:r>
              <a:rPr lang="ru-RU" b="1" dirty="0" err="1" smtClean="0"/>
              <a:t>дозвіл</a:t>
            </a:r>
            <a:r>
              <a:rPr lang="ru-RU" b="1" dirty="0" smtClean="0"/>
              <a:t> на </a:t>
            </a:r>
            <a:r>
              <a:rPr lang="ru-RU" b="1" dirty="0" err="1" smtClean="0"/>
              <a:t>приватну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торгівлю</a:t>
            </a:r>
            <a:r>
              <a:rPr lang="ru-RU" b="1" dirty="0" smtClean="0"/>
              <a:t>-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ліквідація</a:t>
            </a:r>
            <a:r>
              <a:rPr lang="ru-RU" b="1" dirty="0" smtClean="0"/>
              <a:t> </a:t>
            </a:r>
            <a:r>
              <a:rPr lang="ru-RU" b="1" dirty="0" err="1" smtClean="0"/>
              <a:t>безкоштовних</a:t>
            </a:r>
            <a:r>
              <a:rPr lang="ru-RU" b="1" dirty="0" smtClean="0"/>
              <a:t> </a:t>
            </a:r>
            <a:r>
              <a:rPr lang="ru-RU" b="1" dirty="0" err="1" smtClean="0"/>
              <a:t>послуг</a:t>
            </a:r>
            <a:r>
              <a:rPr lang="ru-RU" b="1" dirty="0" smtClean="0"/>
              <a:t>-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здача</a:t>
            </a:r>
            <a:r>
              <a:rPr lang="ru-RU" b="1" dirty="0" smtClean="0"/>
              <a:t> в </a:t>
            </a:r>
            <a:r>
              <a:rPr lang="ru-RU" b="1" dirty="0" err="1" smtClean="0"/>
              <a:t>оренду</a:t>
            </a:r>
            <a:r>
              <a:rPr lang="ru-RU" b="1" dirty="0" smtClean="0"/>
              <a:t>, </a:t>
            </a:r>
            <a:r>
              <a:rPr lang="ru-RU" b="1" dirty="0" err="1" smtClean="0"/>
              <a:t>концесію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дрібних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середніх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</a:t>
            </a:r>
            <a:r>
              <a:rPr lang="ru-RU" b="1" dirty="0" smtClean="0"/>
              <a:t>-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впровадження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вільного</a:t>
            </a:r>
            <a:r>
              <a:rPr lang="ru-RU" b="1" dirty="0" smtClean="0"/>
              <a:t> найму </a:t>
            </a:r>
            <a:r>
              <a:rPr lang="ru-RU" b="1" dirty="0" err="1" smtClean="0"/>
              <a:t>робочої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, </a:t>
            </a:r>
            <a:r>
              <a:rPr lang="ru-RU" b="1" dirty="0" err="1" smtClean="0"/>
              <a:t>матеріальне</a:t>
            </a:r>
            <a:r>
              <a:rPr lang="ru-RU" b="1" dirty="0" smtClean="0"/>
              <a:t> </a:t>
            </a:r>
            <a:r>
              <a:rPr lang="ru-RU" b="1" dirty="0" err="1" smtClean="0"/>
              <a:t>стимулювання</a:t>
            </a:r>
            <a:r>
              <a:rPr lang="ru-RU" b="1" dirty="0" smtClean="0"/>
              <a:t> </a:t>
            </a:r>
            <a:r>
              <a:rPr lang="ru-RU" b="1" dirty="0" err="1" smtClean="0"/>
              <a:t>працівників</a:t>
            </a:r>
            <a:r>
              <a:rPr lang="ru-RU" b="1" dirty="0" smtClean="0"/>
              <a:t>-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введення</a:t>
            </a:r>
            <a:r>
              <a:rPr lang="ru-RU" b="1" dirty="0" smtClean="0"/>
              <a:t> </a:t>
            </a:r>
            <a:r>
              <a:rPr lang="ru-RU" b="1" dirty="0" err="1" smtClean="0"/>
              <a:t>стабільної</a:t>
            </a:r>
            <a:r>
              <a:rPr lang="ru-RU" b="1" dirty="0" smtClean="0"/>
              <a:t> </a:t>
            </a:r>
            <a:r>
              <a:rPr lang="ru-RU" b="1" dirty="0" err="1" smtClean="0"/>
              <a:t>валюти</a:t>
            </a:r>
            <a:r>
              <a:rPr lang="ru-RU" b="1" dirty="0" smtClean="0"/>
              <a:t> — </a:t>
            </a:r>
            <a:r>
              <a:rPr lang="ru-RU" b="1" dirty="0" err="1" smtClean="0"/>
              <a:t>червонця</a:t>
            </a:r>
            <a:r>
              <a:rPr lang="ru-RU" b="1" dirty="0" smtClean="0"/>
              <a:t>-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децентралізація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-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-</a:t>
            </a:r>
          </a:p>
          <a:p>
            <a:endParaRPr lang="ru-RU" b="1" dirty="0" smtClean="0"/>
          </a:p>
          <a:p>
            <a:r>
              <a:rPr lang="ru-RU" b="1" dirty="0" smtClean="0"/>
              <a:t> —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кредитної</a:t>
            </a:r>
            <a:r>
              <a:rPr lang="ru-RU" b="1" dirty="0" smtClean="0"/>
              <a:t>, </a:t>
            </a:r>
            <a:r>
              <a:rPr lang="ru-RU" b="1" dirty="0" err="1" smtClean="0"/>
              <a:t>виробничої</a:t>
            </a:r>
            <a:r>
              <a:rPr lang="ru-RU" b="1" dirty="0" smtClean="0"/>
              <a:t>, </a:t>
            </a:r>
            <a:r>
              <a:rPr lang="ru-RU" b="1" dirty="0" err="1" smtClean="0"/>
              <a:t>збутової</a:t>
            </a:r>
            <a:r>
              <a:rPr lang="ru-RU" b="1" dirty="0" smtClean="0"/>
              <a:t> </a:t>
            </a:r>
            <a:r>
              <a:rPr lang="ru-RU" b="1" dirty="0" err="1" smtClean="0"/>
              <a:t>кооперації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Протиріччя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НЕ</a:t>
            </a:r>
            <a:r>
              <a:rPr lang="ru-RU" dirty="0" err="1" smtClean="0">
                <a:solidFill>
                  <a:srgbClr val="FF0000"/>
                </a:solidFill>
              </a:rPr>
              <a:t>П</a:t>
            </a:r>
            <a:r>
              <a:rPr lang="ru-RU" dirty="0" err="1" smtClean="0">
                <a:solidFill>
                  <a:srgbClr val="FF0000"/>
                </a:solidFill>
              </a:rPr>
              <a:t>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Інна\image268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896147" cy="571505"/>
          </a:xfrm>
          <a:prstGeom prst="rect">
            <a:avLst/>
          </a:prstGeom>
          <a:noFill/>
        </p:spPr>
      </p:pic>
      <p:pic>
        <p:nvPicPr>
          <p:cNvPr id="4099" name="Picture 3" descr="E:\Інна\image26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937" y="2643182"/>
            <a:ext cx="6821211" cy="785818"/>
          </a:xfrm>
          <a:prstGeom prst="rect">
            <a:avLst/>
          </a:prstGeom>
          <a:noFill/>
        </p:spPr>
      </p:pic>
      <p:pic>
        <p:nvPicPr>
          <p:cNvPr id="4100" name="Picture 4" descr="E:\Інна\image27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643314"/>
            <a:ext cx="7052879" cy="1000132"/>
          </a:xfrm>
          <a:prstGeom prst="rect">
            <a:avLst/>
          </a:prstGeom>
          <a:noFill/>
        </p:spPr>
      </p:pic>
      <p:pic>
        <p:nvPicPr>
          <p:cNvPr id="4101" name="Picture 5" descr="E:\Інна\image27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929198"/>
            <a:ext cx="6962458" cy="10001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НЕП 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сільському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господарстві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22608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Продподаток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встановлений</a:t>
            </a:r>
            <a:r>
              <a:rPr lang="ru-RU" dirty="0" smtClean="0"/>
              <a:t> на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20% </a:t>
            </a:r>
            <a:r>
              <a:rPr lang="ru-RU" dirty="0" err="1" smtClean="0"/>
              <a:t>від</a:t>
            </a:r>
            <a:r>
              <a:rPr lang="ru-RU" dirty="0" smtClean="0"/>
              <a:t> чистого продукту </a:t>
            </a:r>
            <a:r>
              <a:rPr lang="ru-RU" dirty="0" err="1" smtClean="0"/>
              <a:t>селянської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(</a:t>
            </a:r>
            <a:r>
              <a:rPr lang="ru-RU" dirty="0" err="1" smtClean="0"/>
              <a:t>тобто</a:t>
            </a:r>
            <a:r>
              <a:rPr lang="ru-RU" dirty="0" smtClean="0"/>
              <a:t>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сплати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здати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удвічі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, </a:t>
            </a:r>
            <a:r>
              <a:rPr lang="ru-RU" dirty="0" err="1" smtClean="0"/>
              <a:t>чим</a:t>
            </a:r>
            <a:r>
              <a:rPr lang="ru-RU" dirty="0" smtClean="0"/>
              <a:t> при </a:t>
            </a:r>
            <a:r>
              <a:rPr lang="ru-RU" dirty="0" err="1" smtClean="0"/>
              <a:t>продрозкладці</a:t>
            </a:r>
            <a:r>
              <a:rPr lang="ru-RU" dirty="0" smtClean="0"/>
              <a:t>),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намічалося</a:t>
            </a:r>
            <a:r>
              <a:rPr lang="ru-RU" dirty="0" smtClean="0"/>
              <a:t> </a:t>
            </a:r>
            <a:r>
              <a:rPr lang="ru-RU" dirty="0" err="1" smtClean="0"/>
              <a:t>понизити</a:t>
            </a:r>
            <a:r>
              <a:rPr lang="ru-RU" dirty="0" smtClean="0"/>
              <a:t> до 10% урожаю і перевести в </a:t>
            </a:r>
            <a:r>
              <a:rPr lang="ru-RU" dirty="0" err="1" smtClean="0"/>
              <a:t>грошову</a:t>
            </a:r>
            <a:r>
              <a:rPr lang="ru-RU" dirty="0" smtClean="0"/>
              <a:t> форму.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30 </a:t>
            </a:r>
            <a:r>
              <a:rPr lang="ru-RU" dirty="0" err="1" smtClean="0"/>
              <a:t>жовтня</a:t>
            </a:r>
            <a:r>
              <a:rPr lang="ru-RU" dirty="0" smtClean="0"/>
              <a:t> 1922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Земельний</a:t>
            </a:r>
            <a:r>
              <a:rPr lang="ru-RU" dirty="0" smtClean="0"/>
              <a:t> кодекс РРФСР,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скасовувався</a:t>
            </a:r>
            <a:r>
              <a:rPr lang="ru-RU" dirty="0" smtClean="0"/>
              <a:t> закон про </a:t>
            </a:r>
            <a:r>
              <a:rPr lang="ru-RU" dirty="0" err="1" smtClean="0"/>
              <a:t>соціалізацію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і </a:t>
            </a:r>
            <a:r>
              <a:rPr lang="ru-RU" dirty="0" err="1" smtClean="0"/>
              <a:t>оголошувалася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націоналізація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селяни</a:t>
            </a:r>
            <a:r>
              <a:rPr lang="ru-RU" dirty="0" smtClean="0"/>
              <a:t> могли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вибирати</a:t>
            </a:r>
            <a:r>
              <a:rPr lang="ru-RU" dirty="0" smtClean="0"/>
              <a:t> форму </a:t>
            </a:r>
            <a:r>
              <a:rPr lang="ru-RU" dirty="0" err="1" smtClean="0"/>
              <a:t>землекористування</a:t>
            </a:r>
            <a:r>
              <a:rPr lang="ru-RU" dirty="0" smtClean="0"/>
              <a:t> — </a:t>
            </a:r>
            <a:r>
              <a:rPr lang="ru-RU" dirty="0" err="1" smtClean="0"/>
              <a:t>общинну</a:t>
            </a:r>
            <a:r>
              <a:rPr lang="ru-RU" dirty="0" smtClean="0"/>
              <a:t>, </a:t>
            </a:r>
            <a:r>
              <a:rPr lang="ru-RU" dirty="0" err="1" smtClean="0"/>
              <a:t>приватну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колективну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скасована</a:t>
            </a:r>
            <a:r>
              <a:rPr lang="ru-RU" dirty="0" smtClean="0"/>
              <a:t> заборона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найманих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412776"/>
            <a:ext cx="2808312" cy="1892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77072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Загалом</a:t>
            </a:r>
            <a:r>
              <a:rPr lang="ru-RU" dirty="0" smtClean="0"/>
              <a:t>, НЕП позитивно </a:t>
            </a:r>
            <a:r>
              <a:rPr lang="ru-RU" dirty="0" err="1" smtClean="0"/>
              <a:t>позначився</a:t>
            </a:r>
            <a:r>
              <a:rPr lang="ru-RU" dirty="0" smtClean="0"/>
              <a:t> на </a:t>
            </a:r>
            <a:r>
              <a:rPr lang="ru-RU" dirty="0" err="1" smtClean="0"/>
              <a:t>стані</a:t>
            </a:r>
            <a:r>
              <a:rPr lang="ru-RU" dirty="0" smtClean="0"/>
              <a:t> села. </a:t>
            </a:r>
            <a:r>
              <a:rPr lang="ru-RU" dirty="0" err="1" smtClean="0"/>
              <a:t>По-перше</a:t>
            </a:r>
            <a:r>
              <a:rPr lang="ru-RU" dirty="0" smtClean="0"/>
              <a:t>, у селян </a:t>
            </a:r>
            <a:r>
              <a:rPr lang="ru-RU" dirty="0" err="1" smtClean="0"/>
              <a:t>з'явився</a:t>
            </a:r>
            <a:r>
              <a:rPr lang="ru-RU" dirty="0" smtClean="0"/>
              <a:t> стимул </a:t>
            </a:r>
            <a:r>
              <a:rPr lang="ru-RU" dirty="0" err="1" smtClean="0"/>
              <a:t>працювати</a:t>
            </a:r>
            <a:r>
              <a:rPr lang="ru-RU" dirty="0" smtClean="0"/>
              <a:t>. </a:t>
            </a:r>
            <a:r>
              <a:rPr lang="ru-RU" dirty="0" err="1" smtClean="0"/>
              <a:t>По-друге</a:t>
            </a:r>
            <a:r>
              <a:rPr lang="ru-RU" dirty="0" smtClean="0"/>
              <a:t> (в </a:t>
            </a:r>
            <a:r>
              <a:rPr lang="ru-RU" dirty="0" err="1" smtClean="0"/>
              <a:t>порівнянні</a:t>
            </a:r>
            <a:r>
              <a:rPr lang="ru-RU" dirty="0" smtClean="0"/>
              <a:t> з </a:t>
            </a:r>
            <a:r>
              <a:rPr lang="ru-RU" dirty="0" err="1" smtClean="0"/>
              <a:t>дореволюційним</a:t>
            </a:r>
            <a:r>
              <a:rPr lang="ru-RU" dirty="0" smtClean="0"/>
              <a:t> часом)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збільшився</a:t>
            </a:r>
            <a:r>
              <a:rPr lang="ru-RU" dirty="0" smtClean="0"/>
              <a:t> </a:t>
            </a:r>
            <a:r>
              <a:rPr lang="ru-RU" dirty="0" err="1" smtClean="0"/>
              <a:t>земельний</a:t>
            </a:r>
            <a:r>
              <a:rPr lang="ru-RU" dirty="0" smtClean="0"/>
              <a:t> </a:t>
            </a:r>
            <a:r>
              <a:rPr lang="ru-RU" dirty="0" err="1" smtClean="0"/>
              <a:t>наділ</a:t>
            </a:r>
            <a:r>
              <a:rPr lang="ru-RU" dirty="0" smtClean="0"/>
              <a:t> —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Отже</a:t>
            </a:r>
            <a:r>
              <a:rPr lang="ru-RU" dirty="0" smtClean="0"/>
              <a:t>, до 1925 року стало ясно,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народне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прийшло</a:t>
            </a:r>
            <a:r>
              <a:rPr lang="ru-RU" dirty="0" smtClean="0"/>
              <a:t> до </a:t>
            </a:r>
            <a:r>
              <a:rPr lang="ru-RU" dirty="0" err="1" smtClean="0"/>
              <a:t>протиріччя</a:t>
            </a:r>
            <a:r>
              <a:rPr lang="ru-RU" dirty="0" smtClean="0"/>
              <a:t>: </a:t>
            </a:r>
            <a:r>
              <a:rPr lang="ru-RU" dirty="0" err="1" smtClean="0"/>
              <a:t>подальшому</a:t>
            </a:r>
            <a:r>
              <a:rPr lang="ru-RU" dirty="0" smtClean="0"/>
              <a:t> </a:t>
            </a:r>
            <a:r>
              <a:rPr lang="ru-RU" dirty="0" err="1" smtClean="0"/>
              <a:t>просуванню</a:t>
            </a:r>
            <a:r>
              <a:rPr lang="ru-RU" dirty="0" smtClean="0"/>
              <a:t> до ринку </a:t>
            </a:r>
            <a:r>
              <a:rPr lang="ru-RU" dirty="0" err="1" smtClean="0"/>
              <a:t>заважали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і </a:t>
            </a:r>
            <a:r>
              <a:rPr lang="ru-RU" dirty="0" err="1" smtClean="0"/>
              <a:t>ідеологічні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, страх «</a:t>
            </a:r>
            <a:r>
              <a:rPr lang="ru-RU" dirty="0" err="1" smtClean="0"/>
              <a:t>переродження</a:t>
            </a:r>
            <a:r>
              <a:rPr lang="ru-RU" dirty="0" smtClean="0"/>
              <a:t>» </a:t>
            </a:r>
            <a:r>
              <a:rPr lang="ru-RU" dirty="0" err="1" smtClean="0"/>
              <a:t>влади</a:t>
            </a:r>
            <a:r>
              <a:rPr lang="ru-RU" dirty="0" smtClean="0"/>
              <a:t>; </a:t>
            </a:r>
            <a:r>
              <a:rPr lang="ru-RU" dirty="0" err="1" smtClean="0"/>
              <a:t>поверненню</a:t>
            </a:r>
            <a:r>
              <a:rPr lang="ru-RU" dirty="0" smtClean="0"/>
              <a:t> до </a:t>
            </a:r>
            <a:r>
              <a:rPr lang="ru-RU" dirty="0" err="1" smtClean="0"/>
              <a:t>військово-комуністичного</a:t>
            </a:r>
            <a:r>
              <a:rPr lang="ru-RU" dirty="0" smtClean="0"/>
              <a:t> типа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заважали</a:t>
            </a:r>
            <a:r>
              <a:rPr lang="ru-RU" dirty="0" smtClean="0"/>
              <a:t> </a:t>
            </a:r>
            <a:r>
              <a:rPr lang="ru-RU" dirty="0" err="1" smtClean="0"/>
              <a:t>спогади</a:t>
            </a:r>
            <a:r>
              <a:rPr lang="ru-RU" dirty="0" smtClean="0"/>
              <a:t> про </a:t>
            </a:r>
            <a:r>
              <a:rPr lang="ru-RU" dirty="0" err="1" smtClean="0"/>
              <a:t>селянську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 1920 </a:t>
            </a:r>
            <a:r>
              <a:rPr lang="ru-RU" dirty="0" err="1" smtClean="0"/>
              <a:t>років</a:t>
            </a:r>
            <a:r>
              <a:rPr lang="ru-RU" dirty="0" smtClean="0"/>
              <a:t> і </a:t>
            </a:r>
            <a:r>
              <a:rPr lang="ru-RU" dirty="0" err="1" smtClean="0"/>
              <a:t>масовому</a:t>
            </a:r>
            <a:r>
              <a:rPr lang="ru-RU" dirty="0" smtClean="0"/>
              <a:t> </a:t>
            </a:r>
            <a:r>
              <a:rPr lang="ru-RU" dirty="0" err="1" smtClean="0"/>
              <a:t>голоді</a:t>
            </a:r>
            <a:r>
              <a:rPr lang="ru-RU" dirty="0" smtClean="0"/>
              <a:t>, страх </a:t>
            </a:r>
            <a:r>
              <a:rPr lang="ru-RU" dirty="0" err="1" smtClean="0"/>
              <a:t>антирадянських</a:t>
            </a:r>
            <a:r>
              <a:rPr lang="ru-RU" dirty="0" smtClean="0"/>
              <a:t> </a:t>
            </a:r>
            <a:r>
              <a:rPr lang="ru-RU" dirty="0" err="1" smtClean="0"/>
              <a:t>виступів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5072164"/>
      </p:ext>
    </p:extLst>
  </p:cSld>
  <p:clrMapOvr>
    <a:masterClrMapping/>
  </p:clrMapOvr>
  <p:transition spd="med" advClick="0" advTm="16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НЕП 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промисловості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928670"/>
            <a:ext cx="6819670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err="1" smtClean="0"/>
              <a:t>Р</a:t>
            </a:r>
            <a:r>
              <a:rPr lang="ru-RU" sz="1400" dirty="0" err="1" smtClean="0"/>
              <a:t>адикальні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сталися</a:t>
            </a:r>
            <a:r>
              <a:rPr lang="ru-RU" sz="1400" dirty="0" smtClean="0"/>
              <a:t> і в </a:t>
            </a:r>
            <a:r>
              <a:rPr lang="ru-RU" sz="1400" dirty="0" err="1" smtClean="0"/>
              <a:t>промисловості</a:t>
            </a:r>
            <a:r>
              <a:rPr lang="ru-RU" sz="1400" dirty="0" smtClean="0"/>
              <a:t>. Главки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скасовані</a:t>
            </a:r>
            <a:r>
              <a:rPr lang="ru-RU" sz="1400" dirty="0" smtClean="0"/>
              <a:t>, а </a:t>
            </a:r>
            <a:r>
              <a:rPr lang="ru-RU" sz="1400" dirty="0" err="1" smtClean="0"/>
              <a:t>замість</a:t>
            </a:r>
            <a:r>
              <a:rPr lang="ru-RU" sz="1400" dirty="0" smtClean="0"/>
              <a:t> них </a:t>
            </a:r>
            <a:r>
              <a:rPr lang="ru-RU" sz="1400" dirty="0" err="1" smtClean="0"/>
              <a:t>створені</a:t>
            </a:r>
            <a:r>
              <a:rPr lang="ru-RU" sz="1400" dirty="0" smtClean="0"/>
              <a:t> </a:t>
            </a:r>
            <a:r>
              <a:rPr lang="ru-RU" sz="1400" dirty="0" err="1" smtClean="0"/>
              <a:t>трести</a:t>
            </a:r>
            <a:r>
              <a:rPr lang="ru-RU" sz="1400" dirty="0" smtClean="0"/>
              <a:t> — </a:t>
            </a:r>
            <a:r>
              <a:rPr lang="ru-RU" sz="1400" dirty="0" err="1" smtClean="0"/>
              <a:t>об'єднання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однорідних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взаємозв'язаних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собою </a:t>
            </a:r>
            <a:r>
              <a:rPr lang="ru-RU" sz="1400" dirty="0" err="1" smtClean="0"/>
              <a:t>підприємств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отримали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повну</a:t>
            </a:r>
            <a:r>
              <a:rPr lang="ru-RU" sz="1400" dirty="0" smtClean="0"/>
              <a:t> </a:t>
            </a:r>
            <a:r>
              <a:rPr lang="ru-RU" sz="1400" dirty="0" err="1" smtClean="0"/>
              <a:t>господарську</a:t>
            </a:r>
            <a:r>
              <a:rPr lang="ru-RU" sz="1400" dirty="0" smtClean="0"/>
              <a:t> і </a:t>
            </a:r>
            <a:r>
              <a:rPr lang="ru-RU" sz="1400" dirty="0" err="1" smtClean="0"/>
              <a:t>фінансову</a:t>
            </a:r>
            <a:r>
              <a:rPr lang="ru-RU" sz="1400" dirty="0" smtClean="0"/>
              <a:t> </a:t>
            </a:r>
            <a:r>
              <a:rPr lang="ru-RU" sz="1400" dirty="0" err="1" smtClean="0"/>
              <a:t>незалежність</a:t>
            </a:r>
            <a:r>
              <a:rPr lang="ru-RU" sz="1400" dirty="0" smtClean="0"/>
              <a:t>, аж до права </a:t>
            </a:r>
            <a:r>
              <a:rPr lang="ru-RU" sz="1400" dirty="0" err="1" smtClean="0"/>
              <a:t>випуску</a:t>
            </a:r>
            <a:r>
              <a:rPr lang="ru-RU" sz="1400" dirty="0" smtClean="0"/>
              <a:t> </a:t>
            </a:r>
            <a:r>
              <a:rPr lang="ru-RU" sz="1400" dirty="0" err="1" smtClean="0"/>
              <a:t>довгострокових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облігаційних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позик</a:t>
            </a:r>
            <a:r>
              <a:rPr lang="ru-RU" sz="1400" dirty="0" smtClean="0"/>
              <a:t>.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до </a:t>
            </a:r>
            <a:r>
              <a:rPr lang="ru-RU" sz="1400" dirty="0" err="1" smtClean="0"/>
              <a:t>кінця</a:t>
            </a:r>
            <a:r>
              <a:rPr lang="ru-RU" sz="1400" dirty="0" smtClean="0"/>
              <a:t> 1922 р.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90% </a:t>
            </a:r>
            <a:r>
              <a:rPr lang="ru-RU" sz="1400" dirty="0" err="1" smtClean="0"/>
              <a:t>промислових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об'єднані</a:t>
            </a:r>
            <a:r>
              <a:rPr lang="ru-RU" sz="1400" dirty="0" smtClean="0"/>
              <a:t> в 421 трест, </a:t>
            </a:r>
            <a:r>
              <a:rPr lang="ru-RU" sz="1400" dirty="0" err="1" smtClean="0"/>
              <a:t>причому</a:t>
            </a:r>
            <a:r>
              <a:rPr lang="ru-RU" sz="1400" dirty="0" smtClean="0"/>
              <a:t> 40% з них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централізованого</a:t>
            </a:r>
            <a:r>
              <a:rPr lang="ru-RU" sz="1400" dirty="0" smtClean="0"/>
              <a:t>, а 60% — </a:t>
            </a:r>
            <a:r>
              <a:rPr lang="ru-RU" sz="1400" dirty="0" err="1" smtClean="0"/>
              <a:t>місцевого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підпорядкування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Трести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самі</a:t>
            </a:r>
            <a:r>
              <a:rPr lang="ru-RU" sz="1400" dirty="0" smtClean="0"/>
              <a:t> </a:t>
            </a:r>
            <a:r>
              <a:rPr lang="ru-RU" sz="1400" dirty="0" err="1" smtClean="0"/>
              <a:t>вирішували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виробляти</a:t>
            </a:r>
            <a:r>
              <a:rPr lang="ru-RU" sz="1400" dirty="0" smtClean="0"/>
              <a:t> і де </a:t>
            </a:r>
            <a:r>
              <a:rPr lang="ru-RU" sz="1400" dirty="0" err="1" smtClean="0"/>
              <a:t>реалізовувати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продукцію</a:t>
            </a:r>
            <a:r>
              <a:rPr lang="ru-RU" sz="1400" dirty="0" smtClean="0"/>
              <a:t>. </a:t>
            </a:r>
          </a:p>
          <a:p>
            <a:pPr marL="0" indent="0">
              <a:buNone/>
            </a:pPr>
            <a:r>
              <a:rPr lang="ru-RU" sz="1400" dirty="0" smtClean="0"/>
              <a:t>Стали </a:t>
            </a:r>
            <a:r>
              <a:rPr lang="ru-RU" sz="1400" dirty="0" err="1" smtClean="0"/>
              <a:t>виникати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синдикати</a:t>
            </a:r>
            <a:r>
              <a:rPr lang="ru-RU" sz="1400" dirty="0" smtClean="0"/>
              <a:t> — </a:t>
            </a:r>
            <a:r>
              <a:rPr lang="ru-RU" sz="1400" dirty="0" err="1" smtClean="0"/>
              <a:t>добровільні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об'єднання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трестів</a:t>
            </a:r>
            <a:r>
              <a:rPr lang="ru-RU" sz="1400" dirty="0" smtClean="0"/>
              <a:t> на початках </a:t>
            </a:r>
            <a:r>
              <a:rPr lang="ru-RU" sz="1400" dirty="0" err="1" smtClean="0"/>
              <a:t>кооперації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займалися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збутом</a:t>
            </a:r>
            <a:r>
              <a:rPr lang="ru-RU" sz="1400" dirty="0" smtClean="0"/>
              <a:t>, </a:t>
            </a:r>
            <a:r>
              <a:rPr lang="ru-RU" sz="1400" dirty="0" err="1" smtClean="0"/>
              <a:t>постачанням</a:t>
            </a:r>
            <a:r>
              <a:rPr lang="ru-RU" sz="1400" dirty="0" smtClean="0"/>
              <a:t>, </a:t>
            </a:r>
            <a:r>
              <a:rPr lang="ru-RU" sz="1400" dirty="0" err="1" smtClean="0"/>
              <a:t>кредитуванням</a:t>
            </a:r>
            <a:r>
              <a:rPr lang="ru-RU" sz="1400" dirty="0" smtClean="0"/>
              <a:t>, </a:t>
            </a:r>
            <a:r>
              <a:rPr lang="ru-RU" sz="1400" dirty="0" err="1" smtClean="0"/>
              <a:t>зовнішньоторговельними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операціями</a:t>
            </a:r>
            <a:r>
              <a:rPr lang="ru-RU" sz="1400" dirty="0" smtClean="0"/>
              <a:t>. До </a:t>
            </a:r>
            <a:r>
              <a:rPr lang="ru-RU" sz="1400" dirty="0" err="1" smtClean="0"/>
              <a:t>кінця</a:t>
            </a:r>
            <a:r>
              <a:rPr lang="ru-RU" sz="1400" dirty="0" smtClean="0"/>
              <a:t> 1922 р. 80% </a:t>
            </a:r>
            <a:r>
              <a:rPr lang="ru-RU" sz="1400" dirty="0" err="1" smtClean="0"/>
              <a:t>трестируваній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синдиковано</a:t>
            </a:r>
            <a:r>
              <a:rPr lang="ru-RU" sz="1400" dirty="0" smtClean="0"/>
              <a:t>, а на початок 1928 р. </a:t>
            </a:r>
            <a:r>
              <a:rPr lang="ru-RU" sz="1400" dirty="0" err="1" smtClean="0"/>
              <a:t>налічувалися</a:t>
            </a:r>
            <a:r>
              <a:rPr lang="ru-RU" sz="1400" dirty="0" smtClean="0"/>
              <a:t> 23 </a:t>
            </a:r>
            <a:r>
              <a:rPr lang="ru-RU" sz="1400" dirty="0" err="1" smtClean="0"/>
              <a:t>синдикати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діяли</a:t>
            </a:r>
            <a:r>
              <a:rPr lang="ru-RU" sz="1400" dirty="0" smtClean="0"/>
              <a:t> </a:t>
            </a:r>
            <a:r>
              <a:rPr lang="ru-RU" sz="1400" dirty="0" err="1" smtClean="0"/>
              <a:t>майже</a:t>
            </a:r>
            <a:r>
              <a:rPr lang="ru-RU" sz="1400" dirty="0" smtClean="0"/>
              <a:t> у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галузях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промисловості</a:t>
            </a:r>
            <a:r>
              <a:rPr lang="ru-RU" sz="1400" dirty="0" smtClean="0"/>
              <a:t>, </a:t>
            </a:r>
            <a:r>
              <a:rPr lang="ru-RU" sz="1400" dirty="0" err="1" smtClean="0"/>
              <a:t>зосередивши</a:t>
            </a:r>
            <a:r>
              <a:rPr lang="ru-RU" sz="1400" dirty="0" smtClean="0"/>
              <a:t> в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руках </a:t>
            </a:r>
            <a:r>
              <a:rPr lang="ru-RU" sz="1400" dirty="0" err="1" smtClean="0"/>
              <a:t>основну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частину</a:t>
            </a:r>
            <a:r>
              <a:rPr lang="ru-RU" sz="1400" dirty="0" smtClean="0"/>
              <a:t> </a:t>
            </a:r>
            <a:r>
              <a:rPr lang="ru-RU" sz="1400" dirty="0" err="1" smtClean="0"/>
              <a:t>оптової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торгівлі</a:t>
            </a:r>
            <a:r>
              <a:rPr lang="ru-RU" sz="1400" dirty="0" smtClean="0"/>
              <a:t>. </a:t>
            </a:r>
            <a:r>
              <a:rPr lang="ru-RU" sz="1400" dirty="0" err="1" smtClean="0"/>
              <a:t>Правління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синдикатів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обиралося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зборах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представників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трестів</a:t>
            </a:r>
            <a:r>
              <a:rPr lang="ru-RU" sz="1400" dirty="0" smtClean="0"/>
              <a:t>, </a:t>
            </a:r>
            <a:r>
              <a:rPr lang="ru-RU" sz="1400" dirty="0" err="1" smtClean="0"/>
              <a:t>причому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кожен</a:t>
            </a:r>
            <a:r>
              <a:rPr lang="ru-RU" sz="1400" dirty="0" smtClean="0"/>
              <a:t> трест </a:t>
            </a:r>
            <a:r>
              <a:rPr lang="ru-RU" sz="1400" dirty="0" err="1" smtClean="0"/>
              <a:t>міг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передати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свій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розсуд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більшу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меншу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частину</a:t>
            </a:r>
            <a:r>
              <a:rPr lang="ru-RU" sz="1400" dirty="0" smtClean="0"/>
              <a:t> </a:t>
            </a:r>
            <a:r>
              <a:rPr lang="ru-RU" sz="1400" dirty="0" err="1" smtClean="0"/>
              <a:t>свого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постачання</a:t>
            </a:r>
            <a:r>
              <a:rPr lang="ru-RU" sz="1400" dirty="0" smtClean="0"/>
              <a:t> і </a:t>
            </a:r>
            <a:r>
              <a:rPr lang="ru-RU" sz="1400" dirty="0" err="1" smtClean="0"/>
              <a:t>збуту</a:t>
            </a:r>
            <a:r>
              <a:rPr lang="ru-RU" sz="1400" dirty="0" smtClean="0"/>
              <a:t> у </a:t>
            </a:r>
            <a:r>
              <a:rPr lang="ru-RU" sz="1400" dirty="0" err="1" smtClean="0"/>
              <a:t>ведення</a:t>
            </a:r>
            <a:r>
              <a:rPr lang="ru-RU" sz="1400" dirty="0" smtClean="0"/>
              <a:t> синдикату.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У </a:t>
            </a:r>
            <a:r>
              <a:rPr lang="ru-RU" sz="1400" dirty="0" err="1" smtClean="0"/>
              <a:t>промисловості</a:t>
            </a:r>
            <a:r>
              <a:rPr lang="ru-RU" sz="1400" dirty="0" smtClean="0"/>
              <a:t> і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галузях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відновлена</a:t>
            </a:r>
            <a:r>
              <a:rPr lang="ru-RU" sz="1400" dirty="0" smtClean="0"/>
              <a:t> </a:t>
            </a:r>
            <a:r>
              <a:rPr lang="ru-RU" sz="1400" dirty="0" err="1" smtClean="0"/>
              <a:t>грошова</a:t>
            </a:r>
            <a:r>
              <a:rPr lang="ru-RU" sz="1400" dirty="0" smtClean="0"/>
              <a:t> оплата </a:t>
            </a:r>
            <a:r>
              <a:rPr lang="ru-RU" sz="1400" dirty="0" err="1" smtClean="0"/>
              <a:t>праці</a:t>
            </a:r>
            <a:r>
              <a:rPr lang="ru-RU" sz="1400" dirty="0" smtClean="0"/>
              <a:t>, </a:t>
            </a:r>
            <a:r>
              <a:rPr lang="ru-RU" sz="1400" dirty="0" err="1" smtClean="0"/>
              <a:t>введені</a:t>
            </a:r>
            <a:r>
              <a:rPr lang="ru-RU" sz="1400" dirty="0" smtClean="0"/>
              <a:t> </a:t>
            </a:r>
            <a:r>
              <a:rPr lang="ru-RU" sz="1400" dirty="0" err="1" smtClean="0"/>
              <a:t>тарифи</a:t>
            </a:r>
            <a:r>
              <a:rPr lang="ru-RU" sz="1400" dirty="0" smtClean="0"/>
              <a:t>, </a:t>
            </a:r>
            <a:r>
              <a:rPr lang="ru-RU" sz="1400" dirty="0" err="1" smtClean="0"/>
              <a:t>зарплати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виключають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зрівнялівку</a:t>
            </a:r>
            <a:r>
              <a:rPr lang="ru-RU" sz="1400" dirty="0" smtClean="0"/>
              <a:t>, і </a:t>
            </a:r>
            <a:r>
              <a:rPr lang="ru-RU" sz="1400" dirty="0" err="1" smtClean="0"/>
              <a:t>зняті</a:t>
            </a:r>
            <a:r>
              <a:rPr lang="ru-RU" sz="1400" dirty="0" smtClean="0"/>
              <a:t> </a:t>
            </a:r>
            <a:r>
              <a:rPr lang="ru-RU" sz="1400" dirty="0" err="1" smtClean="0"/>
              <a:t>обмеження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збільшення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заробітків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зростанні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вироблення</a:t>
            </a:r>
            <a:r>
              <a:rPr lang="ru-RU" sz="1400" dirty="0" smtClean="0"/>
              <a:t>. Були </a:t>
            </a:r>
            <a:r>
              <a:rPr lang="ru-RU" sz="1400" dirty="0" err="1" smtClean="0"/>
              <a:t>ліквідовані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трудові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армії</a:t>
            </a:r>
            <a:r>
              <a:rPr lang="ru-RU" sz="1400" dirty="0" smtClean="0"/>
              <a:t>, </a:t>
            </a:r>
            <a:r>
              <a:rPr lang="ru-RU" sz="1400" dirty="0" err="1" smtClean="0"/>
              <a:t>скасовані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обов'язкова</a:t>
            </a:r>
            <a:r>
              <a:rPr lang="ru-RU" sz="1400" dirty="0" smtClean="0"/>
              <a:t> </a:t>
            </a:r>
            <a:r>
              <a:rPr lang="ru-RU" sz="1400" dirty="0" err="1" smtClean="0"/>
              <a:t>трудова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повинність</a:t>
            </a:r>
            <a:r>
              <a:rPr lang="ru-RU" sz="1400" dirty="0" smtClean="0"/>
              <a:t> і </a:t>
            </a:r>
            <a:r>
              <a:rPr lang="ru-RU" sz="1400" dirty="0" err="1" smtClean="0"/>
              <a:t>основні</a:t>
            </a:r>
            <a:r>
              <a:rPr lang="ru-RU" sz="1400" dirty="0" smtClean="0"/>
              <a:t> </a:t>
            </a:r>
            <a:r>
              <a:rPr lang="ru-RU" sz="1400" dirty="0" err="1" smtClean="0"/>
              <a:t>обмеження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зміну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. </a:t>
            </a:r>
            <a:r>
              <a:rPr lang="ru-RU" sz="1400" dirty="0" smtClean="0"/>
              <a:t>Абсолютна </a:t>
            </a:r>
            <a:r>
              <a:rPr lang="ru-RU" sz="1400" dirty="0" err="1" smtClean="0"/>
              <a:t>чисельність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безробітних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зареєстрованих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біржами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праці</a:t>
            </a:r>
            <a:r>
              <a:rPr lang="ru-RU" sz="1400" dirty="0" smtClean="0"/>
              <a:t>, в </a:t>
            </a:r>
            <a:r>
              <a:rPr lang="ru-RU" sz="1400" dirty="0" err="1" smtClean="0"/>
              <a:t>період</a:t>
            </a:r>
            <a:r>
              <a:rPr lang="ru-RU" sz="1400" dirty="0" smtClean="0"/>
              <a:t> </a:t>
            </a:r>
            <a:r>
              <a:rPr lang="ru-RU" sz="1400" dirty="0" err="1" smtClean="0"/>
              <a:t>Непу</a:t>
            </a:r>
            <a:r>
              <a:rPr lang="ru-RU" sz="1400" dirty="0" smtClean="0"/>
              <a:t> </a:t>
            </a:r>
            <a:r>
              <a:rPr lang="ru-RU" sz="1400" dirty="0" err="1" smtClean="0"/>
              <a:t>зросла</a:t>
            </a:r>
            <a:r>
              <a:rPr lang="ru-RU" sz="1400" dirty="0" smtClean="0"/>
              <a:t> (з 1,2 млн </a:t>
            </a:r>
            <a:r>
              <a:rPr lang="ru-RU" sz="1400" dirty="0" err="1" smtClean="0"/>
              <a:t>чоловік</a:t>
            </a:r>
            <a:r>
              <a:rPr lang="ru-RU" sz="1400" dirty="0" smtClean="0"/>
              <a:t> на початку 1924 р. до 1,7 млн </a:t>
            </a:r>
            <a:r>
              <a:rPr lang="ru-RU" sz="1400" dirty="0" err="1" smtClean="0"/>
              <a:t>чоловік</a:t>
            </a:r>
            <a:r>
              <a:rPr lang="ru-RU" sz="1400" dirty="0" smtClean="0"/>
              <a:t> на початку 1929 р.), але </a:t>
            </a:r>
            <a:r>
              <a:rPr lang="ru-RU" sz="1400" dirty="0" err="1" smtClean="0"/>
              <a:t>розширення</a:t>
            </a:r>
            <a:r>
              <a:rPr lang="ru-RU" sz="1400" dirty="0" smtClean="0"/>
              <a:t> ринку </a:t>
            </a:r>
            <a:r>
              <a:rPr lang="ru-RU" sz="1400" dirty="0" err="1" smtClean="0"/>
              <a:t>праці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значнішим</a:t>
            </a:r>
            <a:r>
              <a:rPr lang="ru-RU" sz="1400" dirty="0" smtClean="0"/>
              <a:t> (</a:t>
            </a:r>
            <a:r>
              <a:rPr lang="ru-RU" sz="1400" dirty="0" err="1" smtClean="0"/>
              <a:t>чисельність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робітників</a:t>
            </a:r>
            <a:r>
              <a:rPr lang="ru-RU" sz="1400" dirty="0" smtClean="0"/>
              <a:t> і </a:t>
            </a:r>
            <a:r>
              <a:rPr lang="ru-RU" sz="1400" dirty="0" err="1" smtClean="0"/>
              <a:t>службовців</a:t>
            </a:r>
            <a:r>
              <a:rPr lang="ru-RU" sz="1400" dirty="0" smtClean="0"/>
              <a:t> у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галузях</a:t>
            </a:r>
            <a:r>
              <a:rPr lang="ru-RU" sz="1400" dirty="0" smtClean="0"/>
              <a:t> народного </a:t>
            </a:r>
            <a:r>
              <a:rPr lang="ru-RU" sz="1400" dirty="0" err="1" smtClean="0"/>
              <a:t>господарства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збільшилася</a:t>
            </a:r>
            <a:r>
              <a:rPr lang="ru-RU" sz="1400" dirty="0" smtClean="0"/>
              <a:t> з 5,8 млн в 1924 р. до 12,4 млн в 1929 р.), так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фактично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рівень</a:t>
            </a:r>
            <a:r>
              <a:rPr lang="ru-RU" sz="1400" dirty="0" smtClean="0"/>
              <a:t> </a:t>
            </a:r>
            <a:r>
              <a:rPr lang="ru-RU" sz="1400" dirty="0" err="1" smtClean="0"/>
              <a:t>безробіття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знизився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000108"/>
            <a:ext cx="187761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786190"/>
            <a:ext cx="1928816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32697"/>
      </p:ext>
    </p:extLst>
  </p:cSld>
  <p:clrMapOvr>
    <a:masterClrMapping/>
  </p:clrMapOvr>
  <p:transition spd="slow" advClick="0" advTm="18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Згортання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НЕПу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739564" cy="276490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З </a:t>
            </a:r>
            <a:r>
              <a:rPr lang="ru-RU" dirty="0" err="1" smtClean="0"/>
              <a:t>жовтня</a:t>
            </a:r>
            <a:r>
              <a:rPr lang="ru-RU" dirty="0" smtClean="0"/>
              <a:t> 1928 року </a:t>
            </a:r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п'ятирічного</a:t>
            </a:r>
            <a:r>
              <a:rPr lang="ru-RU" dirty="0" smtClean="0"/>
              <a:t> плану </a:t>
            </a:r>
            <a:r>
              <a:rPr lang="ru-RU" dirty="0" err="1" smtClean="0"/>
              <a:t>розвитку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як план на першу </a:t>
            </a:r>
            <a:r>
              <a:rPr lang="ru-RU" dirty="0" err="1" smtClean="0"/>
              <a:t>п'ятирічку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прийнятий</a:t>
            </a:r>
            <a:r>
              <a:rPr lang="ru-RU" dirty="0" smtClean="0"/>
              <a:t> не проект, </a:t>
            </a:r>
            <a:r>
              <a:rPr lang="ru-RU" dirty="0" err="1" smtClean="0"/>
              <a:t>розроблений</a:t>
            </a:r>
            <a:r>
              <a:rPr lang="ru-RU" dirty="0" smtClean="0"/>
              <a:t> </a:t>
            </a:r>
            <a:r>
              <a:rPr lang="ru-RU" dirty="0" err="1" smtClean="0"/>
              <a:t>Держпланом</a:t>
            </a:r>
            <a:r>
              <a:rPr lang="ru-RU" dirty="0" smtClean="0"/>
              <a:t> СРСР, а </a:t>
            </a:r>
            <a:r>
              <a:rPr lang="ru-RU" dirty="0" err="1" smtClean="0"/>
              <a:t>завищений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, </a:t>
            </a:r>
            <a:r>
              <a:rPr lang="ru-RU" dirty="0" err="1" smtClean="0"/>
              <a:t>складений</a:t>
            </a:r>
            <a:r>
              <a:rPr lang="ru-RU" dirty="0" smtClean="0"/>
              <a:t> ВСНХ не </a:t>
            </a:r>
            <a:r>
              <a:rPr lang="ru-RU" dirty="0" err="1" smtClean="0"/>
              <a:t>стільки</a:t>
            </a:r>
            <a:r>
              <a:rPr lang="ru-RU" dirty="0" smtClean="0"/>
              <a:t> з </a:t>
            </a:r>
            <a:r>
              <a:rPr lang="ru-RU" dirty="0" err="1" smtClean="0"/>
              <a:t>врахуванням</a:t>
            </a:r>
            <a:r>
              <a:rPr lang="ru-RU" dirty="0" smtClean="0"/>
              <a:t> </a:t>
            </a:r>
            <a:r>
              <a:rPr lang="ru-RU" dirty="0" err="1" smtClean="0"/>
              <a:t>об'єктивних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</a:t>
            </a:r>
            <a:r>
              <a:rPr lang="ru-RU" dirty="0" err="1" smtClean="0"/>
              <a:t>партійних</a:t>
            </a:r>
            <a:r>
              <a:rPr lang="ru-RU" dirty="0" smtClean="0"/>
              <a:t> </a:t>
            </a:r>
            <a:r>
              <a:rPr lang="ru-RU" dirty="0" err="1" smtClean="0"/>
              <a:t>гасел</a:t>
            </a:r>
            <a:r>
              <a:rPr lang="ru-RU" dirty="0" smtClean="0"/>
              <a:t>. У </a:t>
            </a:r>
            <a:r>
              <a:rPr lang="ru-RU" dirty="0" err="1" smtClean="0"/>
              <a:t>червні</a:t>
            </a:r>
            <a:r>
              <a:rPr lang="ru-RU" dirty="0" smtClean="0"/>
              <a:t> 1929 року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масова</a:t>
            </a:r>
            <a:r>
              <a:rPr lang="ru-RU" dirty="0" smtClean="0"/>
              <a:t> </a:t>
            </a:r>
            <a:r>
              <a:rPr lang="ru-RU" dirty="0" err="1" smtClean="0"/>
              <a:t>колективізація</a:t>
            </a:r>
            <a:r>
              <a:rPr lang="ru-RU" dirty="0" smtClean="0"/>
              <a:t> (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суперечила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плану ВСНХ) — вона </a:t>
            </a:r>
            <a:r>
              <a:rPr lang="ru-RU" dirty="0" err="1" smtClean="0"/>
              <a:t>проводилася</a:t>
            </a:r>
            <a:r>
              <a:rPr lang="ru-RU" dirty="0" smtClean="0"/>
              <a:t> з широким </a:t>
            </a:r>
            <a:r>
              <a:rPr lang="ru-RU" dirty="0" err="1" smtClean="0"/>
              <a:t>вживанням</a:t>
            </a:r>
            <a:r>
              <a:rPr lang="ru-RU" dirty="0" smtClean="0"/>
              <a:t> </a:t>
            </a:r>
            <a:r>
              <a:rPr lang="ru-RU" dirty="0" err="1" smtClean="0"/>
              <a:t>примусових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. </a:t>
            </a:r>
            <a:r>
              <a:rPr lang="ru-RU" dirty="0" err="1" smtClean="0"/>
              <a:t>Восени</a:t>
            </a:r>
            <a:r>
              <a:rPr lang="ru-RU" dirty="0" smtClean="0"/>
              <a:t> вона </a:t>
            </a:r>
            <a:r>
              <a:rPr lang="ru-RU" dirty="0" err="1" smtClean="0"/>
              <a:t>доповнилася</a:t>
            </a:r>
            <a:r>
              <a:rPr lang="ru-RU" dirty="0" smtClean="0"/>
              <a:t> </a:t>
            </a:r>
            <a:r>
              <a:rPr lang="ru-RU" dirty="0" err="1" smtClean="0"/>
              <a:t>примусовими</a:t>
            </a:r>
            <a:r>
              <a:rPr lang="ru-RU" dirty="0" smtClean="0"/>
              <a:t> </a:t>
            </a:r>
            <a:r>
              <a:rPr lang="ru-RU" dirty="0" err="1" smtClean="0"/>
              <a:t>хлібозаготівлями</a:t>
            </a:r>
            <a:r>
              <a:rPr lang="ru-RU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764" y="1124744"/>
            <a:ext cx="3744416" cy="285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149080"/>
            <a:ext cx="8689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в </a:t>
            </a:r>
            <a:r>
              <a:rPr lang="ru-RU" dirty="0" err="1" smtClean="0"/>
              <a:t>колгоспи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набуло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характеру, </a:t>
            </a:r>
            <a:r>
              <a:rPr lang="ru-RU" dirty="0" err="1" smtClean="0"/>
              <a:t>що</a:t>
            </a:r>
            <a:r>
              <a:rPr lang="ru-RU" dirty="0" smtClean="0"/>
              <a:t> дало </a:t>
            </a:r>
            <a:r>
              <a:rPr lang="ru-RU" dirty="0" err="1" smtClean="0"/>
              <a:t>привід</a:t>
            </a:r>
            <a:r>
              <a:rPr lang="ru-RU" dirty="0" smtClean="0"/>
              <a:t> </a:t>
            </a:r>
            <a:r>
              <a:rPr lang="ru-RU" dirty="0" err="1" smtClean="0"/>
              <a:t>Сталіну</a:t>
            </a:r>
            <a:r>
              <a:rPr lang="ru-RU" dirty="0" smtClean="0"/>
              <a:t> в </a:t>
            </a:r>
            <a:r>
              <a:rPr lang="ru-RU" dirty="0" err="1" smtClean="0"/>
              <a:t>листопаді</a:t>
            </a:r>
            <a:r>
              <a:rPr lang="ru-RU" dirty="0" smtClean="0"/>
              <a:t> того ж 1929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виступити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заявою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середняк </a:t>
            </a:r>
            <a:r>
              <a:rPr lang="ru-RU" dirty="0" err="1" smtClean="0"/>
              <a:t>пішов</a:t>
            </a:r>
            <a:r>
              <a:rPr lang="ru-RU" dirty="0" smtClean="0"/>
              <a:t> в </a:t>
            </a:r>
            <a:r>
              <a:rPr lang="ru-RU" dirty="0" err="1" smtClean="0"/>
              <a:t>колгоспи</a:t>
            </a:r>
            <a:r>
              <a:rPr lang="ru-RU" dirty="0" smtClean="0"/>
              <a:t>. </a:t>
            </a:r>
            <a:r>
              <a:rPr lang="ru-RU" dirty="0" err="1" smtClean="0"/>
              <a:t>Стаття</a:t>
            </a:r>
            <a:r>
              <a:rPr lang="ru-RU" dirty="0" smtClean="0"/>
              <a:t> </a:t>
            </a:r>
            <a:r>
              <a:rPr lang="ru-RU" dirty="0" err="1" smtClean="0"/>
              <a:t>Сталіна</a:t>
            </a:r>
            <a:r>
              <a:rPr lang="ru-RU" dirty="0" smtClean="0"/>
              <a:t> так і </a:t>
            </a:r>
            <a:r>
              <a:rPr lang="ru-RU" dirty="0" err="1" smtClean="0"/>
              <a:t>називалася</a:t>
            </a:r>
            <a:r>
              <a:rPr lang="ru-RU" dirty="0" smtClean="0"/>
              <a:t> — «Великий перелом».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черговий</a:t>
            </a:r>
            <a:r>
              <a:rPr lang="ru-RU" dirty="0" smtClean="0"/>
              <a:t> пленум ЦК </a:t>
            </a:r>
            <a:r>
              <a:rPr lang="ru-RU" dirty="0" err="1" smtClean="0"/>
              <a:t>схвалив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, </a:t>
            </a:r>
            <a:r>
              <a:rPr lang="ru-RU" dirty="0" err="1" smtClean="0"/>
              <a:t>підвищені</a:t>
            </a:r>
            <a:r>
              <a:rPr lang="ru-RU" dirty="0" smtClean="0"/>
              <a:t> і </a:t>
            </a:r>
            <a:r>
              <a:rPr lang="ru-RU" dirty="0" err="1" smtClean="0"/>
              <a:t>прискорені</a:t>
            </a:r>
            <a:r>
              <a:rPr lang="ru-RU" dirty="0" smtClean="0"/>
              <a:t>,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колективізації</a:t>
            </a:r>
            <a:r>
              <a:rPr lang="ru-RU" dirty="0" smtClean="0"/>
              <a:t> і </a:t>
            </a:r>
            <a:r>
              <a:rPr lang="ru-RU" dirty="0" err="1" smtClean="0"/>
              <a:t>індустріалізації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3892993"/>
      </p:ext>
    </p:extLst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Наслідки </a:t>
            </a:r>
            <a:r>
              <a:rPr lang="uk-UA" dirty="0" err="1" smtClean="0">
                <a:solidFill>
                  <a:srgbClr val="FF0000"/>
                </a:solidFill>
              </a:rPr>
              <a:t>НЕПу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Отже</a:t>
            </a:r>
            <a:r>
              <a:rPr lang="ru-RU" dirty="0" smtClean="0"/>
              <a:t>, нова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реакцією</a:t>
            </a:r>
            <a:r>
              <a:rPr lang="ru-RU" dirty="0" smtClean="0"/>
              <a:t> на </a:t>
            </a:r>
            <a:r>
              <a:rPr lang="ru-RU" dirty="0" err="1" smtClean="0"/>
              <a:t>об'єктивні</a:t>
            </a:r>
            <a:r>
              <a:rPr lang="ru-RU" dirty="0" smtClean="0"/>
              <a:t> </a:t>
            </a:r>
            <a:r>
              <a:rPr lang="ru-RU" dirty="0" err="1" smtClean="0"/>
              <a:t>обставини</a:t>
            </a:r>
            <a:r>
              <a:rPr lang="ru-RU" dirty="0" smtClean="0"/>
              <a:t> — </a:t>
            </a:r>
            <a:r>
              <a:rPr lang="ru-RU" dirty="0" err="1" smtClean="0"/>
              <a:t>кризовий</a:t>
            </a:r>
            <a:r>
              <a:rPr lang="ru-RU" dirty="0" smtClean="0"/>
              <a:t> стан </a:t>
            </a:r>
            <a:r>
              <a:rPr lang="ru-RU" dirty="0" err="1" smtClean="0"/>
              <a:t>економіки</a:t>
            </a:r>
            <a:r>
              <a:rPr lang="ru-RU" dirty="0" smtClean="0"/>
              <a:t>, </a:t>
            </a:r>
            <a:r>
              <a:rPr lang="ru-RU" dirty="0" err="1" smtClean="0"/>
              <a:t>невдоволення</a:t>
            </a:r>
            <a:r>
              <a:rPr lang="ru-RU" dirty="0" smtClean="0"/>
              <a:t> селян </a:t>
            </a:r>
            <a:r>
              <a:rPr lang="ru-RU" dirty="0" err="1" smtClean="0"/>
              <a:t>продрозкладкою</a:t>
            </a:r>
            <a:r>
              <a:rPr lang="ru-RU" dirty="0" smtClean="0"/>
              <a:t>, спад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робітничого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</a:t>
            </a:r>
            <a:r>
              <a:rPr lang="ru-RU" dirty="0" err="1" smtClean="0"/>
              <a:t>НЕПу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зумовило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приватної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,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поліпшенню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вимушеним</a:t>
            </a:r>
            <a:r>
              <a:rPr lang="ru-RU" dirty="0" smtClean="0"/>
              <a:t> </a:t>
            </a:r>
            <a:r>
              <a:rPr lang="ru-RU" dirty="0" err="1" smtClean="0"/>
              <a:t>тактичним</a:t>
            </a:r>
            <a:r>
              <a:rPr lang="ru-RU" dirty="0" smtClean="0"/>
              <a:t> </a:t>
            </a:r>
            <a:r>
              <a:rPr lang="ru-RU" dirty="0" err="1" smtClean="0"/>
              <a:t>кроком</a:t>
            </a:r>
            <a:r>
              <a:rPr lang="ru-RU" dirty="0" smtClean="0"/>
              <a:t>, </a:t>
            </a:r>
            <a:r>
              <a:rPr lang="ru-RU" dirty="0" err="1" smtClean="0"/>
              <a:t>здійсненим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, а не </a:t>
            </a:r>
            <a:r>
              <a:rPr lang="ru-RU" dirty="0" err="1" smtClean="0"/>
              <a:t>стратегічною</a:t>
            </a:r>
            <a:r>
              <a:rPr lang="ru-RU" dirty="0" smtClean="0"/>
              <a:t> </a:t>
            </a:r>
            <a:r>
              <a:rPr lang="ru-RU" dirty="0" err="1" smtClean="0"/>
              <a:t>лінією</a:t>
            </a:r>
            <a:r>
              <a:rPr lang="ru-RU" dirty="0" smtClean="0"/>
              <a:t>. </a:t>
            </a:r>
            <a:r>
              <a:rPr lang="ru-RU" dirty="0" err="1" smtClean="0"/>
              <a:t>Згортання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20-х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НЕПу</a:t>
            </a:r>
            <a:r>
              <a:rPr lang="ru-RU" dirty="0" smtClean="0"/>
              <a:t> </a:t>
            </a:r>
            <a:r>
              <a:rPr lang="ru-RU" dirty="0" err="1" smtClean="0"/>
              <a:t>зумовлене</a:t>
            </a:r>
            <a:r>
              <a:rPr lang="ru-RU" dirty="0" smtClean="0"/>
              <a:t> </a:t>
            </a:r>
            <a:r>
              <a:rPr lang="ru-RU" dirty="0" err="1" smtClean="0"/>
              <a:t>внутрішніми</a:t>
            </a:r>
            <a:r>
              <a:rPr lang="ru-RU" dirty="0" smtClean="0"/>
              <a:t> </a:t>
            </a:r>
            <a:r>
              <a:rPr lang="ru-RU" dirty="0" err="1" smtClean="0"/>
              <a:t>економічними</a:t>
            </a:r>
            <a:r>
              <a:rPr lang="ru-RU" dirty="0" smtClean="0"/>
              <a:t> </a:t>
            </a:r>
            <a:r>
              <a:rPr lang="ru-RU" dirty="0" err="1" smtClean="0"/>
              <a:t>протиріччями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та </a:t>
            </a:r>
            <a:r>
              <a:rPr lang="ru-RU" dirty="0" err="1" smtClean="0"/>
              <a:t>суперечливими</a:t>
            </a:r>
            <a:r>
              <a:rPr lang="ru-RU" dirty="0" smtClean="0"/>
              <a:t> </a:t>
            </a:r>
            <a:r>
              <a:rPr lang="ru-RU" dirty="0" err="1" smtClean="0"/>
              <a:t>процесами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вона </a:t>
            </a:r>
            <a:r>
              <a:rPr lang="ru-RU" dirty="0" err="1" smtClean="0"/>
              <a:t>зумовила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: </a:t>
            </a:r>
            <a:r>
              <a:rPr lang="ru-RU" dirty="0" err="1" smtClean="0"/>
              <a:t>зниженням</a:t>
            </a:r>
            <a:r>
              <a:rPr lang="ru-RU" dirty="0" smtClean="0"/>
              <a:t> </a:t>
            </a:r>
            <a:r>
              <a:rPr lang="ru-RU" dirty="0" err="1" smtClean="0"/>
              <a:t>темпів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вичерпанням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небажанням</a:t>
            </a:r>
            <a:r>
              <a:rPr lang="ru-RU" dirty="0" smtClean="0"/>
              <a:t> </a:t>
            </a:r>
            <a:r>
              <a:rPr lang="ru-RU" dirty="0" err="1" smtClean="0"/>
              <a:t>більшовицької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ділитися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поширити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плюралізму</a:t>
            </a:r>
            <a:r>
              <a:rPr lang="ru-RU" dirty="0" smtClean="0"/>
              <a:t> на сферу </a:t>
            </a:r>
            <a:r>
              <a:rPr lang="ru-RU" dirty="0" err="1" smtClean="0"/>
              <a:t>політичну</a:t>
            </a:r>
            <a:r>
              <a:rPr lang="ru-RU" dirty="0" smtClean="0"/>
              <a:t>; </a:t>
            </a:r>
            <a:r>
              <a:rPr lang="ru-RU" dirty="0" err="1" smtClean="0"/>
              <a:t>швидкою</a:t>
            </a:r>
            <a:r>
              <a:rPr lang="ru-RU" dirty="0" smtClean="0"/>
              <a:t> </a:t>
            </a:r>
            <a:r>
              <a:rPr lang="ru-RU" dirty="0" err="1" smtClean="0"/>
              <a:t>диференціацією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, а значить,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для </a:t>
            </a:r>
            <a:r>
              <a:rPr lang="ru-RU" dirty="0" err="1" smtClean="0"/>
              <a:t>рішучої</a:t>
            </a:r>
            <a:r>
              <a:rPr lang="ru-RU" dirty="0" smtClean="0"/>
              <a:t> </a:t>
            </a:r>
            <a:r>
              <a:rPr lang="ru-RU" dirty="0" err="1" smtClean="0"/>
              <a:t>відмови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непу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неоднозначно </a:t>
            </a:r>
            <a:r>
              <a:rPr lang="ru-RU" dirty="0" err="1" smtClean="0"/>
              <a:t>сприйнята</a:t>
            </a:r>
            <a:r>
              <a:rPr lang="ru-RU" dirty="0" smtClean="0"/>
              <a:t>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діячами</a:t>
            </a:r>
            <a:r>
              <a:rPr lang="ru-RU" dirty="0" smtClean="0"/>
              <a:t> </a:t>
            </a:r>
            <a:r>
              <a:rPr lang="ru-RU" dirty="0" err="1" smtClean="0"/>
              <a:t>компартії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виступили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заміни</a:t>
            </a:r>
            <a:r>
              <a:rPr lang="ru-RU" dirty="0" smtClean="0"/>
              <a:t> </a:t>
            </a:r>
            <a:r>
              <a:rPr lang="ru-RU" dirty="0" err="1" smtClean="0"/>
              <a:t>продрозверстки</a:t>
            </a:r>
            <a:r>
              <a:rPr lang="ru-RU" dirty="0" smtClean="0"/>
              <a:t> </a:t>
            </a:r>
            <a:r>
              <a:rPr lang="ru-RU" dirty="0" err="1" smtClean="0"/>
              <a:t>продподатком</a:t>
            </a:r>
            <a:r>
              <a:rPr lang="ru-RU" dirty="0" smtClean="0"/>
              <a:t>. Але,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віяння</a:t>
            </a:r>
            <a:r>
              <a:rPr lang="ru-RU" dirty="0" smtClean="0"/>
              <a:t> </a:t>
            </a:r>
            <a:r>
              <a:rPr lang="ru-RU" dirty="0" err="1" smtClean="0"/>
              <a:t>поширилися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землях.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непу</a:t>
            </a:r>
            <a:r>
              <a:rPr lang="ru-RU" dirty="0" smtClean="0"/>
              <a:t> </a:t>
            </a:r>
            <a:r>
              <a:rPr lang="ru-RU" dirty="0" err="1" smtClean="0"/>
              <a:t>довоєнного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,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промисловостей</a:t>
            </a:r>
            <a:r>
              <a:rPr lang="ru-RU" dirty="0" smtClean="0"/>
              <a:t>,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Підсумки</a:t>
            </a:r>
            <a:r>
              <a:rPr lang="ru-RU" dirty="0" smtClean="0"/>
              <a:t> </a:t>
            </a:r>
            <a:r>
              <a:rPr lang="ru-RU" dirty="0" err="1" smtClean="0"/>
              <a:t>непу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суперечливі</a:t>
            </a:r>
            <a:r>
              <a:rPr lang="ru-RU" dirty="0" smtClean="0"/>
              <a:t> та </a:t>
            </a:r>
            <a:r>
              <a:rPr lang="ru-RU" dirty="0" err="1" smtClean="0"/>
              <a:t>неоднозначні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відновлено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, </a:t>
            </a:r>
            <a:r>
              <a:rPr lang="ru-RU" dirty="0" err="1" smtClean="0"/>
              <a:t>зруйноване</a:t>
            </a:r>
            <a:r>
              <a:rPr lang="ru-RU" dirty="0" smtClean="0"/>
              <a:t> за роки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err="1" smtClean="0"/>
              <a:t>Зросло</a:t>
            </a:r>
            <a:r>
              <a:rPr lang="ru-RU" dirty="0" smtClean="0"/>
              <a:t> </a:t>
            </a:r>
            <a:r>
              <a:rPr lang="ru-RU" dirty="0" err="1" smtClean="0"/>
              <a:t>промислове</a:t>
            </a:r>
            <a:r>
              <a:rPr lang="ru-RU" dirty="0" smtClean="0"/>
              <a:t> та </a:t>
            </a:r>
            <a:r>
              <a:rPr lang="ru-RU" dirty="0" err="1" smtClean="0"/>
              <a:t>сільськогосподарське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, </a:t>
            </a:r>
            <a:r>
              <a:rPr lang="ru-RU" dirty="0" err="1" smtClean="0"/>
              <a:t>пожвавилася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товарообмін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знята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напруга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відставала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так само, як транспорт, </a:t>
            </a:r>
            <a:r>
              <a:rPr lang="ru-RU" dirty="0" err="1" smtClean="0"/>
              <a:t>зв'язок</a:t>
            </a:r>
            <a:r>
              <a:rPr lang="ru-RU" dirty="0" smtClean="0"/>
              <a:t>,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контролем </a:t>
            </a:r>
            <a:r>
              <a:rPr lang="ru-RU" dirty="0" err="1" smtClean="0"/>
              <a:t>Держави</a:t>
            </a:r>
            <a:r>
              <a:rPr lang="ru-RU" dirty="0" smtClean="0"/>
              <a:t>. У </a:t>
            </a:r>
            <a:r>
              <a:rPr lang="ru-RU" dirty="0" err="1" smtClean="0"/>
              <a:t>державній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</a:t>
            </a:r>
            <a:r>
              <a:rPr lang="ru-RU" dirty="0" err="1" smtClean="0"/>
              <a:t>залишались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 Ставала все </a:t>
            </a:r>
            <a:r>
              <a:rPr lang="ru-RU" dirty="0" err="1" smtClean="0"/>
              <a:t>очевиднішою</a:t>
            </a:r>
            <a:r>
              <a:rPr lang="ru-RU" dirty="0" smtClean="0"/>
              <a:t> </a:t>
            </a:r>
            <a:r>
              <a:rPr lang="ru-RU" dirty="0" err="1" smtClean="0"/>
              <a:t>невідповідність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ідеологією</a:t>
            </a:r>
            <a:r>
              <a:rPr lang="ru-RU" dirty="0" smtClean="0"/>
              <a:t> </a:t>
            </a:r>
            <a:r>
              <a:rPr lang="ru-RU" dirty="0" err="1" smtClean="0"/>
              <a:t>більшовиків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практикою</a:t>
            </a:r>
            <a:endParaRPr lang="ru-RU" dirty="0"/>
          </a:p>
        </p:txBody>
      </p:sp>
    </p:spTree>
  </p:cSld>
  <p:clrMapOvr>
    <a:masterClrMapping/>
  </p:clrMapOvr>
  <p:transition advClick="0" advTm="16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4311</Words>
  <Application>Microsoft Office PowerPoint</Application>
  <PresentationFormat>Экран (4:3)</PresentationFormat>
  <Paragraphs>161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НЕП </vt:lpstr>
      <vt:lpstr>Передумови НЕПу</vt:lpstr>
      <vt:lpstr>Хід НЕПу</vt:lpstr>
      <vt:lpstr>Сутність НЕПу</vt:lpstr>
      <vt:lpstr>Протиріччя НЕПу</vt:lpstr>
      <vt:lpstr>НЕП у сільському господарстві</vt:lpstr>
      <vt:lpstr>НЕП у промисловості</vt:lpstr>
      <vt:lpstr>Згортання НЕПу</vt:lpstr>
      <vt:lpstr>Наслідки НЕПу</vt:lpstr>
      <vt:lpstr>Висновки</vt:lpstr>
      <vt:lpstr>Культура України в роки НЕПу</vt:lpstr>
      <vt:lpstr>Коренізація (українізація).</vt:lpstr>
      <vt:lpstr>Освіта</vt:lpstr>
      <vt:lpstr>Наука</vt:lpstr>
      <vt:lpstr>Найвидатніші діячі</vt:lpstr>
      <vt:lpstr>Українська література</vt:lpstr>
      <vt:lpstr>Найвидатніші діячі цієї доби</vt:lpstr>
      <vt:lpstr>Театр та образотворче мистецтво</vt:lpstr>
      <vt:lpstr>Лесь (Олександр) Курбас (1887-1937)</vt:lpstr>
      <vt:lpstr>Релігійне життя</vt:lpstr>
      <vt:lpstr>Список використаної літератури</vt:lpstr>
      <vt:lpstr>Презентацію виконала  Нижня Інна, учениця 10-В класу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13</cp:revision>
  <dcterms:created xsi:type="dcterms:W3CDTF">2013-02-07T09:30:24Z</dcterms:created>
  <dcterms:modified xsi:type="dcterms:W3CDTF">2013-01-02T20:18:35Z</dcterms:modified>
</cp:coreProperties>
</file>