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4D2BC5-48DC-4248-ACC7-88722FAF2B48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5C4A62-0B5B-4A15-8EA4-04C6145A1E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/>
              <a:t>Презентація на тему: храми Далекого Сходу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</a:t>
            </a:r>
          </a:p>
          <a:p>
            <a:r>
              <a:rPr lang="uk-UA" dirty="0" smtClean="0"/>
              <a:t>Учень 11-Б класу</a:t>
            </a:r>
          </a:p>
          <a:p>
            <a:r>
              <a:rPr lang="uk-UA" dirty="0" err="1" smtClean="0"/>
              <a:t>Абакумов</a:t>
            </a:r>
            <a:r>
              <a:rPr lang="uk-UA" dirty="0" smtClean="0"/>
              <a:t> Дмитро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0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931920" cy="29260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Три пагоди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4220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2"/>
                </a:solidFill>
              </a:rPr>
              <a:t>Три пагоди в 1,5 км від міста Далі (китайська провінція </a:t>
            </a:r>
            <a:r>
              <a:rPr lang="uk-UA" dirty="0" err="1">
                <a:solidFill>
                  <a:schemeClr val="tx2"/>
                </a:solidFill>
              </a:rPr>
              <a:t>Юньнань</a:t>
            </a:r>
            <a:r>
              <a:rPr lang="uk-UA" dirty="0">
                <a:solidFill>
                  <a:schemeClr val="tx2"/>
                </a:solidFill>
              </a:rPr>
              <a:t>) - найбільший архітектурний ансамбль часів занепаду династії </a:t>
            </a:r>
            <a:r>
              <a:rPr lang="uk-UA" dirty="0" err="1">
                <a:solidFill>
                  <a:schemeClr val="tx2"/>
                </a:solidFill>
              </a:rPr>
              <a:t>Тан</a:t>
            </a:r>
            <a:r>
              <a:rPr lang="uk-UA" dirty="0">
                <a:solidFill>
                  <a:schemeClr val="tx2"/>
                </a:solidFill>
              </a:rPr>
              <a:t>. Являє собою три цегляні пагоди, розташовані в гірській місцевості по кутах правильного трикутника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032448" cy="3384376"/>
          </a:xfrm>
        </p:spPr>
      </p:pic>
    </p:spTree>
    <p:extLst>
      <p:ext uri="{BB962C8B-B14F-4D97-AF65-F5344CB8AC3E}">
        <p14:creationId xmlns:p14="http://schemas.microsoft.com/office/powerpoint/2010/main" val="13773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042966" cy="4530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uk-UA" b="1" dirty="0"/>
              <a:t>Храми </a:t>
            </a:r>
            <a:r>
              <a:rPr lang="uk-UA" b="1" dirty="0" err="1"/>
              <a:t>Цзінхай</a:t>
            </a:r>
            <a:r>
              <a:rPr lang="uk-UA" b="1" dirty="0"/>
              <a:t> і </a:t>
            </a:r>
            <a:r>
              <a:rPr lang="uk-UA" b="1" dirty="0" err="1"/>
              <a:t>Тяньфей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5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Храми </a:t>
            </a:r>
            <a:r>
              <a:rPr lang="uk-UA" dirty="0" err="1">
                <a:solidFill>
                  <a:schemeClr val="tx2"/>
                </a:solidFill>
              </a:rPr>
              <a:t>Цзінхай</a:t>
            </a:r>
            <a:r>
              <a:rPr lang="uk-UA" dirty="0">
                <a:solidFill>
                  <a:schemeClr val="tx2"/>
                </a:solidFill>
              </a:rPr>
              <a:t> і </a:t>
            </a:r>
            <a:r>
              <a:rPr lang="uk-UA" dirty="0" err="1">
                <a:solidFill>
                  <a:schemeClr val="tx2"/>
                </a:solidFill>
              </a:rPr>
              <a:t>Тяньфей-гун-два</a:t>
            </a:r>
            <a:r>
              <a:rPr lang="uk-UA" dirty="0">
                <a:solidFill>
                  <a:schemeClr val="tx2"/>
                </a:solidFill>
              </a:rPr>
              <a:t> сусідніх храму в Нанкіні із загальною історією, висхідній до періоду океанських плавань флоту </a:t>
            </a:r>
            <a:r>
              <a:rPr lang="uk-UA" dirty="0" err="1">
                <a:solidFill>
                  <a:schemeClr val="tx2"/>
                </a:solidFill>
              </a:rPr>
              <a:t>Чжен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Хе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218020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Камбоджа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Мистецтво кхмерської архітектури базується на понятті осі симетрії за напрямом схід-захід, обов'язкове дзеркальне повторення складових елементів будівель, що протиставляє їх асиметричної складності багатьох ансамблів індійської архітектури того ж періоду.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931595" cy="25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Ангкор-Ват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175447" cy="302433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1"/>
            <a:ext cx="4104456" cy="3081405"/>
          </a:xfrm>
        </p:spPr>
      </p:pic>
    </p:spTree>
    <p:extLst>
      <p:ext uri="{BB962C8B-B14F-4D97-AF65-F5344CB8AC3E}">
        <p14:creationId xmlns:p14="http://schemas.microsoft.com/office/powerpoint/2010/main" val="94361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276872"/>
            <a:ext cx="4416491" cy="3312368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51520" y="2132856"/>
            <a:ext cx="3803904" cy="387705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Ангкор-Ват - </a:t>
            </a:r>
            <a:r>
              <a:rPr lang="ru-RU" dirty="0" err="1">
                <a:solidFill>
                  <a:schemeClr val="tx2"/>
                </a:solidFill>
              </a:rPr>
              <a:t>храмовий</a:t>
            </a:r>
            <a:r>
              <a:rPr lang="ru-RU" dirty="0">
                <a:solidFill>
                  <a:schemeClr val="tx2"/>
                </a:solidFill>
              </a:rPr>
              <a:t> комплекс 12 </a:t>
            </a:r>
            <a:r>
              <a:rPr lang="ru-RU" dirty="0" err="1">
                <a:solidFill>
                  <a:schemeClr val="tx2"/>
                </a:solidFill>
              </a:rPr>
              <a:t>століття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Камбоджі</a:t>
            </a:r>
            <a:r>
              <a:rPr lang="ru-RU" dirty="0">
                <a:solidFill>
                  <a:schemeClr val="tx2"/>
                </a:solidFill>
              </a:rPr>
              <a:t>. Є </a:t>
            </a:r>
            <a:r>
              <a:rPr lang="ru-RU" dirty="0" err="1">
                <a:solidFill>
                  <a:schemeClr val="tx2"/>
                </a:solidFill>
              </a:rPr>
              <a:t>найбільшою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культовими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споруд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однією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найважлівішіх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археологічніх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пам'яток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світу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Побудованій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часів</a:t>
            </a:r>
            <a:r>
              <a:rPr lang="ru-RU" dirty="0">
                <a:solidFill>
                  <a:schemeClr val="tx2"/>
                </a:solidFill>
              </a:rPr>
              <a:t> короля </a:t>
            </a:r>
            <a:r>
              <a:rPr lang="ru-RU" dirty="0" err="1">
                <a:solidFill>
                  <a:schemeClr val="tx2"/>
                </a:solidFill>
              </a:rPr>
              <a:t>Сур'явармана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II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1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Баконг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0" y="2420888"/>
            <a:ext cx="4183250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03650" cy="3168352"/>
          </a:xfrm>
        </p:spPr>
      </p:pic>
    </p:spTree>
    <p:extLst>
      <p:ext uri="{BB962C8B-B14F-4D97-AF65-F5344CB8AC3E}">
        <p14:creationId xmlns:p14="http://schemas.microsoft.com/office/powerpoint/2010/main" val="306588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2"/>
                </a:solidFill>
              </a:rPr>
              <a:t>Баконг</a:t>
            </a:r>
            <a:r>
              <a:rPr lang="uk-UA" dirty="0">
                <a:solidFill>
                  <a:schemeClr val="tx2"/>
                </a:solidFill>
              </a:rPr>
              <a:t> був державним храмом </a:t>
            </a:r>
            <a:r>
              <a:rPr lang="uk-UA" dirty="0" err="1">
                <a:solidFill>
                  <a:schemeClr val="tx2"/>
                </a:solidFill>
              </a:rPr>
              <a:t>Індравармана</a:t>
            </a:r>
            <a:r>
              <a:rPr lang="uk-UA" dirty="0">
                <a:solidFill>
                  <a:schemeClr val="tx2"/>
                </a:solidFill>
              </a:rPr>
              <a:t> I в </a:t>
            </a:r>
            <a:r>
              <a:rPr lang="uk-UA" dirty="0" err="1">
                <a:solidFill>
                  <a:schemeClr val="tx2"/>
                </a:solidFill>
              </a:rPr>
              <a:t>Харіхаралае</a:t>
            </a:r>
            <a:r>
              <a:rPr lang="uk-UA" dirty="0">
                <a:solidFill>
                  <a:schemeClr val="tx2"/>
                </a:solidFill>
              </a:rPr>
              <a:t>, столиці, заснованої </a:t>
            </a:r>
            <a:r>
              <a:rPr lang="uk-UA" dirty="0" err="1">
                <a:solidFill>
                  <a:schemeClr val="tx2"/>
                </a:solidFill>
              </a:rPr>
              <a:t>Джаяварманом</a:t>
            </a:r>
            <a:r>
              <a:rPr lang="uk-UA" dirty="0">
                <a:solidFill>
                  <a:schemeClr val="tx2"/>
                </a:solidFill>
              </a:rPr>
              <a:t> II в кінці 8-го століття і присвячений богу </a:t>
            </a:r>
            <a:r>
              <a:rPr lang="uk-UA" dirty="0" err="1">
                <a:solidFill>
                  <a:schemeClr val="tx2"/>
                </a:solidFill>
              </a:rPr>
              <a:t>Шиві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39963"/>
            <a:ext cx="3240359" cy="4285381"/>
          </a:xfrm>
        </p:spPr>
      </p:pic>
    </p:spTree>
    <p:extLst>
      <p:ext uri="{BB962C8B-B14F-4D97-AF65-F5344CB8AC3E}">
        <p14:creationId xmlns:p14="http://schemas.microsoft.com/office/powerpoint/2010/main" val="274866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710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uk-UA" dirty="0" smtClean="0"/>
              <a:t>Архітектура Далекого Сходу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Архітектура</a:t>
            </a:r>
            <a:r>
              <a:rPr lang="ru-RU" dirty="0">
                <a:solidFill>
                  <a:schemeClr val="tx2"/>
                </a:solidFill>
              </a:rPr>
              <a:t> Далекого Сходу </a:t>
            </a:r>
            <a:r>
              <a:rPr lang="ru-RU" dirty="0" err="1">
                <a:solidFill>
                  <a:schemeClr val="tx2"/>
                </a:solidFill>
              </a:rPr>
              <a:t>характеризується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переважанням</a:t>
            </a:r>
            <a:r>
              <a:rPr lang="ru-RU" dirty="0">
                <a:solidFill>
                  <a:schemeClr val="tx2"/>
                </a:solidFill>
              </a:rPr>
              <a:t> культового </a:t>
            </a:r>
            <a:r>
              <a:rPr lang="ru-RU" dirty="0" err="1">
                <a:solidFill>
                  <a:schemeClr val="tx2"/>
                </a:solidFill>
              </a:rPr>
              <a:t>будівництва</a:t>
            </a:r>
            <a:r>
              <a:rPr lang="ru-RU" dirty="0">
                <a:solidFill>
                  <a:schemeClr val="tx2"/>
                </a:solidFill>
              </a:rPr>
              <a:t>, а </a:t>
            </a:r>
            <a:r>
              <a:rPr lang="ru-RU" dirty="0" err="1">
                <a:solidFill>
                  <a:schemeClr val="tx2"/>
                </a:solidFill>
              </a:rPr>
              <a:t>також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консервативністю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Протягом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довготривалого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періоду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середньовіччя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форми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культової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архітектури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країн</a:t>
            </a:r>
            <a:r>
              <a:rPr lang="ru-RU" dirty="0">
                <a:solidFill>
                  <a:schemeClr val="tx2"/>
                </a:solidFill>
              </a:rPr>
              <a:t> Далекого Сходу (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склалися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переважно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вже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en-US" dirty="0">
                <a:solidFill>
                  <a:schemeClr val="tx2"/>
                </a:solidFill>
              </a:rPr>
              <a:t>VI — VI</a:t>
            </a:r>
            <a:r>
              <a:rPr lang="ru-RU" dirty="0">
                <a:solidFill>
                  <a:schemeClr val="tx2"/>
                </a:solidFill>
              </a:rPr>
              <a:t>І ст.) практично не </a:t>
            </a:r>
            <a:r>
              <a:rPr lang="ru-RU" dirty="0" err="1">
                <a:solidFill>
                  <a:schemeClr val="tx2"/>
                </a:solidFill>
              </a:rPr>
              <a:t>еволюціонують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882777" cy="2695054"/>
          </a:xfrm>
        </p:spPr>
      </p:pic>
    </p:spTree>
    <p:extLst>
      <p:ext uri="{BB962C8B-B14F-4D97-AF65-F5344CB8AC3E}">
        <p14:creationId xmlns:p14="http://schemas.microsoft.com/office/powerpoint/2010/main" val="26027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Китай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Для </a:t>
            </a:r>
            <a:r>
              <a:rPr lang="ru-RU" dirty="0" err="1">
                <a:solidFill>
                  <a:schemeClr val="tx2"/>
                </a:solidFill>
              </a:rPr>
              <a:t>китайської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архітектури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характерні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високі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дахи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складної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конфігурації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виділення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кольором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червоний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чорний</a:t>
            </a:r>
            <a:r>
              <a:rPr lang="ru-RU" dirty="0">
                <a:solidFill>
                  <a:schemeClr val="tx2"/>
                </a:solidFill>
              </a:rPr>
              <a:t> лак) </a:t>
            </a:r>
            <a:r>
              <a:rPr lang="ru-RU" dirty="0" err="1">
                <a:solidFill>
                  <a:schemeClr val="tx2"/>
                </a:solidFill>
              </a:rPr>
              <a:t>окремих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архітектурних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елементів</a:t>
            </a:r>
            <a:r>
              <a:rPr lang="ru-RU" dirty="0">
                <a:solidFill>
                  <a:schemeClr val="tx2"/>
                </a:solidFill>
              </a:rPr>
              <a:t> (колони, </a:t>
            </a:r>
            <a:r>
              <a:rPr lang="ru-RU" dirty="0" err="1">
                <a:solidFill>
                  <a:schemeClr val="tx2"/>
                </a:solidFill>
              </a:rPr>
              <a:t>кронштейни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657600" cy="2432304"/>
          </a:xfrm>
        </p:spPr>
      </p:pic>
    </p:spTree>
    <p:extLst>
      <p:ext uri="{BB962C8B-B14F-4D97-AF65-F5344CB8AC3E}">
        <p14:creationId xmlns:p14="http://schemas.microsoft.com/office/powerpoint/2010/main" val="180463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3803904" cy="38770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Характерний</a:t>
            </a:r>
            <a:r>
              <a:rPr lang="ru-RU" dirty="0">
                <a:solidFill>
                  <a:schemeClr val="tx2"/>
                </a:solidFill>
              </a:rPr>
              <a:t> тип </a:t>
            </a:r>
            <a:r>
              <a:rPr lang="ru-RU" dirty="0" err="1">
                <a:solidFill>
                  <a:schemeClr val="tx2"/>
                </a:solidFill>
              </a:rPr>
              <a:t>китайської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архітектури</a:t>
            </a:r>
            <a:r>
              <a:rPr lang="ru-RU" dirty="0">
                <a:solidFill>
                  <a:schemeClr val="tx2"/>
                </a:solidFill>
              </a:rPr>
              <a:t> — пагода — </a:t>
            </a:r>
            <a:r>
              <a:rPr lang="ru-RU" dirty="0" err="1">
                <a:solidFill>
                  <a:schemeClr val="tx2"/>
                </a:solidFill>
              </a:rPr>
              <a:t>висока</a:t>
            </a:r>
            <a:r>
              <a:rPr lang="ru-RU" dirty="0">
                <a:solidFill>
                  <a:schemeClr val="tx2"/>
                </a:solidFill>
              </a:rPr>
              <a:t> струнка </a:t>
            </a:r>
            <a:r>
              <a:rPr lang="ru-RU" dirty="0" err="1">
                <a:solidFill>
                  <a:schemeClr val="tx2"/>
                </a:solidFill>
              </a:rPr>
              <a:t>багатоярусна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башта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Найбільше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архітектурне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досягнення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періоду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Мін</a:t>
            </a:r>
            <a:r>
              <a:rPr lang="ru-RU" dirty="0">
                <a:solidFill>
                  <a:schemeClr val="tx2"/>
                </a:solidFill>
              </a:rPr>
              <a:t> — </a:t>
            </a:r>
            <a:r>
              <a:rPr lang="ru-RU" dirty="0" err="1">
                <a:solidFill>
                  <a:schemeClr val="tx2"/>
                </a:solidFill>
              </a:rPr>
              <a:t>забудова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Пекіну</a:t>
            </a:r>
            <a:r>
              <a:rPr lang="ru-RU" dirty="0">
                <a:solidFill>
                  <a:schemeClr val="tx2"/>
                </a:solidFill>
              </a:rPr>
              <a:t>, де </a:t>
            </a:r>
            <a:r>
              <a:rPr lang="ru-RU" dirty="0" err="1">
                <a:solidFill>
                  <a:schemeClr val="tx2"/>
                </a:solidFill>
              </a:rPr>
              <a:t>були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створені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урочисті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поліхромні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палацові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храмові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комплекси</a:t>
            </a:r>
            <a:r>
              <a:rPr lang="ru-RU" dirty="0">
                <a:solidFill>
                  <a:schemeClr val="tx2"/>
                </a:solidFill>
              </a:rPr>
              <a:t> («Храм Неба» та </a:t>
            </a:r>
            <a:r>
              <a:rPr lang="ru-RU" dirty="0" err="1">
                <a:solidFill>
                  <a:schemeClr val="tx2"/>
                </a:solidFill>
              </a:rPr>
              <a:t>імператорський</a:t>
            </a:r>
            <a:r>
              <a:rPr lang="ru-RU" dirty="0">
                <a:solidFill>
                  <a:schemeClr val="tx2"/>
                </a:solidFill>
              </a:rPr>
              <a:t> палац).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465235" cy="3876675"/>
          </a:xfrm>
        </p:spPr>
      </p:pic>
    </p:spTree>
    <p:extLst>
      <p:ext uri="{BB962C8B-B14F-4D97-AF65-F5344CB8AC3E}">
        <p14:creationId xmlns:p14="http://schemas.microsoft.com/office/powerpoint/2010/main" val="258833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960440" cy="2920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Палац Вищої Чистоти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26" y="2420888"/>
            <a:ext cx="473356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Палац Вищої Чистоти </a:t>
            </a:r>
            <a:r>
              <a:rPr lang="uk-UA" dirty="0" smtClean="0"/>
              <a:t>(</a:t>
            </a:r>
            <a:r>
              <a:rPr lang="uk-UA" dirty="0" err="1" smtClean="0"/>
              <a:t>Шанцінгун</a:t>
            </a:r>
            <a:r>
              <a:rPr lang="uk-UA" dirty="0"/>
              <a:t>) - даоський храмовий комплекс у місті </a:t>
            </a:r>
            <a:r>
              <a:rPr lang="uk-UA" dirty="0" err="1"/>
              <a:t>Шанцін</a:t>
            </a:r>
            <a:r>
              <a:rPr lang="uk-UA" dirty="0"/>
              <a:t>, в горах </a:t>
            </a:r>
            <a:r>
              <a:rPr lang="uk-UA" dirty="0" err="1"/>
              <a:t>Лунхушань</a:t>
            </a:r>
            <a:r>
              <a:rPr lang="uk-UA" dirty="0"/>
              <a:t>. Палац називається також «столицею безсмертних» і «місцем, де сотні духів отримують завдання». Палац повернутий на південь, а з півночі упирається в гору </a:t>
            </a:r>
            <a:r>
              <a:rPr lang="uk-UA" dirty="0" err="1"/>
              <a:t>Сіху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24470" cy="3168352"/>
          </a:xfrm>
        </p:spPr>
      </p:pic>
    </p:spTree>
    <p:extLst>
      <p:ext uri="{BB962C8B-B14F-4D97-AF65-F5344CB8AC3E}">
        <p14:creationId xmlns:p14="http://schemas.microsoft.com/office/powerpoint/2010/main" val="39681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Сюанькун-си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6" y="2267007"/>
            <a:ext cx="4141613" cy="310620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536504" cy="3096344"/>
          </a:xfrm>
        </p:spPr>
      </p:pic>
    </p:spTree>
    <p:extLst>
      <p:ext uri="{BB962C8B-B14F-4D97-AF65-F5344CB8AC3E}">
        <p14:creationId xmlns:p14="http://schemas.microsoft.com/office/powerpoint/2010/main" val="361471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2"/>
                </a:solidFill>
              </a:rPr>
              <a:t>Сюанькун-си</a:t>
            </a:r>
            <a:r>
              <a:rPr lang="uk-UA" dirty="0">
                <a:solidFill>
                  <a:schemeClr val="tx2"/>
                </a:solidFill>
              </a:rPr>
              <a:t>  - храмовий комплекс, побудований на скелі близько священної гори </a:t>
            </a:r>
            <a:r>
              <a:rPr lang="uk-UA" dirty="0" err="1">
                <a:solidFill>
                  <a:schemeClr val="tx2"/>
                </a:solidFill>
              </a:rPr>
              <a:t>Хеншань</a:t>
            </a:r>
            <a:r>
              <a:rPr lang="uk-UA" dirty="0">
                <a:solidFill>
                  <a:schemeClr val="tx2"/>
                </a:solidFill>
              </a:rPr>
              <a:t> провінції </a:t>
            </a:r>
            <a:r>
              <a:rPr lang="uk-UA" dirty="0" err="1">
                <a:solidFill>
                  <a:schemeClr val="tx2"/>
                </a:solidFill>
              </a:rPr>
              <a:t>Шаньсі</a:t>
            </a:r>
            <a:r>
              <a:rPr lang="uk-UA" dirty="0">
                <a:solidFill>
                  <a:schemeClr val="tx2"/>
                </a:solidFill>
              </a:rPr>
              <a:t> в Китаї. Монастир розташований в 65 км на південний схід від міста Датун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69492"/>
            <a:ext cx="4511030" cy="3219748"/>
          </a:xfrm>
        </p:spPr>
      </p:pic>
    </p:spTree>
    <p:extLst>
      <p:ext uri="{BB962C8B-B14F-4D97-AF65-F5344CB8AC3E}">
        <p14:creationId xmlns:p14="http://schemas.microsoft.com/office/powerpoint/2010/main" val="34640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В архітектурі Японії помітні запозичення з китайської архітектури. Для типово японських споруд характерна асиметрія. В цілому, для японської архітектури характерне прагнення до простоти. Будівлі світлі і відкриті, в основному складаються з прямокутних елементів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Японія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28619"/>
            <a:ext cx="3657600" cy="25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</TotalTime>
  <Words>386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Презентація на тему: храми Далекого Сходу</vt:lpstr>
      <vt:lpstr>Архітектура Далекого Сходу</vt:lpstr>
      <vt:lpstr>Китай</vt:lpstr>
      <vt:lpstr>Презентация PowerPoint</vt:lpstr>
      <vt:lpstr>Палац Вищої Чистоти</vt:lpstr>
      <vt:lpstr>Презентация PowerPoint</vt:lpstr>
      <vt:lpstr>Сюанькун-си</vt:lpstr>
      <vt:lpstr>Презентация PowerPoint</vt:lpstr>
      <vt:lpstr>Японія</vt:lpstr>
      <vt:lpstr>Три пагоди</vt:lpstr>
      <vt:lpstr>Презентация PowerPoint</vt:lpstr>
      <vt:lpstr>Храми Цзінхай і Тяньфей</vt:lpstr>
      <vt:lpstr>Презентация PowerPoint</vt:lpstr>
      <vt:lpstr>Камбоджа</vt:lpstr>
      <vt:lpstr>Ангкор-Ват</vt:lpstr>
      <vt:lpstr>Презентация PowerPoint</vt:lpstr>
      <vt:lpstr>Баконг</vt:lpstr>
      <vt:lpstr>Презентация PowerPoint</vt:lpstr>
      <vt:lpstr>Кінець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храми Далекого Сходу</dc:title>
  <dc:creator>Master09</dc:creator>
  <cp:lastModifiedBy>Master09</cp:lastModifiedBy>
  <cp:revision>4</cp:revision>
  <dcterms:created xsi:type="dcterms:W3CDTF">2014-05-14T19:20:15Z</dcterms:created>
  <dcterms:modified xsi:type="dcterms:W3CDTF">2014-05-14T19:57:01Z</dcterms:modified>
</cp:coreProperties>
</file>