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4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FED16-20FF-4D25-BE89-A70CF532F793}" type="datetime1">
              <a:rPr lang="uk-UA" smtClean="0"/>
              <a:pPr/>
              <a:t>28.02.2013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266F-A60C-499A-ADF5-D606819B0226}" type="datetime1">
              <a:rPr lang="uk-UA" smtClean="0"/>
              <a:pPr/>
              <a:t>28.02.2013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7B2B5-FD92-4505-85A3-06F93C88649B}" type="datetime1">
              <a:rPr lang="uk-UA" smtClean="0"/>
              <a:pPr/>
              <a:t>28.02.2013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FED16-20FF-4D25-BE89-A70CF532F793}" type="datetime1">
              <a:rPr lang="uk-UA" smtClean="0"/>
              <a:pPr/>
              <a:t>28.02.2013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1794-85D9-42B0-9CA4-4B9405482476}" type="datetime1">
              <a:rPr lang="uk-UA" smtClean="0"/>
              <a:pPr/>
              <a:t>28.02.2013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EA6C9-1718-48C7-805D-6A3617E9F5D0}" type="datetime1">
              <a:rPr lang="uk-UA" smtClean="0"/>
              <a:pPr/>
              <a:t>28.02.2013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EF31-C8B6-4BD4-9D16-F3AC8DDC775F}" type="datetime1">
              <a:rPr lang="uk-UA" smtClean="0"/>
              <a:pPr/>
              <a:t>28.02.2013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5C959-6C9E-4BF8-9032-C5AB7C201A20}" type="datetime1">
              <a:rPr lang="uk-UA" smtClean="0"/>
              <a:pPr/>
              <a:t>28.02.2013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B82FE-08FA-4C4D-9C91-CDD6CF99217C}" type="datetime1">
              <a:rPr lang="uk-UA" smtClean="0"/>
              <a:pPr/>
              <a:t>28.02.2013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C2DE9-54D4-4956-9FD6-45392F923A05}" type="datetime1">
              <a:rPr lang="uk-UA" smtClean="0"/>
              <a:pPr/>
              <a:t>28.02.2013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45AE-CC9C-46E0-A3F7-7AE51920CE85}" type="datetime1">
              <a:rPr lang="uk-UA" smtClean="0"/>
              <a:pPr/>
              <a:t>28.02.2013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1794-85D9-42B0-9CA4-4B9405482476}" type="datetime1">
              <a:rPr lang="uk-UA" smtClean="0"/>
              <a:pPr/>
              <a:t>28.02.2013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13F5E-AA95-4998-9B70-2E5CEC66FD9C}" type="datetime1">
              <a:rPr lang="uk-UA" smtClean="0"/>
              <a:pPr/>
              <a:t>28.02.2013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266F-A60C-499A-ADF5-D606819B0226}" type="datetime1">
              <a:rPr lang="uk-UA" smtClean="0"/>
              <a:pPr/>
              <a:t>28.02.2013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7B2B5-FD92-4505-85A3-06F93C88649B}" type="datetime1">
              <a:rPr lang="uk-UA" smtClean="0"/>
              <a:pPr/>
              <a:t>28.02.2013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EA6C9-1718-48C7-805D-6A3617E9F5D0}" type="datetime1">
              <a:rPr lang="uk-UA" smtClean="0"/>
              <a:pPr/>
              <a:t>28.02.2013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EF31-C8B6-4BD4-9D16-F3AC8DDC775F}" type="datetime1">
              <a:rPr lang="uk-UA" smtClean="0"/>
              <a:pPr/>
              <a:t>28.02.2013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5C959-6C9E-4BF8-9032-C5AB7C201A20}" type="datetime1">
              <a:rPr lang="uk-UA" smtClean="0"/>
              <a:pPr/>
              <a:t>28.02.2013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B82FE-08FA-4C4D-9C91-CDD6CF99217C}" type="datetime1">
              <a:rPr lang="uk-UA" smtClean="0"/>
              <a:pPr/>
              <a:t>28.02.2013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C2DE9-54D4-4956-9FD6-45392F923A05}" type="datetime1">
              <a:rPr lang="uk-UA" smtClean="0"/>
              <a:pPr/>
              <a:t>28.02.2013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45AE-CC9C-46E0-A3F7-7AE51920CE85}" type="datetime1">
              <a:rPr lang="uk-UA" smtClean="0"/>
              <a:pPr/>
              <a:t>28.02.2013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13F5E-AA95-4998-9B70-2E5CEC66FD9C}" type="datetime1">
              <a:rPr lang="uk-UA" smtClean="0"/>
              <a:pPr/>
              <a:t>28.02.2013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F28FB93-0A08-4E7D-8E63-9EFA29F1E09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56AA2D-5437-4499-B005-9B37D096D43E}" type="datetime1">
              <a:rPr lang="uk-UA" smtClean="0"/>
              <a:pPr/>
              <a:t>28.02.2013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F28FB93-0A08-4E7D-8E63-9EFA29F1E093}" type="slidenum">
              <a:rPr lang="uk-UA" smtClean="0"/>
              <a:pPr/>
              <a:t>‹#›</a:t>
            </a:fld>
            <a:endParaRPr lang="uk-UA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6AA2D-5437-4499-B005-9B37D096D43E}" type="datetime1">
              <a:rPr lang="uk-UA" smtClean="0"/>
              <a:pPr/>
              <a:t>28.02.2013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FB93-0A08-4E7D-8E63-9EFA29F1E093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Лісостеп України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r>
              <a:rPr lang="ru-RU" sz="2400" dirty="0" err="1" smtClean="0"/>
              <a:t>ділянка</a:t>
            </a:r>
            <a:r>
              <a:rPr lang="ru-RU" sz="2400" dirty="0" smtClean="0"/>
              <a:t> </a:t>
            </a:r>
            <a:r>
              <a:rPr lang="ru-RU" sz="2400" dirty="0" err="1" smtClean="0"/>
              <a:t>європейської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частини</a:t>
            </a:r>
            <a:r>
              <a:rPr lang="ru-RU" sz="2400" dirty="0" smtClean="0"/>
              <a:t> </a:t>
            </a:r>
            <a:r>
              <a:rPr lang="ru-RU" sz="2400" dirty="0" err="1" smtClean="0"/>
              <a:t>природної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зони</a:t>
            </a:r>
            <a:r>
              <a:rPr lang="ru-RU" sz="2400" dirty="0" smtClean="0"/>
              <a:t> </a:t>
            </a:r>
            <a:r>
              <a:rPr lang="ru-RU" sz="2400" dirty="0" err="1" smtClean="0"/>
              <a:t>лісостепу</a:t>
            </a:r>
            <a:r>
              <a:rPr lang="ru-RU" sz="2400" dirty="0" smtClean="0"/>
              <a:t> в межах </a:t>
            </a:r>
            <a:r>
              <a:rPr lang="ru-RU" sz="2400" dirty="0" err="1" smtClean="0"/>
              <a:t>України</a:t>
            </a:r>
            <a:endParaRPr lang="uk-UA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50030">
            <a:off x="2024727" y="4353795"/>
            <a:ext cx="27051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22496">
            <a:off x="5871996" y="451951"/>
            <a:ext cx="26289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362505">
            <a:off x="6289020" y="4015999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623549">
            <a:off x="2904486" y="1784138"/>
            <a:ext cx="26765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69820">
            <a:off x="5139520" y="2756547"/>
            <a:ext cx="24765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97485">
            <a:off x="3860957" y="1810901"/>
            <a:ext cx="3919389" cy="293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melod_ya _z f_l'mu 'sut_nki' - koliskova dlya Bell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36712"/>
          </a:xfrm>
        </p:spPr>
        <p:txBody>
          <a:bodyPr/>
          <a:lstStyle/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Український лісостеп</a:t>
            </a:r>
            <a:endParaRPr lang="uk-UA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Український лісостеп — ділянка європейської частини природної зони лісостепу в межах України. Широка смуга лісостепу простягається з південного заходу від кордону з Молдовою на північний схід до кордону з Росією через центральну частину країни (33 % території). Виразних меж зона не має, адже степові ділянки вклинюються островами в лісову зону, а ліси окремими масивами заходять у зону степів. Північна межа лісостепу збігається з південною межею зони мішаних лісів, а південна — проходить вздовж лінії Котовськ — Кіровоград — Кременчук — </a:t>
            </a:r>
            <a:r>
              <a:rPr lang="uk-UA" dirty="0" err="1" smtClean="0"/>
              <a:t>Красноград</a:t>
            </a:r>
            <a:r>
              <a:rPr lang="uk-UA" dirty="0" smtClean="0"/>
              <a:t> — Вовчанськ.</a:t>
            </a:r>
          </a:p>
          <a:p>
            <a:r>
              <a:rPr lang="uk-UA" dirty="0" smtClean="0"/>
              <a:t>Лісостепова зона займає територію, на якій переважають височини. </a:t>
            </a:r>
            <a:r>
              <a:rPr lang="uk-UA" dirty="0" err="1" smtClean="0"/>
              <a:t>Платоподібні</a:t>
            </a:r>
            <a:r>
              <a:rPr lang="uk-UA" dirty="0" smtClean="0"/>
              <a:t> поверхні височин чергуються з </a:t>
            </a:r>
            <a:r>
              <a:rPr lang="uk-UA" dirty="0" err="1" smtClean="0"/>
              <a:t>горбогір'ями</a:t>
            </a:r>
            <a:r>
              <a:rPr lang="uk-UA" dirty="0" smtClean="0"/>
              <a:t>, окраїни височин сильно почленовані ярами і балками. Низовини займають невеликі території на Лівобережжі (Придніпровська низовина). Висоти поверхні коливаються від 100 м до 471 м (гора </a:t>
            </a:r>
            <a:r>
              <a:rPr lang="uk-UA" dirty="0" err="1" smtClean="0"/>
              <a:t>Камула</a:t>
            </a:r>
            <a:r>
              <a:rPr lang="uk-UA" dirty="0" smtClean="0"/>
              <a:t>). Загалом поверхня із заходу та сходу нахилена до Дніпра, абсолютні висоти змінюються від 380 м на Подільській височині і 230 м на </a:t>
            </a:r>
            <a:r>
              <a:rPr lang="uk-UA" dirty="0" err="1" smtClean="0"/>
              <a:t>Середньоруській</a:t>
            </a:r>
            <a:r>
              <a:rPr lang="uk-UA" dirty="0" smtClean="0"/>
              <a:t> височині до 50 м біля русла Дніпра.</a:t>
            </a:r>
            <a:endParaRPr lang="uk-UA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20000"/>
          </a:bodyPr>
          <a:lstStyle/>
          <a:p>
            <a:r>
              <a:rPr lang="uk-UA" sz="5200" dirty="0" smtClean="0">
                <a:solidFill>
                  <a:schemeClr val="tx2">
                    <a:lumMod val="50000"/>
                  </a:schemeClr>
                </a:solidFill>
              </a:rPr>
              <a:t>Рельєф</a:t>
            </a:r>
          </a:p>
          <a:p>
            <a:r>
              <a:rPr lang="uk-UA" dirty="0" smtClean="0"/>
              <a:t>Лісостепова зона займає територію, на якій переважають височини: із заходу на схід змінюють одна одну </a:t>
            </a:r>
            <a:r>
              <a:rPr lang="uk-UA" dirty="0" err="1" smtClean="0"/>
              <a:t>Розточчя</a:t>
            </a:r>
            <a:r>
              <a:rPr lang="uk-UA" dirty="0" smtClean="0"/>
              <a:t>, Подільська, Волинська, Придніпровська та </a:t>
            </a:r>
            <a:r>
              <a:rPr lang="uk-UA" dirty="0" err="1" smtClean="0"/>
              <a:t>Середньоруська</a:t>
            </a:r>
            <a:r>
              <a:rPr lang="uk-UA" dirty="0" smtClean="0"/>
              <a:t> височини. </a:t>
            </a:r>
            <a:r>
              <a:rPr lang="uk-UA" dirty="0" err="1" smtClean="0"/>
              <a:t>Платоподібні</a:t>
            </a:r>
            <a:r>
              <a:rPr lang="uk-UA" dirty="0" smtClean="0"/>
              <a:t> поверхні височин чергуються з </a:t>
            </a:r>
            <a:r>
              <a:rPr lang="uk-UA" dirty="0" err="1" smtClean="0"/>
              <a:t>горбогір'ями</a:t>
            </a:r>
            <a:r>
              <a:rPr lang="uk-UA" dirty="0" smtClean="0"/>
              <a:t>, окраїни височин сильно почленовані ярами і балками. Низовини займають невеликі території на Лівобережжі (Придніпровська низовина). Висоти поверхні коливаються від 100 м до 471 м (гора </a:t>
            </a:r>
            <a:r>
              <a:rPr lang="uk-UA" dirty="0" err="1" smtClean="0"/>
              <a:t>Камула</a:t>
            </a:r>
            <a:r>
              <a:rPr lang="uk-UA" dirty="0" smtClean="0"/>
              <a:t>). Загалом поверхня із заходу та сходу нахилена до Дніпра, абсолютні висоти змінюються від 380 м на Подільській височині і 230 м на </a:t>
            </a:r>
            <a:r>
              <a:rPr lang="uk-UA" dirty="0" err="1" smtClean="0"/>
              <a:t>Середньоруській</a:t>
            </a:r>
            <a:r>
              <a:rPr lang="uk-UA" dirty="0" smtClean="0"/>
              <a:t> височині до 50 м біля русла Дніпра.</a:t>
            </a:r>
          </a:p>
          <a:p>
            <a:r>
              <a:rPr lang="uk-UA" dirty="0" smtClean="0"/>
              <a:t>Характерною ознакою краєвиду є високі праві береги річок, сильно розчленовані ярами, і низькі ліві береги з терасами. Заплави річок і низькі тераси нерідко заболочені, вищі тераси займають поля, населені пункти.</a:t>
            </a:r>
          </a:p>
          <a:p>
            <a:r>
              <a:rPr lang="uk-UA" sz="4300" dirty="0" smtClean="0">
                <a:solidFill>
                  <a:schemeClr val="tx2">
                    <a:lumMod val="50000"/>
                  </a:schemeClr>
                </a:solidFill>
              </a:rPr>
              <a:t>Геологія</a:t>
            </a:r>
          </a:p>
          <a:p>
            <a:r>
              <a:rPr lang="uk-UA" dirty="0" smtClean="0"/>
              <a:t>У межах лісостепу залягають поклади бурого вугілля (Дніпровський басейн), нафти і природного газу (Дніпровсько-Донецька нафтогазоносна область), природних будівельних матеріалів (гіпс, вапняк, каолін, мергель, пісок). У місцях виходу на поверхню порід Українського щита є родовища мармуру, лабрадоритів, доломітів, графіту, горючих сланців, а у болотах — бурштину.</a:t>
            </a:r>
            <a:endParaRPr lang="uk-UA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15551">
            <a:off x="5803724" y="473910"/>
            <a:ext cx="3024336" cy="2256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20000"/>
          </a:bodyPr>
          <a:lstStyle/>
          <a:p>
            <a:r>
              <a:rPr lang="uk-UA" sz="4000" dirty="0" smtClean="0">
                <a:solidFill>
                  <a:schemeClr val="tx2">
                    <a:lumMod val="50000"/>
                  </a:schemeClr>
                </a:solidFill>
              </a:rPr>
              <a:t>Клімат</a:t>
            </a:r>
          </a:p>
          <a:p>
            <a:r>
              <a:rPr lang="uk-UA" sz="2000" dirty="0" smtClean="0"/>
              <a:t>Клімат у лісостеповій зоні помірно континентальний, його континентальність збільшується у східному напрямку. Тепле літо і помірно холодна зима. Середня температура січня становить на заході −4 °</a:t>
            </a:r>
            <a:r>
              <a:rPr lang="en-US" sz="2000" dirty="0" smtClean="0"/>
              <a:t>C, </a:t>
            </a:r>
            <a:r>
              <a:rPr lang="uk-UA" sz="2000" dirty="0" smtClean="0"/>
              <a:t>на сході −8 °</a:t>
            </a:r>
            <a:r>
              <a:rPr lang="en-US" sz="2000" dirty="0" smtClean="0"/>
              <a:t>C, </a:t>
            </a:r>
            <a:r>
              <a:rPr lang="uk-UA" sz="2000" dirty="0" smtClean="0"/>
              <a:t>а липня — відповідно +16 і +22 °</a:t>
            </a:r>
            <a:r>
              <a:rPr lang="en-US" sz="2000" dirty="0" smtClean="0"/>
              <a:t>C. </a:t>
            </a:r>
            <a:r>
              <a:rPr lang="uk-UA" sz="2000" dirty="0" smtClean="0"/>
              <a:t>Опадів випадає менше, ніж у зоні мішаних лісів, але більше, ніж у степах. Кількість опадів змінюється у східному напрямку від 600 до 500 мм, але майже стільки ж води випаровується; зволоження достатнє. В окремі роки у зоні, особливо в її південній частині, бувають посухи.</a:t>
            </a:r>
          </a:p>
          <a:p>
            <a:r>
              <a:rPr lang="uk-UA" sz="2000" dirty="0" smtClean="0"/>
              <a:t>Південна межа лісостепу майже збігається з «віссю </a:t>
            </a:r>
            <a:r>
              <a:rPr lang="uk-UA" sz="2000" dirty="0" err="1" smtClean="0"/>
              <a:t>Воєйкова</a:t>
            </a:r>
            <a:r>
              <a:rPr lang="uk-UA" sz="2000" dirty="0" smtClean="0"/>
              <a:t>», на південь від якої переважає антициклональна погода й суттєво зменшується кількість опадів, та ізолінією коефіцієнта зволоження 0,6. На вододілах ця межа також відповідає поширенню на південь дубових лісів.</a:t>
            </a:r>
          </a:p>
          <a:p>
            <a:r>
              <a:rPr lang="uk-UA" sz="4000" dirty="0" smtClean="0">
                <a:solidFill>
                  <a:schemeClr val="tx2">
                    <a:lumMod val="50000"/>
                  </a:schemeClr>
                </a:solidFill>
              </a:rPr>
              <a:t>Гідрологія</a:t>
            </a:r>
          </a:p>
          <a:p>
            <a:r>
              <a:rPr lang="uk-UA" sz="2000" dirty="0" smtClean="0"/>
              <a:t>У лісостеповій зоні густа річкова мережа. Це — Дніпро, Південний Буг, Дністер із притоками. Всі річки мають долини з асиметричними берегами та повільні течії. У місці перетину твердих порід Українського щита, де виходи гранітів перегороджують русла Південного Бугу і Гірського </a:t>
            </a:r>
            <a:r>
              <a:rPr lang="uk-UA" sz="2000" dirty="0" err="1" smtClean="0"/>
              <a:t>Тікича</a:t>
            </a:r>
            <a:r>
              <a:rPr lang="uk-UA" sz="2000" dirty="0" smtClean="0"/>
              <a:t>, утворюються пороги. Вони мають мішане живлення і найбільш повноводні навесні та у червні. На Дністрі, що починається в горах, нерідко бувають повені і паводки. Судноплавним є Дніпро. У минулі часи судноплавство було можливим і на його лівих притоках, таких, як Сула, Псел, Ворскла. Але через знищення лісів у їх долинах вони сильно обміліли. Праві притоки Дніпра — Рось, Тясмин також маловодні[1].</a:t>
            </a:r>
          </a:p>
          <a:p>
            <a:endParaRPr lang="uk-UA" sz="2000" dirty="0" smtClean="0"/>
          </a:p>
          <a:p>
            <a:r>
              <a:rPr lang="uk-UA" sz="2000" dirty="0" smtClean="0"/>
              <a:t>Озер у лісостепу мало. Вони є у заплавах великих лівих приток Дніпра. Численні озера-стариці, які колись були в заплаві самого Дніпра, залиті водами Канівського та Кременчуцького водосховищ. Брак природних водойм компенсується ставками, які створені біля багатьох населених пунктів.</a:t>
            </a:r>
            <a:endParaRPr lang="uk-UA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88206">
            <a:off x="6163240" y="401785"/>
            <a:ext cx="2675503" cy="2004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0"/>
            <a:ext cx="9324528" cy="6858000"/>
          </a:xfrm>
        </p:spPr>
        <p:txBody>
          <a:bodyPr>
            <a:normAutofit fontScale="62500" lnSpcReduction="20000"/>
          </a:bodyPr>
          <a:lstStyle/>
          <a:p>
            <a:r>
              <a:rPr lang="uk-UA" sz="6400" dirty="0" smtClean="0">
                <a:solidFill>
                  <a:schemeClr val="tx2">
                    <a:lumMod val="50000"/>
                  </a:schemeClr>
                </a:solidFill>
              </a:rPr>
              <a:t>Ґрунти</a:t>
            </a:r>
          </a:p>
          <a:p>
            <a:r>
              <a:rPr lang="uk-UA" dirty="0" smtClean="0"/>
              <a:t>У ґрунтовому покриві лісостепу переважають різні види чорноземів (типові та опідзолені) та сірі лісові ґрунти, що сформувалися на лесах або </a:t>
            </a:r>
            <a:r>
              <a:rPr lang="uk-UA" dirty="0" err="1" smtClean="0"/>
              <a:t>лесовидних</a:t>
            </a:r>
            <a:r>
              <a:rPr lang="uk-UA" dirty="0" smtClean="0"/>
              <a:t> суглинках. У зниженнях поширені лучні і лучно-чорноземні ґрунти, подекуди — торфові. Рівень родючості ґрунтів найвищий у середній та східній частинах зони.</a:t>
            </a:r>
          </a:p>
          <a:p>
            <a:r>
              <a:rPr lang="uk-UA" dirty="0" smtClean="0"/>
              <a:t>Південна межа лісостепу майже збігається з переходом типових чорноземів у чорноземи звичайні.</a:t>
            </a:r>
          </a:p>
          <a:p>
            <a:r>
              <a:rPr lang="uk-UA" sz="6400" dirty="0" smtClean="0">
                <a:solidFill>
                  <a:schemeClr val="tx2">
                    <a:lumMod val="50000"/>
                  </a:schemeClr>
                </a:solidFill>
              </a:rPr>
              <a:t>Рослинність</a:t>
            </a:r>
          </a:p>
          <a:p>
            <a:r>
              <a:rPr lang="uk-UA" dirty="0" smtClean="0"/>
              <a:t>Рослинність представлена лісовими і степовими видами. Лісистість території більша у західній частині; там вона досягає 15 % (середня лісистість — 12,5 %). Ліси збереглися в долинах річок та межиріччях. Вони ростуть на сірих лісових ґрунтах та деградованих чорноземах (в яких зменшився вміст гумусу, і вони стали менш родючими), що раніше були під степами, а потім позаростали деревами. </a:t>
            </a:r>
            <a:r>
              <a:rPr lang="uk-UA" dirty="0" err="1" smtClean="0"/>
              <a:t>Лісоутворюючими</a:t>
            </a:r>
            <a:r>
              <a:rPr lang="uk-UA" dirty="0" smtClean="0"/>
              <a:t> породами зони є дуб, граб, бук, клен, липа. У заплавах рік ростуть берест, вільха, верба. На піщаних берегах Дніпра, Південного Бугу та Сіверського Дінця, куди доходив язик давнього льодовика, острівцями ростуть соснові ліси. У широких балках поширені байракові ліси, в яких ростуть дуб, граб, клен, липа, ліщина, брусниця.</a:t>
            </a:r>
          </a:p>
          <a:p>
            <a:r>
              <a:rPr lang="uk-UA" dirty="0" smtClean="0"/>
              <a:t>До лісових масивів безпосередньо прилягає степ, проте він не займає великих площ, тому що його змінили агроценози. Майже всі ділянки розорані і зайняті різноманітними сільськогосподарськими культурами (пшениця, ячмінь, овес, гречка, цукрові буряки, картопля, овочеві культури та інші). Степова природна рослинність (різнотрав'я) збереглася на схилах балок, берегах рік. Доволі великі площі в лісостепу зайняті луками. Суходільні луки знаходяться на вододілах річок і їх схилах. Там ростуть горицвіт, анемона, конюшина, тонконіг, стоколос, ковила, вероніка колосовидна, гадючник, звіробій. Це переважно багаторічні рослини, із коренів і стебел яких утворюється дернина. Низовинні луки лежать у зниженнях, де близько до поверхні залягають ґрунтові води. Вони мають багатий трав'яний покрив. На заплавних луках ростуть осока, рогіз, стрілолист, калюжниця, цикута. На водоймах ростуть глечики жовті, латаття біле, папороть водяна.</a:t>
            </a:r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10748">
            <a:off x="6262671" y="333248"/>
            <a:ext cx="2542344" cy="1938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72382">
            <a:off x="835469" y="199718"/>
            <a:ext cx="2581070" cy="2048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29503">
            <a:off x="3662165" y="4354057"/>
            <a:ext cx="2578397" cy="1966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38800">
            <a:off x="3203062" y="1883129"/>
            <a:ext cx="3253903" cy="216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0000" lnSpcReduction="20000"/>
          </a:bodyPr>
          <a:lstStyle/>
          <a:p>
            <a:r>
              <a:rPr lang="uk-UA" sz="4300" dirty="0" smtClean="0">
                <a:solidFill>
                  <a:schemeClr val="tx2">
                    <a:lumMod val="50000"/>
                  </a:schemeClr>
                </a:solidFill>
              </a:rPr>
              <a:t>Тваринний світ</a:t>
            </a:r>
          </a:p>
          <a:p>
            <a:r>
              <a:rPr lang="uk-UA" dirty="0" smtClean="0"/>
              <a:t>Тваринний світ зони представлений лісовими та степовими видами. Тут живуть дикі кабани, сарни, олені, зайці, вивірки, куниці, тхори, полівки, лисиці, вужі, багато птахів: дятли, сови, жайворонки, лелеки, куріпки, дрозди та ін.</a:t>
            </a:r>
          </a:p>
          <a:p>
            <a:r>
              <a:rPr lang="uk-UA" sz="4300" dirty="0" smtClean="0">
                <a:solidFill>
                  <a:schemeClr val="tx2">
                    <a:lumMod val="50000"/>
                  </a:schemeClr>
                </a:solidFill>
              </a:rPr>
              <a:t>Антропогенний вплив</a:t>
            </a:r>
          </a:p>
          <a:p>
            <a:r>
              <a:rPr lang="uk-UA" dirty="0" smtClean="0"/>
              <a:t>Територія лісостепу освоєна з прадавніх часів (</a:t>
            </a:r>
            <a:r>
              <a:rPr lang="en-US" dirty="0" smtClean="0"/>
              <a:t>IV — </a:t>
            </a:r>
            <a:r>
              <a:rPr lang="uk-UA" dirty="0" smtClean="0"/>
              <a:t>ІІ тисячоліття до н. е.), бо тут були найкращі умови для життя людей. Ліс давав людям </a:t>
            </a:r>
            <a:r>
              <a:rPr lang="uk-UA" dirty="0" err="1" smtClean="0"/>
              <a:t>прихисток</a:t>
            </a:r>
            <a:r>
              <a:rPr lang="uk-UA" dirty="0" smtClean="0"/>
              <a:t> від ворогів, матеріал для будівництва і паливо, а вільні від лісу ділянки було легко використовувати для землеробства і скотарства. У </a:t>
            </a:r>
            <a:r>
              <a:rPr lang="en-US" dirty="0" smtClean="0"/>
              <a:t>XVII-XVIII </a:t>
            </a:r>
            <a:r>
              <a:rPr lang="uk-UA" dirty="0" smtClean="0"/>
              <a:t>століттях значно збільшилася кількість поселень, тому великі площі лісів були вирубані. Запровадження трипільної системи орного землеробства призвело до виснаження ґрунтів, тому його починають удобрювати гноєм. У </a:t>
            </a:r>
            <a:r>
              <a:rPr lang="en-US" dirty="0" smtClean="0"/>
              <a:t>XIX-</a:t>
            </a:r>
            <a:r>
              <a:rPr lang="uk-UA" dirty="0" smtClean="0"/>
              <a:t>ХХ століттях на ландшафтах позначилося збільшення людності поселень, розвиток транспорту, ремесел і промисловості. Майже всі природні степові ділянки було перетворено на поля і сади. Багатющі ліси у верхів'ях Сули, Ворскли, Псла, про які є згадують історичні джерела </a:t>
            </a:r>
            <a:r>
              <a:rPr lang="en-US" dirty="0" smtClean="0"/>
              <a:t>XVII </a:t>
            </a:r>
            <a:r>
              <a:rPr lang="uk-UA" dirty="0" smtClean="0"/>
              <a:t>століття, знищено.</a:t>
            </a:r>
          </a:p>
          <a:p>
            <a:r>
              <a:rPr lang="uk-UA" sz="4600" dirty="0" smtClean="0">
                <a:solidFill>
                  <a:schemeClr val="tx2">
                    <a:lumMod val="50000"/>
                  </a:schemeClr>
                </a:solidFill>
              </a:rPr>
              <a:t>Природно-заповідний фонд</a:t>
            </a:r>
          </a:p>
          <a:p>
            <a:r>
              <a:rPr lang="uk-UA" dirty="0" smtClean="0"/>
              <a:t>Для збереження цінних об'єктів природи, рідкісних видів рослин і тварин у зоні створено природні національні парки «Подільські </a:t>
            </a:r>
            <a:r>
              <a:rPr lang="uk-UA" dirty="0" err="1" smtClean="0"/>
              <a:t>Товтри</a:t>
            </a:r>
            <a:r>
              <a:rPr lang="uk-UA" dirty="0" smtClean="0"/>
              <a:t>», Яворівський, заповідники — «</a:t>
            </a:r>
            <a:r>
              <a:rPr lang="uk-UA" dirty="0" err="1" smtClean="0"/>
              <a:t>Розточчя</a:t>
            </a:r>
            <a:r>
              <a:rPr lang="uk-UA" dirty="0" smtClean="0"/>
              <a:t>», «</a:t>
            </a:r>
            <a:r>
              <a:rPr lang="uk-UA" dirty="0" err="1" smtClean="0"/>
              <a:t>Медобори</a:t>
            </a:r>
            <a:r>
              <a:rPr lang="uk-UA" dirty="0" smtClean="0"/>
              <a:t>», Канівський. Канівський природний заповідник — один з найдавніших в Україні, який було створено 1923 року. Він охоплює частину яри та пагорби на правому березі Дніпра та дніпровські острови. Важливими об'єктами заповідника є геологічні утворення, грабовий ліс та Чернеча гора (100 м над Дніпром), де було </a:t>
            </a:r>
            <a:r>
              <a:rPr lang="uk-UA" dirty="0" err="1" smtClean="0"/>
              <a:t>перепоховано</a:t>
            </a:r>
            <a:r>
              <a:rPr lang="uk-UA" dirty="0" smtClean="0"/>
              <a:t> Тараса Шевченка. Михайлівська цілина — філія Українського степового заповідника, де оберігається єдина в Україні ділянка лучного степу в межах лісостепової зони.</a:t>
            </a:r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03813">
            <a:off x="5486135" y="601578"/>
            <a:ext cx="2834882" cy="18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51812">
            <a:off x="928220" y="1143101"/>
            <a:ext cx="216024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29552">
            <a:off x="3290888" y="2538413"/>
            <a:ext cx="256222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67816">
            <a:off x="971600" y="4437112"/>
            <a:ext cx="24384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320184">
            <a:off x="5937521" y="4537117"/>
            <a:ext cx="25336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uk-UA" sz="4000" dirty="0" smtClean="0"/>
              <a:t>Біогеографічний поділ</a:t>
            </a:r>
          </a:p>
          <a:p>
            <a:pPr>
              <a:buNone/>
            </a:pPr>
            <a:r>
              <a:rPr lang="uk-UA" dirty="0" smtClean="0"/>
              <a:t>     </a:t>
            </a:r>
            <a:r>
              <a:rPr lang="uk-UA" sz="2000" dirty="0" smtClean="0"/>
              <a:t>Внаслідок неоднакової висоти поверхні, помітних відмінностей у кліматі, ґрунтах і рослинному світі в різних частинах зони виділяють фізико-географічні провінції:</a:t>
            </a:r>
          </a:p>
          <a:p>
            <a:r>
              <a:rPr lang="uk-UA" sz="2100" dirty="0" smtClean="0"/>
              <a:t>Західноукраїнську — широколистяних лісів;</a:t>
            </a:r>
          </a:p>
          <a:p>
            <a:r>
              <a:rPr lang="uk-UA" sz="2100" dirty="0" smtClean="0"/>
              <a:t>Дністровсько-Дніпровську — лісостепових і </a:t>
            </a:r>
            <a:r>
              <a:rPr lang="uk-UA" sz="2100" dirty="0" err="1" smtClean="0"/>
              <a:t>лукостепових</a:t>
            </a:r>
            <a:r>
              <a:rPr lang="uk-UA" sz="2100" dirty="0" smtClean="0"/>
              <a:t> </a:t>
            </a:r>
            <a:r>
              <a:rPr lang="uk-UA" sz="2100" dirty="0" err="1" smtClean="0"/>
              <a:t>височинних</a:t>
            </a:r>
            <a:r>
              <a:rPr lang="uk-UA" sz="2100" dirty="0" smtClean="0"/>
              <a:t> ландшафтів;</a:t>
            </a:r>
          </a:p>
          <a:p>
            <a:r>
              <a:rPr lang="uk-UA" sz="2100" dirty="0" smtClean="0"/>
              <a:t>Лівобережно-Дніпровську — лісостепових і </a:t>
            </a:r>
            <a:r>
              <a:rPr lang="uk-UA" sz="2100" dirty="0" err="1" smtClean="0"/>
              <a:t>лукостепових</a:t>
            </a:r>
            <a:r>
              <a:rPr lang="uk-UA" sz="2100" dirty="0" smtClean="0"/>
              <a:t> низовинних ландшафтів;</a:t>
            </a:r>
          </a:p>
          <a:p>
            <a:r>
              <a:rPr lang="uk-UA" sz="2100" dirty="0" err="1" smtClean="0"/>
              <a:t>Середньоруську</a:t>
            </a:r>
            <a:r>
              <a:rPr lang="uk-UA" sz="2100" dirty="0" smtClean="0"/>
              <a:t> — лісостепових височин.</a:t>
            </a:r>
            <a:endParaRPr lang="uk-UA" sz="21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00592">
            <a:off x="5068822" y="4224710"/>
            <a:ext cx="3181895" cy="211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86867">
            <a:off x="856622" y="4403328"/>
            <a:ext cx="2672823" cy="195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</a:t>
            </a:r>
            <a:r>
              <a:rPr lang="uk-UA" dirty="0" smtClean="0">
                <a:solidFill>
                  <a:schemeClr val="bg2"/>
                </a:solidFill>
              </a:rPr>
              <a:t>Презентацію підготував учень 8 </a:t>
            </a:r>
            <a:r>
              <a:rPr lang="uk-UA" dirty="0" err="1" smtClean="0">
                <a:solidFill>
                  <a:schemeClr val="bg2"/>
                </a:solidFill>
              </a:rPr>
              <a:t>фм</a:t>
            </a:r>
            <a:r>
              <a:rPr lang="en-US" dirty="0" smtClean="0">
                <a:solidFill>
                  <a:schemeClr val="bg2"/>
                </a:solidFill>
              </a:rPr>
              <a:t>/</a:t>
            </a:r>
            <a:r>
              <a:rPr lang="uk-UA" dirty="0" err="1" smtClean="0">
                <a:solidFill>
                  <a:schemeClr val="bg2"/>
                </a:solidFill>
              </a:rPr>
              <a:t>хб</a:t>
            </a:r>
            <a:r>
              <a:rPr lang="uk-UA" dirty="0" smtClean="0">
                <a:solidFill>
                  <a:schemeClr val="bg2"/>
                </a:solidFill>
              </a:rPr>
              <a:t> класу</a:t>
            </a:r>
            <a:r>
              <a:rPr lang="en-US" dirty="0" smtClean="0">
                <a:solidFill>
                  <a:schemeClr val="bg2"/>
                </a:solidFill>
              </a:rPr>
              <a:t>:</a:t>
            </a:r>
            <a:endParaRPr lang="uk-UA" dirty="0" smtClean="0">
              <a:solidFill>
                <a:schemeClr val="bg2"/>
              </a:solidFill>
            </a:endParaRPr>
          </a:p>
          <a:p>
            <a:pPr>
              <a:buNone/>
            </a:pPr>
            <a:r>
              <a:rPr lang="uk-UA" dirty="0" smtClean="0">
                <a:solidFill>
                  <a:schemeClr val="bg2"/>
                </a:solidFill>
              </a:rPr>
              <a:t>                              Дмитро Качура.</a:t>
            </a:r>
          </a:p>
          <a:p>
            <a:pPr>
              <a:buNone/>
            </a:pPr>
            <a:endParaRPr lang="uk-UA" dirty="0">
              <a:solidFill>
                <a:schemeClr val="bg2"/>
              </a:solidFill>
            </a:endParaRPr>
          </a:p>
          <a:p>
            <a:pPr>
              <a:buNone/>
            </a:pPr>
            <a:endParaRPr lang="uk-UA" dirty="0" smtClean="0">
              <a:solidFill>
                <a:schemeClr val="bg2"/>
              </a:solidFill>
            </a:endParaRPr>
          </a:p>
          <a:p>
            <a:pPr>
              <a:buNone/>
            </a:pPr>
            <a:endParaRPr lang="uk-UA" dirty="0">
              <a:solidFill>
                <a:schemeClr val="bg2"/>
              </a:solidFill>
            </a:endParaRPr>
          </a:p>
          <a:p>
            <a:pPr>
              <a:buNone/>
            </a:pPr>
            <a:endParaRPr lang="uk-UA" dirty="0" smtClean="0">
              <a:solidFill>
                <a:schemeClr val="bg2"/>
              </a:solidFill>
            </a:endParaRPr>
          </a:p>
          <a:p>
            <a:pPr>
              <a:buNone/>
            </a:pPr>
            <a:r>
              <a:rPr lang="uk-UA" sz="7200" dirty="0" smtClean="0">
                <a:solidFill>
                  <a:schemeClr val="bg2"/>
                </a:solidFill>
              </a:rPr>
              <a:t>     Дякую за увагу!!!</a:t>
            </a:r>
            <a:endParaRPr lang="uk-UA" sz="7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9">
      <a:dk1>
        <a:sysClr val="windowText" lastClr="000000"/>
      </a:dk1>
      <a:lt1>
        <a:srgbClr val="FFFCC6"/>
      </a:lt1>
      <a:dk2>
        <a:srgbClr val="77C95C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Другая 10">
      <a:dk1>
        <a:sysClr val="windowText" lastClr="000000"/>
      </a:dk1>
      <a:lt1>
        <a:srgbClr val="000000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54</TotalTime>
  <Words>1422</Words>
  <Application>Microsoft Office PowerPoint</Application>
  <PresentationFormat>Экран (4:3)</PresentationFormat>
  <Paragraphs>42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Поток</vt:lpstr>
      <vt:lpstr>Тема Office</vt:lpstr>
      <vt:lpstr>Лісостеп України</vt:lpstr>
      <vt:lpstr>Український лісостеп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Лісостеп України</dc:title>
  <dc:creator>Дімо</dc:creator>
  <cp:lastModifiedBy>Паккард-белл</cp:lastModifiedBy>
  <cp:revision>6</cp:revision>
  <dcterms:created xsi:type="dcterms:W3CDTF">2013-02-27T20:26:58Z</dcterms:created>
  <dcterms:modified xsi:type="dcterms:W3CDTF">2013-02-28T08:55:38Z</dcterms:modified>
</cp:coreProperties>
</file>