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58" r:id="rId3"/>
    <p:sldId id="259" r:id="rId4"/>
    <p:sldId id="260" r:id="rId5"/>
    <p:sldId id="261" r:id="rId6"/>
    <p:sldId id="262" r:id="rId7"/>
    <p:sldId id="265" r:id="rId8"/>
    <p:sldId id="264" r:id="rId9"/>
    <p:sldId id="263" r:id="rId10"/>
    <p:sldId id="266" r:id="rId11"/>
    <p:sldId id="267" r:id="rId12"/>
    <p:sldId id="268" r:id="rId13"/>
    <p:sldId id="270" r:id="rId14"/>
    <p:sldId id="269" r:id="rId15"/>
    <p:sldId id="276" r:id="rId16"/>
    <p:sldId id="271" r:id="rId17"/>
    <p:sldId id="272" r:id="rId18"/>
    <p:sldId id="274" r:id="rId19"/>
    <p:sldId id="273" r:id="rId20"/>
    <p:sldId id="275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83" autoAdjust="0"/>
    <p:restoredTop sz="94660"/>
  </p:normalViewPr>
  <p:slideViewPr>
    <p:cSldViewPr>
      <p:cViewPr varScale="1">
        <p:scale>
          <a:sx n="74" d="100"/>
          <a:sy n="74" d="100"/>
        </p:scale>
        <p:origin x="-14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1FB1F11-E854-4E7F-AE1B-9BCCDBF4BC5C}" type="datetimeFigureOut">
              <a:rPr lang="ru-RU"/>
              <a:pPr>
                <a:defRPr/>
              </a:pPr>
              <a:t>21.11.2012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45396C7-05E1-4698-B2DF-762CCF7C27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3E4737-304B-44D1-A36E-05643D79F03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9EA98E1-37FD-4B00-B77D-B94BE0EBB9F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E1C6B-1B36-4241-A35D-81FF11B44F21}" type="datetimeFigureOut">
              <a:rPr lang="ru-RU"/>
              <a:pPr>
                <a:defRPr/>
              </a:pPr>
              <a:t>21.11.2012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CB5D7-0C8D-4667-A127-C5F5409691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10CB6-0D07-4038-B447-F645162FFF20}" type="datetimeFigureOut">
              <a:rPr lang="ru-RU"/>
              <a:pPr>
                <a:defRPr/>
              </a:pPr>
              <a:t>21.11.2012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370DD-67B8-4AB4-B491-CB84171709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2607D-E888-4030-855E-54C004362C7D}" type="datetimeFigureOut">
              <a:rPr lang="ru-RU"/>
              <a:pPr>
                <a:defRPr/>
              </a:pPr>
              <a:t>21.11.2012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98DBA-0FA7-4CB1-B860-47736A83AD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9254E-53AD-457F-A8B3-0B5738F3B159}" type="datetimeFigureOut">
              <a:rPr lang="ru-RU"/>
              <a:pPr>
                <a:defRPr/>
              </a:pPr>
              <a:t>21.11.2012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8ABFE-3FCA-4423-9BEB-4DF04736B7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1FBBC-D334-4624-A464-A20CE2A41D11}" type="datetimeFigureOut">
              <a:rPr lang="ru-RU"/>
              <a:pPr>
                <a:defRPr/>
              </a:pPr>
              <a:t>21.11.2012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A881A-DE0B-4411-983D-597834AFD7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7CF69-849B-4E26-942D-F538893F3706}" type="datetimeFigureOut">
              <a:rPr lang="ru-RU"/>
              <a:pPr>
                <a:defRPr/>
              </a:pPr>
              <a:t>21.11.2012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C5FC8-D451-460B-ADCC-03B9007453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43A5C-D85F-4C61-B38D-CF12D2DB144B}" type="datetimeFigureOut">
              <a:rPr lang="ru-RU"/>
              <a:pPr>
                <a:defRPr/>
              </a:pPr>
              <a:t>21.11.2012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51F90-1D1E-442E-A32E-DF7BA89A6C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FE727-1F9A-48DD-B392-49433BD355E3}" type="datetimeFigureOut">
              <a:rPr lang="ru-RU"/>
              <a:pPr>
                <a:defRPr/>
              </a:pPr>
              <a:t>21.11.2012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5BD7C-CEA2-4AE7-9CA1-F254C8E6C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D6CD1-5DA1-4BFA-8276-DA6FAA663115}" type="datetimeFigureOut">
              <a:rPr lang="ru-RU"/>
              <a:pPr>
                <a:defRPr/>
              </a:pPr>
              <a:t>21.11.2012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C79F3-F84C-4906-8196-F83E387451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484C6-9C12-4A8E-B054-919FD32964BE}" type="datetimeFigureOut">
              <a:rPr lang="ru-RU"/>
              <a:pPr>
                <a:defRPr/>
              </a:pPr>
              <a:t>21.11.2012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FF4B4-2ECC-410E-8968-B4215B949F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03426-2824-4D06-A848-37B6784B7D87}" type="datetimeFigureOut">
              <a:rPr lang="ru-RU"/>
              <a:pPr>
                <a:defRPr/>
              </a:pPr>
              <a:t>21.11.2012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F5006-40D2-48A8-A654-12858CC9FF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2128F8-27F3-42B8-A6B1-FB4C366AA581}" type="datetimeFigureOut">
              <a:rPr lang="ru-RU"/>
              <a:pPr>
                <a:defRPr/>
              </a:pPr>
              <a:t>21.11.2012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D6867B-A60B-46A9-A843-681D94721F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3;&#1072;&#1090;&#1072;&#1096;&#1072;\Desktop\CHaykovskiy_-_Vremena_goda_Osennyaya_pesnya__(get-tune.net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2908" y="2348880"/>
            <a:ext cx="7776488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  <a:t>Образ Татьяны Лариной</a:t>
            </a:r>
          </a:p>
        </p:txBody>
      </p:sp>
      <p:pic>
        <p:nvPicPr>
          <p:cNvPr id="14340" name="CHaykovskiy_-_Vremena_goda_Osennyaya_pesnya__(get-tune.net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95288" y="6308725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43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1" y="620688"/>
            <a:ext cx="8856985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accent6">
                      <a:lumMod val="60000"/>
                      <a:lumOff val="40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В. Г. Белинский говорил: “Весь внутренний мир Татьяны заключался в жажде любви”. И он был прав в своем утверждении: </a:t>
            </a:r>
          </a:p>
        </p:txBody>
      </p:sp>
      <p:pic>
        <p:nvPicPr>
          <p:cNvPr id="10244" name="Picture 4" descr="http://gorod.tomsk.ru/uploads/41581/1255747738/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9263" y="2781300"/>
            <a:ext cx="5776912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27784" y="1628799"/>
            <a:ext cx="529208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lumMod val="20000"/>
                    <a:lumOff val="80000"/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20000"/>
                      <a:lumOff val="80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 «Давно ее воображенье,</a:t>
            </a:r>
            <a:b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20000"/>
                      <a:lumOff val="80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</a:b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20000"/>
                      <a:lumOff val="80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Сгорая негой и тоской, </a:t>
            </a:r>
            <a:b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20000"/>
                      <a:lumOff val="80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</a:b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20000"/>
                      <a:lumOff val="80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Алкало пищи роковой; </a:t>
            </a:r>
            <a:b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20000"/>
                      <a:lumOff val="80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</a:b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20000"/>
                      <a:lumOff val="80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Давно сердечное томленье </a:t>
            </a:r>
            <a:b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20000"/>
                      <a:lumOff val="80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</a:b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20000"/>
                      <a:lumOff val="80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Теснило ей младую грудь; </a:t>
            </a:r>
            <a:b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20000"/>
                      <a:lumOff val="80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</a:b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20000"/>
                      <a:lumOff val="80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Душа ждала... кого-нибудь </a:t>
            </a:r>
            <a:b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20000"/>
                      <a:lumOff val="80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</a:b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20000"/>
                      <a:lumOff val="80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И дождалась... Открылись очи, </a:t>
            </a:r>
            <a:b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20000"/>
                      <a:lumOff val="80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</a:b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20000"/>
                      <a:lumOff val="80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Она сказала: это он!»</a:t>
            </a:r>
          </a:p>
        </p:txBody>
      </p:sp>
      <p:pic>
        <p:nvPicPr>
          <p:cNvPr id="11266" name="Picture 2" descr="http://i.allday.ru/uploads/posts/2009-10/1256756417_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3850" y="2276475"/>
            <a:ext cx="3244850" cy="474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692696"/>
            <a:ext cx="6696744" cy="230832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Татьяна из тех “девушек”, для которых любовь может быть или великим счастьем, или большим несчастьем. В Онегине девушка сердцем, а не умом, сразу же почувствовала родственную душу. В сердечном порыве она решается написать своему возлюбленному письмо-откровение, признание в любви: </a:t>
            </a:r>
          </a:p>
        </p:txBody>
      </p:sp>
      <p:pic>
        <p:nvPicPr>
          <p:cNvPr id="12290" name="Picture 2" descr="http://pics.livejournal.com/melanyja/pic/00209kbk/s640x4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3573463"/>
            <a:ext cx="5270500" cy="2808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042118"/>
            <a:ext cx="4193777" cy="1815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«Я к вам пишу – чего же боле?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Что я могу ещё сказать?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Теперь, я знаю, в вашей воле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Меня презреньем наказать.»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4005064"/>
            <a:ext cx="4492269" cy="267765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"Татьяна пред окном стояла,</a:t>
            </a:r>
            <a:b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На стекла хладные дыша,</a:t>
            </a:r>
            <a:b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Задумавшись, моя душа,</a:t>
            </a:r>
            <a:b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Прелестным пальчиком писала</a:t>
            </a:r>
            <a:b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На отуманенном стекле</a:t>
            </a:r>
            <a:b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Заветный вензель - О да Е "</a:t>
            </a:r>
          </a:p>
        </p:txBody>
      </p:sp>
      <p:pic>
        <p:nvPicPr>
          <p:cNvPr id="13314" name="Picture 2" descr="http://gorod.tomsk.ru/uploads/41581/1255747738/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185738"/>
            <a:ext cx="5024437" cy="3819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1640" y="116632"/>
            <a:ext cx="6912768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 Онегин уезжает путешествовать. Татьяна вынуждена отправиться в Москву на «ярмарку невест». Там она выходит замуж за генерала.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+mn-cs"/>
            </a:endParaRPr>
          </a:p>
        </p:txBody>
      </p:sp>
      <p:pic>
        <p:nvPicPr>
          <p:cNvPr id="1026" name="Picture 2" descr="http://i033.radikal.ru/1106/f3/5157bd11c9c6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2636838"/>
            <a:ext cx="6238875" cy="3933825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3600" y="188640"/>
            <a:ext cx="7992888" cy="1938992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    В первых главах перед читателем возникает образ наивной девушки, искренней в своем стремлении к счастью. Но вот прошло два года. Татьяна — княгиня, жена всеми уважаемого генерала. Изменилась ли она? </a:t>
            </a:r>
            <a:b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  <p:pic>
        <p:nvPicPr>
          <p:cNvPr id="15362" name="Picture 2" descr="http://gorod.tomsk.ru/uploads/41581/1255747738/12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2113277" y="2420888"/>
            <a:ext cx="5250160" cy="4213255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84742" y="1975945"/>
            <a:ext cx="4968551" cy="353943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/>
            </a:r>
            <a:b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    «Ума была нетороплива, </a:t>
            </a:r>
            <a:b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    Не холодна, не говорлива, </a:t>
            </a:r>
            <a:b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    Без взора наглого для всех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    Без притязаний на успех</a:t>
            </a:r>
            <a:b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    Без этих маленьких ужимок, </a:t>
            </a:r>
            <a:b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    Без подражательных затей”. </a:t>
            </a:r>
            <a:b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    Все тихо, просто было в  ней…»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574163"/>
            <a:ext cx="6768752" cy="138499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И да, и нет. Конечно, она “в роль свою вошла”, но не потеряла главного — простоты, естественности, человеческого достоинства:</a:t>
            </a:r>
          </a:p>
        </p:txBody>
      </p:sp>
      <p:pic>
        <p:nvPicPr>
          <p:cNvPr id="16386" name="Picture 2" descr="http://gorod.tomsk.ru/uploads/41581/1255747738/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912938"/>
            <a:ext cx="3671887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2420888"/>
            <a:ext cx="8280920" cy="304698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Татьяна не может быть счастливой, принеся несчастье другому человеку, своему мужу, который “в сраженьях изувечен”, гордится ею, доверяет ей. Она никогда не пойдет на сделку со своей совестью. </a:t>
            </a:r>
            <a:b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    Татьяна остается верна своему долгу и при встрече с Онегиным она говорит: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gorod.tomsk.ru/uploads/41581/1255747738/1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33235" y="236411"/>
            <a:ext cx="5143500" cy="6515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5302135" y="4797152"/>
            <a:ext cx="3779912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    «Я вас люблю, (к чему    лукавить?), </a:t>
            </a:r>
            <a:b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</a:b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    Но я другому отдана; </a:t>
            </a:r>
            <a:b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</a:b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    Я буду век ему верна.»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16016" y="818291"/>
            <a:ext cx="3882345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  <a:t>Татьяна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  <a:t>Ларина</a:t>
            </a:r>
          </a:p>
        </p:txBody>
      </p:sp>
      <p:pic>
        <p:nvPicPr>
          <p:cNvPr id="2050" name="Picture 2" descr="http://pics.livejournal.com/melanyja/pic/001zxk8s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176614" y="830784"/>
            <a:ext cx="4324350" cy="5553076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268760"/>
            <a:ext cx="4572000" cy="440120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Татьяна является для поэта идеалом женщины, и он этого не скрывает: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“Простите мне: я так люблю Татьяну милую мою...” 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В последней строфе романа читаем строки: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“А та, с которой образован Татьяны милый идеал... О много, много рок отъял”. 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А. С. Пушкин восхищается своей героиней. </a:t>
            </a:r>
          </a:p>
        </p:txBody>
      </p:sp>
      <p:pic>
        <p:nvPicPr>
          <p:cNvPr id="18434" name="Picture 2" descr="http://gorod.tomsk.ru/uploads/41581/1255747738/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696913"/>
            <a:ext cx="4257675" cy="5545137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88603" y="2348880"/>
            <a:ext cx="4032448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Автор наделяет свою героиню простым именем: “Ее сестра звалась Татьяна”</a:t>
            </a:r>
          </a:p>
        </p:txBody>
      </p:sp>
      <p:pic>
        <p:nvPicPr>
          <p:cNvPr id="3074" name="Picture 2" descr="http://pics.livejournal.com/melanyja/pic/001zds4a/s640x480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79512" y="332656"/>
            <a:ext cx="4809091" cy="60960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http://s41.radikal.ru/i091/0908/ec/c99fed7197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988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03648" y="980728"/>
            <a:ext cx="6588224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  <a:t>«Впервые именем таким </a:t>
            </a:r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  <a:t>    Страницы нежные романа </a:t>
            </a:r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  <a:t>    Мы своевольно освятим. </a:t>
            </a:r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  <a:t>    И что ж? оно приятно, звучно: </a:t>
            </a:r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  <a:t>    Но с ним, я знаю, неразлучно </a:t>
            </a:r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  <a:t>    Воспоминанье старины </a:t>
            </a:r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  <a:t>    Иль девичьей!»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ics.livejournal.com/melanyja/pic/001zzxw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0888" y="33338"/>
            <a:ext cx="5102225" cy="3292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97242" y="3231461"/>
            <a:ext cx="4373157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  <a:t>Татьяна — простая провинциальная девушка, она не красавица, но задумчивость и мечтательность выделяют ее среди других людей, в обществе которых она чувствует себя одиноко, так как они не способны понять ее.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505739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  <a:t>   «Дика, печальна, молчалива, </a:t>
            </a:r>
            <a:br>
              <a:rPr lang="ru-RU" sz="28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28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  <a:t>    Как лань лесная боязлива, </a:t>
            </a:r>
            <a:br>
              <a:rPr lang="ru-RU" sz="28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28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  <a:t>    Она в семье своей родной </a:t>
            </a:r>
            <a:br>
              <a:rPr lang="ru-RU" sz="28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28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  <a:t>    Казалась девочкой чужой.»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908720"/>
            <a:ext cx="3744416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+mn-cs"/>
              </a:rPr>
              <a:t>    Она не ласкалась к родителям, мало играла с детьми, не занималась рукоделием, не интересовалась модой: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+mn-cs"/>
              </a:rPr>
              <a:t/>
            </a:r>
            <a:b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4906327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+mn-cs"/>
              </a:rPr>
              <a:t>   «Но куклы даже в эти годы </a:t>
            </a:r>
            <a:b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+mn-cs"/>
              </a:rPr>
              <a:t>    Татьяна в руки не брала; </a:t>
            </a:r>
            <a:b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+mn-cs"/>
              </a:rPr>
              <a:t>    Про вести города, про моды </a:t>
            </a:r>
            <a:b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+mn-cs"/>
              </a:rPr>
              <a:t>    Беседы с нею не вела.»</a:t>
            </a:r>
          </a:p>
        </p:txBody>
      </p:sp>
      <p:pic>
        <p:nvPicPr>
          <p:cNvPr id="6146" name="Picture 2" descr="http://pics.livejournal.com/melanyja/pic/00208hrf/s640x4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44463"/>
            <a:ext cx="34004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pics.livejournal.com/melanyja/pic/001zwrfx/s640x48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8963" y="1916113"/>
            <a:ext cx="5691187" cy="3708400"/>
          </a:xfrm>
          <a:prstGeom prst="rect">
            <a:avLst/>
          </a:prstGeom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-35437" y="4369875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  <a:t/>
            </a:r>
            <a:b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  <a:t>«Татьяна (русская душою,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  <a:t>Сама не зная почему) </a:t>
            </a:r>
            <a:b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  <a:t>С ее холодною красою </a:t>
            </a:r>
            <a:b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  <a:t>Любила русскую зиму...»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692696"/>
            <a:ext cx="8153507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  <a:t>Татьяна тонко чувствует красоту природы:</a:t>
            </a:r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4021" y="836712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«Она любила на балконе</a:t>
            </a:r>
            <a:b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</a:b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Предупреждать зари восход,</a:t>
            </a:r>
            <a:b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</a:b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Когда на бледном небосклоне</a:t>
            </a:r>
            <a:b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</a:b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Звезд исчезает хоровод,</a:t>
            </a:r>
            <a:b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</a:b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И тихо край земли светлеет,</a:t>
            </a:r>
            <a:b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</a:b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И, вестник утра, ветер веет,</a:t>
            </a:r>
            <a:b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</a:b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И всходит постепенно день.</a:t>
            </a:r>
            <a:b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</a:b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Зимой, когда ночная тень</a:t>
            </a:r>
            <a:b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</a:b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Полмиром доле обладает,</a:t>
            </a:r>
            <a:b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</a:b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И доле в праздной тишине,</a:t>
            </a:r>
            <a:b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</a:b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При отуманенной луне,</a:t>
            </a:r>
            <a:b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</a:b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Восток ленивый почивает,</a:t>
            </a:r>
            <a:b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</a:b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В привычный час пробуждена</a:t>
            </a:r>
            <a:b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</a:b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+mn-cs"/>
              </a:rPr>
              <a:t>Вставала при свечах она.»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gorod.tomsk.ru/uploads/41581/1255747738/15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683566" y="692696"/>
            <a:ext cx="3524117" cy="5405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4527294" y="4347203"/>
            <a:ext cx="4355976" cy="209288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/>
            </a:r>
            <a:b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</a:b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   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«Ей рано нравились романы; </a:t>
            </a:r>
            <a:b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    Они ей заменяли все; </a:t>
            </a:r>
            <a:b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    Она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влюблялася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 в обманы </a:t>
            </a:r>
            <a:b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</a:b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    И Ричардсона и Руссо.»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07683" y="840904"/>
            <a:ext cx="4941997" cy="218521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+mn-cs"/>
              </a:rPr>
              <a:t>Единственным развлечением, приносившим удовольствие этой девушке, было чтение книг: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616</TotalTime>
  <Words>359</Words>
  <Application>Microsoft Office PowerPoint</Application>
  <PresentationFormat>Экран (4:3)</PresentationFormat>
  <Paragraphs>34</Paragraphs>
  <Slides>20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Наташа</cp:lastModifiedBy>
  <cp:revision>30</cp:revision>
  <dcterms:created xsi:type="dcterms:W3CDTF">2012-11-12T13:24:10Z</dcterms:created>
  <dcterms:modified xsi:type="dcterms:W3CDTF">2012-11-21T17:41:30Z</dcterms:modified>
</cp:coreProperties>
</file>