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38" autoAdjust="0"/>
  </p:normalViewPr>
  <p:slideViewPr>
    <p:cSldViewPr>
      <p:cViewPr varScale="1">
        <p:scale>
          <a:sx n="75" d="100"/>
          <a:sy n="75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C21728-7204-4526-BF8C-39A4157FB8A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42DE5F1-B49C-4E3F-9125-0851217DB1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728-7204-4526-BF8C-39A4157FB8A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E5F1-B49C-4E3F-9125-0851217DB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728-7204-4526-BF8C-39A4157FB8A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E5F1-B49C-4E3F-9125-0851217DB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728-7204-4526-BF8C-39A4157FB8A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E5F1-B49C-4E3F-9125-0851217DB106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C21728-7204-4526-BF8C-39A4157FB8A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E5F1-B49C-4E3F-9125-0851217DB10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728-7204-4526-BF8C-39A4157FB8A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E5F1-B49C-4E3F-9125-0851217DB1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728-7204-4526-BF8C-39A4157FB8A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E5F1-B49C-4E3F-9125-0851217DB10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C21728-7204-4526-BF8C-39A4157FB8A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E5F1-B49C-4E3F-9125-0851217DB10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1728-7204-4526-BF8C-39A4157FB8A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E5F1-B49C-4E3F-9125-0851217DB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C21728-7204-4526-BF8C-39A4157FB8A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E5F1-B49C-4E3F-9125-0851217DB1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C21728-7204-4526-BF8C-39A4157FB8A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E5F1-B49C-4E3F-9125-0851217DB10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4C21728-7204-4526-BF8C-39A4157FB8A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42DE5F1-B49C-4E3F-9125-0851217DB1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5157192"/>
            <a:ext cx="2563771" cy="1581150"/>
          </a:xfrm>
        </p:spPr>
        <p:txBody>
          <a:bodyPr/>
          <a:lstStyle/>
          <a:p>
            <a:r>
              <a:rPr lang="ru-RU" b="1" i="1" dirty="0" smtClean="0"/>
              <a:t>Власова Лилия</a:t>
            </a:r>
          </a:p>
          <a:p>
            <a:r>
              <a:rPr lang="ru-RU" b="1" i="1" dirty="0" smtClean="0"/>
              <a:t>11-А класс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008568" cy="316380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Нефть</a:t>
            </a:r>
            <a:br>
              <a:rPr lang="ru-RU" b="1" i="1" dirty="0" smtClean="0"/>
            </a:br>
            <a:r>
              <a:rPr lang="ru-RU" b="1" i="1" dirty="0" smtClean="0"/>
              <a:t>описание </a:t>
            </a:r>
            <a:r>
              <a:rPr lang="ru-RU" b="1" i="1" dirty="0"/>
              <a:t>основных технологических процессов топливного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00243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-13196" y="116632"/>
            <a:ext cx="3707904" cy="6858000"/>
          </a:xfrm>
        </p:spPr>
        <p:txBody>
          <a:bodyPr>
            <a:noAutofit/>
          </a:bodyPr>
          <a:lstStyle/>
          <a:p>
            <a:r>
              <a:rPr lang="ru-RU" b="1" i="1" dirty="0"/>
              <a:t>2. Вакуумная перегонка</a:t>
            </a:r>
          </a:p>
          <a:p>
            <a:r>
              <a:rPr lang="ru-RU" b="1" i="1" dirty="0"/>
              <a:t>Вакуумная перегонка </a:t>
            </a:r>
            <a:r>
              <a:rPr lang="ru-RU" b="1" i="1" dirty="0" smtClean="0"/>
              <a:t>предназначена </a:t>
            </a:r>
            <a:r>
              <a:rPr lang="ru-RU" b="1" i="1" dirty="0"/>
              <a:t>для отбора от мазута масляных дистиллятов на НПЗ топливно-масляного профиля, или широкой масляной фракции (вакуумного газойля) на НПЗ топливного профиля. Остатком вакуумной перегонки является гудрон. </a:t>
            </a:r>
          </a:p>
          <a:p>
            <a:r>
              <a:rPr lang="ru-RU" b="1" i="1" dirty="0"/>
              <a:t>Необходимость отбора масляных фракций под вакуумом обусловлена тем, что при температуре свыше 380°С начинается термическое разложение углеводородов (крекинг), а конец кипения вакуумного газойля - 520°С и более. Поэтому перегонку ведут при остаточном давлении 40-60 мм рт. ст., что позволяет снизить максимальную температуру в аппарате до 360-380°С. </a:t>
            </a:r>
          </a:p>
          <a:p>
            <a:r>
              <a:rPr lang="ru-RU" b="1" i="1" dirty="0"/>
              <a:t>Разряжение в колонне создается при помощи соответствующего оборудования, ключевыми аппаратами являются паровые или жидкостные </a:t>
            </a:r>
            <a:r>
              <a:rPr lang="ru-RU" b="1" i="1" dirty="0" smtClean="0"/>
              <a:t>эжекторы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69451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0"/>
            <a:ext cx="8595360" cy="4937760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Нефть— </a:t>
            </a:r>
            <a:r>
              <a:rPr lang="ru-RU" sz="1600" dirty="0"/>
              <a:t>природная маслянистая горючая жидкость со специфическим запахом, состоящая в основном из сложной смеси углеводородов различной молекулярной массы и некоторых других химических соединений. Относится к </a:t>
            </a:r>
            <a:r>
              <a:rPr lang="ru-RU" sz="1600" dirty="0" err="1" smtClean="0"/>
              <a:t>каустобиолитам</a:t>
            </a:r>
            <a:r>
              <a:rPr lang="ru-RU" sz="1600" dirty="0" smtClean="0"/>
              <a:t> (</a:t>
            </a:r>
            <a:r>
              <a:rPr lang="ru-RU" sz="1600" dirty="0"/>
              <a:t>ископаемое </a:t>
            </a:r>
            <a:r>
              <a:rPr lang="ru-RU" sz="1600" dirty="0" smtClean="0"/>
              <a:t>топливо). </a:t>
            </a:r>
            <a:r>
              <a:rPr lang="ru-RU" sz="1600" dirty="0"/>
              <a:t>Подавляющая часть месторождений нефти приурочена к осадочным </a:t>
            </a:r>
            <a:r>
              <a:rPr lang="ru-RU" sz="1600" dirty="0" smtClean="0"/>
              <a:t>породам. </a:t>
            </a:r>
            <a:r>
              <a:rPr lang="ru-RU" sz="1600" dirty="0"/>
              <a:t>Цвет нефти варьирует в буро-коричневых тонах (от грязно-жёлтого до тёмно-коричневого, почти чёрного), иногда она бывает чисто чёрного цвета, изредка встречается нефть окрашенная в светлый жёлто-зелёный цвет и даже бесцветная, а также насыщенно-зелёная </a:t>
            </a:r>
            <a:r>
              <a:rPr lang="ru-RU" sz="1600" dirty="0" smtClean="0"/>
              <a:t>нефть. </a:t>
            </a:r>
            <a:r>
              <a:rPr lang="ru-RU" sz="1600" dirty="0"/>
              <a:t>Имеет специфический запах, также варьирующий от легкого приятного до тяжелого и очень неприятного. Цвет и запах нефти в значительной степени обусловлены присутствием азот-, серо- и кислородсодержащих компонентов, которые концентрируются в смазочном масле и нефтяном остатке. Большинство углеводородов нефти (кроме ароматических) в чистом виде лишено запаха и цвета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848">
            <a:off x="4355976" y="3429000"/>
            <a:ext cx="4248472" cy="28271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372">
            <a:off x="683568" y="3861048"/>
            <a:ext cx="2943406" cy="21024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8143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3272408"/>
          </a:xfrm>
        </p:spPr>
        <p:txBody>
          <a:bodyPr>
            <a:normAutofit fontScale="90000"/>
          </a:bodyPr>
          <a:lstStyle/>
          <a:p>
            <a:r>
              <a:rPr lang="ru-RU" sz="1800" b="1" i="1" dirty="0"/>
              <a:t>На протяжении XX века и в XXI веке нефть является одним из важнейших для человечества полезных ископаемых.</a:t>
            </a:r>
            <a:br>
              <a:rPr lang="ru-RU" sz="1800" b="1" i="1" dirty="0"/>
            </a:br>
            <a:r>
              <a:rPr lang="ru-RU" sz="1800" b="1" i="1" dirty="0"/>
              <a:t>По химическому составу и происхождению нефть близка к природным горючим газам и озокериту. Эти ископаемые объединяют под общим названием </a:t>
            </a:r>
            <a:r>
              <a:rPr lang="ru-RU" sz="1800" b="1" i="1" dirty="0" err="1" smtClean="0"/>
              <a:t>петролитов</a:t>
            </a:r>
            <a:r>
              <a:rPr lang="ru-RU" sz="1800" b="1" i="1" dirty="0" smtClean="0"/>
              <a:t>. </a:t>
            </a:r>
            <a:r>
              <a:rPr lang="ru-RU" sz="1800" b="1" i="1" dirty="0" err="1"/>
              <a:t>Петролиты</a:t>
            </a:r>
            <a:r>
              <a:rPr lang="ru-RU" sz="1800" b="1" i="1" dirty="0"/>
              <a:t> </a:t>
            </a:r>
            <a:r>
              <a:rPr lang="ru-RU" sz="1800" b="1" i="1" dirty="0" smtClean="0"/>
              <a:t>относят к </a:t>
            </a:r>
            <a:r>
              <a:rPr lang="ru-RU" sz="1800" b="1" i="1" dirty="0"/>
              <a:t>ещё более обширной группе так называемых </a:t>
            </a:r>
            <a:r>
              <a:rPr lang="ru-RU" sz="1800" b="1" i="1" dirty="0" err="1"/>
              <a:t>каустобиолитов</a:t>
            </a:r>
            <a:r>
              <a:rPr lang="ru-RU" sz="1800" b="1" i="1" dirty="0"/>
              <a:t> — горючих минералов биогенного происхождения, которые включают также другие ископаемые топлива (торф, бурые и каменный уголь, антрацит, сланцы).</a:t>
            </a:r>
            <a:br>
              <a:rPr lang="ru-RU" sz="1800" b="1" i="1" dirty="0"/>
            </a:br>
            <a:r>
              <a:rPr lang="ru-RU" sz="1800" b="1" i="1" dirty="0"/>
              <a:t>Нефть обнаруживается вместе с газообразными углеводородами на глубинах от десятков метров до 5—6 км. Однако на глубинах свыше 4,5—5 км преобладают газовые и газоконденсатные залежи с незначительным количеством лёгких фракций. Максимальное число залежей нефти располагается на глубине 1—3 км. На малых глубинах и при естественных выходах на земную поверхность нефть преобразуется в густую мальту, полутвёрдый асфальт и другие образования — например, битуминозные пески и битумы.</a:t>
            </a:r>
            <a:br>
              <a:rPr lang="ru-RU" sz="1800" b="1" i="1" dirty="0"/>
            </a:br>
            <a:endParaRPr lang="ru-RU" sz="1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821">
            <a:off x="4397266" y="3628954"/>
            <a:ext cx="4406031" cy="2932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932">
            <a:off x="817711" y="3643473"/>
            <a:ext cx="2880320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2610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>Сущность нефтеперерабатывающего производства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Процесс переработки нефти можно разделить на 3 основных этапа: </a:t>
            </a:r>
          </a:p>
          <a:p>
            <a:r>
              <a:rPr lang="ru-RU" dirty="0"/>
              <a:t>1. Разделение нефтяного сырья на фракции, различающиеся по интервалам температур кипения (первичная переработка) ; </a:t>
            </a:r>
          </a:p>
          <a:p>
            <a:r>
              <a:rPr lang="ru-RU" dirty="0"/>
              <a:t>2. Переработка полученных фракций путем химических превращений содержащихся в них углеводородов и выработка компонентов товарных нефтепродуктов (вторичная переработка); </a:t>
            </a:r>
          </a:p>
          <a:p>
            <a:r>
              <a:rPr lang="ru-RU" dirty="0"/>
              <a:t>3. Смешение компонентов с вовлечением, при необходимости, различных присадок, с получением товарных нефтепродуктов с заданными показателями качества (товарное производство). </a:t>
            </a:r>
          </a:p>
        </p:txBody>
      </p:sp>
    </p:spTree>
    <p:extLst>
      <p:ext uri="{BB962C8B-B14F-4D97-AF65-F5344CB8AC3E}">
        <p14:creationId xmlns:p14="http://schemas.microsoft.com/office/powerpoint/2010/main" val="5812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2984376"/>
          </a:xfrm>
        </p:spPr>
        <p:txBody>
          <a:bodyPr>
            <a:normAutofit fontScale="90000"/>
          </a:bodyPr>
          <a:lstStyle/>
          <a:p>
            <a:r>
              <a:rPr lang="ru-RU" sz="1800" b="1" i="1" dirty="0"/>
              <a:t>Продукцией НПЗ являются моторные и котельные топлива, сжиженные газы, различные виды сырья для нефтехимических производств, а также, в зависимости от технологической схемы предприятия - смазочные, гидравлические и иные масла, битумы, нефтяные коксы, парафины. Исходя из набора технологических процессов, на НПЗ может быть получено от 5 до более, чем 40 позиций товарных нефтепродуктов. </a:t>
            </a:r>
            <a:br>
              <a:rPr lang="ru-RU" sz="1800" b="1" i="1" dirty="0"/>
            </a:br>
            <a:r>
              <a:rPr lang="ru-RU" sz="1800" b="1" i="1" dirty="0"/>
              <a:t>Нефтепереработка - непрерывное производство, период работы производств между капитальными ремонтами на современных заводах составляет до 3-х лет. Функциональной единицей НПЗ является технологическая установка - производственный объект с набором оборудования, позволяющего осуществить полный цикл того или иного технологического процесса. </a:t>
            </a:r>
            <a:br>
              <a:rPr lang="ru-RU" sz="1800" b="1" i="1" dirty="0"/>
            </a:br>
            <a:r>
              <a:rPr lang="ru-RU" sz="1800" b="1" i="1" dirty="0"/>
              <a:t>В данном материале кратко описаны основные технологические процессы топливного производства - получения моторных и котельных топлив, а также кокса.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4984"/>
            <a:ext cx="5184576" cy="33755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550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2696344"/>
          </a:xfrm>
        </p:spPr>
        <p:txBody>
          <a:bodyPr>
            <a:normAutofit fontScale="90000"/>
          </a:bodyPr>
          <a:lstStyle/>
          <a:p>
            <a:r>
              <a:rPr lang="ru-RU" sz="2200" b="1" i="1" dirty="0"/>
              <a:t>Поставка и приём нефти</a:t>
            </a: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/>
              <a:t>Товарно-сырьевая база В России основные объёмы сырой нефти, поставляемой на переработку, поступают на НПЗ от добывающих объединений по магистральным нефтепроводам. Небольшие количества нефти, а также газовый конденсат, поставляются по железной дороге. В государствах-импортёрах нефти, имеющих выход к морю, поставка на припортовые НПЗ осуществляется водным транспортом. </a:t>
            </a:r>
            <a:br>
              <a:rPr lang="ru-RU" sz="1800" b="1" i="1" dirty="0"/>
            </a:br>
            <a:r>
              <a:rPr lang="ru-RU" sz="1800" b="1" i="1" dirty="0"/>
              <a:t>Принятое на завод сырьё поступает в соответствующие емкости товарно-сырьевой базы (рис.1), связанной трубопроводами со всеми технологическими установками НПЗ. Количество поступившей нефти определяется по данным приборного учёта, или путём замеров в сырьевых емкостях.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374">
            <a:off x="4737686" y="3092457"/>
            <a:ext cx="40005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514">
            <a:off x="326948" y="3814771"/>
            <a:ext cx="4053060" cy="26248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1946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Подготовка нефти к переработке (</a:t>
            </a:r>
            <a:r>
              <a:rPr lang="ru-RU" dirty="0" err="1"/>
              <a:t>электрообессоливание</a:t>
            </a:r>
            <a:r>
              <a:rPr lang="ru-RU" dirty="0"/>
              <a:t>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5133168"/>
          </a:xfrm>
        </p:spPr>
        <p:txBody>
          <a:bodyPr>
            <a:normAutofit fontScale="70000" lnSpcReduction="20000"/>
          </a:bodyPr>
          <a:lstStyle/>
          <a:p>
            <a:r>
              <a:rPr lang="ru-RU" sz="2000" b="1" i="1" dirty="0"/>
              <a:t>Сырая нефть содержит соли, вызывающие сильную коррозию технологического оборудования. Для их удаления нефть, поступающая из сырьевых емкостей, смешивается с водой, в которой соли растворяются, и поступает на ЭЛОУ - </a:t>
            </a:r>
            <a:r>
              <a:rPr lang="ru-RU" sz="2000" b="1" i="1" dirty="0" err="1"/>
              <a:t>электрообессоливащую</a:t>
            </a:r>
            <a:r>
              <a:rPr lang="ru-RU" sz="2000" b="1" i="1" dirty="0"/>
              <a:t> </a:t>
            </a:r>
            <a:r>
              <a:rPr lang="ru-RU" sz="2000" b="1" i="1" dirty="0" smtClean="0"/>
              <a:t>установку. </a:t>
            </a:r>
            <a:r>
              <a:rPr lang="ru-RU" sz="2000" b="1" i="1" dirty="0"/>
              <a:t>Процесс обессоливания осуществляется в </a:t>
            </a:r>
            <a:r>
              <a:rPr lang="ru-RU" sz="2000" b="1" i="1" dirty="0" err="1"/>
              <a:t>электродегидраторах</a:t>
            </a:r>
            <a:r>
              <a:rPr lang="ru-RU" sz="2000" b="1" i="1" dirty="0"/>
              <a:t> - цилиндрических аппаратах со смонтированными внутри электродами. Под воздействием тока высокого напряжения (25 </a:t>
            </a:r>
            <a:r>
              <a:rPr lang="ru-RU" sz="2000" b="1" i="1" dirty="0" err="1"/>
              <a:t>кВ</a:t>
            </a:r>
            <a:r>
              <a:rPr lang="ru-RU" sz="2000" b="1" i="1" dirty="0"/>
              <a:t> и более), смесь воды и нефти (эмульсия) разрушается, вода собирается внизу аппарата и откачивается. Для более эффективного разрушения эмульсии, в сырьё вводятся специальные вещества - </a:t>
            </a:r>
            <a:r>
              <a:rPr lang="ru-RU" sz="2000" b="1" i="1" dirty="0" err="1"/>
              <a:t>деэмульгаторы</a:t>
            </a:r>
            <a:r>
              <a:rPr lang="ru-RU" sz="2000" b="1" i="1" dirty="0"/>
              <a:t>. Температура процесса - 100-120°С.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8" r="23988"/>
          <a:stretch>
            <a:fillRect/>
          </a:stretch>
        </p:blipFill>
        <p:spPr>
          <a:xfrm>
            <a:off x="3779912" y="908720"/>
            <a:ext cx="5148064" cy="4731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521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1" r="22661"/>
          <a:stretch>
            <a:fillRect/>
          </a:stretch>
        </p:blipFill>
        <p:spPr>
          <a:xfrm>
            <a:off x="3851920" y="332656"/>
            <a:ext cx="4978474" cy="5954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2834640" cy="1119335"/>
          </a:xfrm>
        </p:spPr>
        <p:txBody>
          <a:bodyPr/>
          <a:lstStyle/>
          <a:p>
            <a:r>
              <a:rPr lang="ru-RU" dirty="0"/>
              <a:t>Первичная переработка нефти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8228" y="1340768"/>
            <a:ext cx="3289568" cy="4712208"/>
          </a:xfrm>
        </p:spPr>
        <p:txBody>
          <a:bodyPr>
            <a:noAutofit/>
          </a:bodyPr>
          <a:lstStyle/>
          <a:p>
            <a:r>
              <a:rPr lang="ru-RU" sz="1800" b="1" i="1" dirty="0"/>
              <a:t>Обессоленная нефть с ЭЛОУ поступает на установку атмосферно-вакуумной перегонки нефти, которая на российских НПЗ обозначается аббревиатурой АВТ - атмосферно-вакуумная трубчатка. Такое название обусловлено тем, что нагрев сырья перед разделением его на фракции, осуществляется в змеевиках трубчатых печей </a:t>
            </a:r>
            <a:r>
              <a:rPr lang="ru-RU" sz="1800" b="1" i="1" dirty="0" smtClean="0"/>
              <a:t>за </a:t>
            </a:r>
            <a:r>
              <a:rPr lang="ru-RU" sz="1800" b="1" i="1" dirty="0"/>
              <a:t>счет тепла сжигания топлива и тепла дымовых газов. </a:t>
            </a:r>
          </a:p>
          <a:p>
            <a:r>
              <a:rPr lang="ru-RU" sz="1800" b="1" i="1" dirty="0"/>
              <a:t>АВТ разделена на два блока - атмосферной и вакуумной перегонки. </a:t>
            </a:r>
          </a:p>
        </p:txBody>
      </p:sp>
    </p:spTree>
    <p:extLst>
      <p:ext uri="{BB962C8B-B14F-4D97-AF65-F5344CB8AC3E}">
        <p14:creationId xmlns:p14="http://schemas.microsoft.com/office/powerpoint/2010/main" val="299444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3560440"/>
          </a:xfrm>
        </p:spPr>
        <p:txBody>
          <a:bodyPr>
            <a:normAutofit fontScale="90000"/>
          </a:bodyPr>
          <a:lstStyle/>
          <a:p>
            <a:r>
              <a:rPr lang="ru-RU" sz="1800" b="1" i="1" dirty="0"/>
              <a:t>1. Атмосферная перегонка</a:t>
            </a:r>
            <a:br>
              <a:rPr lang="ru-RU" sz="1800" b="1" i="1" dirty="0"/>
            </a:br>
            <a:r>
              <a:rPr lang="ru-RU" sz="1800" b="1" i="1" dirty="0"/>
              <a:t>Атмосферная перегонка (рис. 3,4) предназначена для отбора светлых нефтяных фракций - бензиновой, керосиновой и дизельных, выкипающих до 360°С, потенциальный выход которых составляет 45-60% на нефть. Остаток атмосферной перегонки - мазут. </a:t>
            </a:r>
            <a:br>
              <a:rPr lang="ru-RU" sz="1800" b="1" i="1" dirty="0"/>
            </a:br>
            <a:r>
              <a:rPr lang="ru-RU" sz="1800" b="1" i="1" dirty="0"/>
              <a:t>Процесс заключается в разделении нагретой в печи нефти на отдельные фракции в ректификационной колонне - цилиндрическом вертикальном аппарате, внутри которого расположены контактные устройства (тарелки), через которые пары движутся вверх, а жидкость - вниз. Ректификационные колонны различных размеров и конфигураций применяются практически на всех установках нефтеперерабатывающего производства, количество тарелок в них варьируется от 20 до 60. Предусматривается подвод тепла в нижнюю часть колонны и отвод тепла с верхней части колонны, в связи с чем температура в аппарате постепенно снижается от низа к верху. В результате сверху колонны отводится бензиновая фракция в виде паров, а пары керосиновой и дизельных фракций конденсируются в соответствующих частях колонны и выводятся, мазут остаётся жидким и откачивается с низа колонны.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3428433" cy="2262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48100"/>
            <a:ext cx="3304323" cy="21808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9225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51</TotalTime>
  <Words>582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Soho</vt:lpstr>
      <vt:lpstr>    Нефть описание основных технологических процессов топливного производства</vt:lpstr>
      <vt:lpstr>Презентация PowerPoint</vt:lpstr>
      <vt:lpstr>На протяжении XX века и в XXI веке нефть является одним из важнейших для человечества полезных ископаемых. По химическому составу и происхождению нефть близка к природным горючим газам и озокериту. Эти ископаемые объединяют под общим названием петролитов. Петролиты относят к ещё более обширной группе так называемых каустобиолитов — горючих минералов биогенного происхождения, которые включают также другие ископаемые топлива (торф, бурые и каменный уголь, антрацит, сланцы). Нефть обнаруживается вместе с газообразными углеводородами на глубинах от десятков метров до 5—6 км. Однако на глубинах свыше 4,5—5 км преобладают газовые и газоконденсатные залежи с незначительным количеством лёгких фракций. Максимальное число залежей нефти располагается на глубине 1—3 км. На малых глубинах и при естественных выходах на земную поверхность нефть преобразуется в густую мальту, полутвёрдый асфальт и другие образования — например, битуминозные пески и битумы. </vt:lpstr>
      <vt:lpstr>Сущность нефтеперерабатывающего производства</vt:lpstr>
      <vt:lpstr>Продукцией НПЗ являются моторные и котельные топлива, сжиженные газы, различные виды сырья для нефтехимических производств, а также, в зависимости от технологической схемы предприятия - смазочные, гидравлические и иные масла, битумы, нефтяные коксы, парафины. Исходя из набора технологических процессов, на НПЗ может быть получено от 5 до более, чем 40 позиций товарных нефтепродуктов.  Нефтепереработка - непрерывное производство, период работы производств между капитальными ремонтами на современных заводах составляет до 3-х лет. Функциональной единицей НПЗ является технологическая установка - производственный объект с набором оборудования, позволяющего осуществить полный цикл того или иного технологического процесса.  В данном материале кратко описаны основные технологические процессы топливного производства - получения моторных и котельных топлив, а также кокса. </vt:lpstr>
      <vt:lpstr>Поставка и приём нефти Товарно-сырьевая база В России основные объёмы сырой нефти, поставляемой на переработку, поступают на НПЗ от добывающих объединений по магистральным нефтепроводам. Небольшие количества нефти, а также газовый конденсат, поставляются по железной дороге. В государствах-импортёрах нефти, имеющих выход к морю, поставка на припортовые НПЗ осуществляется водным транспортом.  Принятое на завод сырьё поступает в соответствующие емкости товарно-сырьевой базы (рис.1), связанной трубопроводами со всеми технологическими установками НПЗ. Количество поступившей нефти определяется по данным приборного учёта, или путём замеров в сырьевых емкостях. </vt:lpstr>
      <vt:lpstr>Подготовка нефти к переработке (электрообессоливание)</vt:lpstr>
      <vt:lpstr>Первичная переработка нефти</vt:lpstr>
      <vt:lpstr>1. Атмосферная перегонка Атмосферная перегонка (рис. 3,4) предназначена для отбора светлых нефтяных фракций - бензиновой, керосиновой и дизельных, выкипающих до 360°С, потенциальный выход которых составляет 45-60% на нефть. Остаток атмосферной перегонки - мазут.  Процесс заключается в разделении нагретой в печи нефти на отдельные фракции в ректификационной колонне - цилиндрическом вертикальном аппарате, внутри которого расположены контактные устройства (тарелки), через которые пары движутся вверх, а жидкость - вниз. Ректификационные колонны различных размеров и конфигураций применяются практически на всех установках нефтеперерабатывающего производства, количество тарелок в них варьируется от 20 до 60. Предусматривается подвод тепла в нижнюю часть колонны и отвод тепла с верхней части колонны, в связи с чем температура в аппарате постепенно снижается от низа к верху. В результате сверху колонны отводится бензиновая фракция в виде паров, а пары керосиновой и дизельных фракций конденсируются в соответствующих частях колонны и выводятся, мазут остаётся жидким и откачивается с низа колонны.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Крекинг нефтепродуктов</dc:title>
  <dc:creator>Alex</dc:creator>
  <cp:lastModifiedBy>Alex</cp:lastModifiedBy>
  <cp:revision>5</cp:revision>
  <dcterms:created xsi:type="dcterms:W3CDTF">2014-01-21T22:16:16Z</dcterms:created>
  <dcterms:modified xsi:type="dcterms:W3CDTF">2014-01-21T23:07:41Z</dcterms:modified>
</cp:coreProperties>
</file>