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8" r:id="rId9"/>
    <p:sldId id="264" r:id="rId10"/>
    <p:sldId id="265" r:id="rId11"/>
    <p:sldId id="276" r:id="rId12"/>
    <p:sldId id="274" r:id="rId13"/>
    <p:sldId id="266" r:id="rId14"/>
    <p:sldId id="275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6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Times New Roman" pitchFamily="18" charset="0"/>
              </a:defRPr>
            </a:lvl1pPr>
          </a:lstStyle>
          <a:p>
            <a:fld id="{DA2BB72D-8578-4FB7-988B-6547CD0D8456}" type="datetimeFigureOut">
              <a:rPr lang="ru-RU"/>
              <a:pPr/>
              <a:t>14.01.14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Times New Roman" pitchFamily="18" charset="0"/>
              </a:defRPr>
            </a:lvl1pPr>
          </a:lstStyle>
          <a:p>
            <a:fld id="{AF301619-C3C6-407A-A348-EABF2E1959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789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AA43E-CB70-4A65-94BB-3A5FE56B05EF}" type="datetime1">
              <a:rPr lang="ru-RU"/>
              <a:pPr/>
              <a:t>14.01.14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Васильченкова И.А.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4D5E2-AA11-44FC-8FC8-8C7E8AA144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BE98F-3D8F-4A2A-9F17-83FFBC203A65}" type="datetime1">
              <a:rPr lang="ru-RU"/>
              <a:pPr/>
              <a:t>14.01.14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Васильченкова И.А.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EA087-4F1E-4BED-B4A2-E7BA9AEFC7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925EA-6E06-497D-8A7D-D6F1CDCFDF4B}" type="datetime1">
              <a:rPr lang="ru-RU"/>
              <a:pPr/>
              <a:t>14.01.14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Васильченкова И.А.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598FF-8073-4E9F-8091-B32B370134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77F0E-F4A9-4CAA-B0AA-CF0BDE0033D2}" type="datetime1">
              <a:rPr lang="ru-RU"/>
              <a:pPr/>
              <a:t>14.01.14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Васильченкова И.А.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5B287-C349-408D-84E5-6A016DD549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46FFF-6CDE-4591-A438-724D45FF120B}" type="datetime1">
              <a:rPr lang="ru-RU"/>
              <a:pPr/>
              <a:t>14.01.14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Васильченкова И.А.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22255-1900-423A-9C70-B63350DC27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3EBC6-C510-4D95-A0B4-83BEC658A42D}" type="datetime1">
              <a:rPr lang="ru-RU"/>
              <a:pPr/>
              <a:t>14.01.14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Васильченкова И.А.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1AD72-F9EA-4FA0-9498-CC41AFFB33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A200E-E7E5-4539-BEFB-98721FFA2155}" type="datetime1">
              <a:rPr lang="ru-RU"/>
              <a:pPr/>
              <a:t>14.01.14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Васильченкова И.А.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39119-C582-49B1-B677-1FCFF90158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D607E-359B-4D1B-8ED8-BCFC4C065915}" type="datetime1">
              <a:rPr lang="ru-RU"/>
              <a:pPr/>
              <a:t>14.01.14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Васильченкова И.А.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EDED5-A504-407D-8A1D-404805EBD8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83139-73F6-46B3-9CCE-CC25B4450DBE}" type="datetime1">
              <a:rPr lang="ru-RU"/>
              <a:pPr/>
              <a:t>14.01.14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Васильченкова И.А.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F0199-63E2-4A45-8E7B-815EA94A92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C0ABE-CE64-4989-9537-657B0C2759DB}" type="datetime1">
              <a:rPr lang="ru-RU"/>
              <a:pPr/>
              <a:t>14.01.14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Васильченкова И.А.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5A7C3-C9E9-42A9-B643-74F3A8D277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277563-DE89-4AE4-9E19-3B3FE1F40FE2}" type="datetime1">
              <a:rPr lang="ru-RU"/>
              <a:pPr/>
              <a:t>14.01.14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Васильченкова И.А.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4A63F-FF89-4CBE-90EC-3341477306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Times New Roman" pitchFamily="18" charset="0"/>
              </a:defRPr>
            </a:lvl1pPr>
          </a:lstStyle>
          <a:p>
            <a:fld id="{7BD7C762-A1B3-4D89-8E0F-8C02C22589B8}" type="datetime1">
              <a:rPr lang="ru-RU"/>
              <a:pPr/>
              <a:t>14.01.14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Times New Roman" pitchFamily="18" charset="0"/>
              </a:defRPr>
            </a:lvl1pPr>
          </a:lstStyle>
          <a:p>
            <a:r>
              <a:rPr lang="ru-RU"/>
              <a:t>Васильченкова И.А.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fld id="{31830964-25BD-46A9-9AAA-0D7D9EAAABB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41.xls"/><Relationship Id="rId4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42.xls"/><Relationship Id="rId4" Type="http://schemas.openxmlformats.org/officeDocument/2006/relationships/image" Target="../media/image8.png"/><Relationship Id="rId5" Type="http://schemas.openxmlformats.org/officeDocument/2006/relationships/oleObject" Target="../embeddings/_____Microsoft_Excel_97-20043.xls"/><Relationship Id="rId6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44.xls"/><Relationship Id="rId4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45.xls"/><Relationship Id="rId4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4"/>
          <p:cNvSpPr>
            <a:spLocks noChangeArrowheads="1"/>
          </p:cNvSpPr>
          <p:nvPr/>
        </p:nvSpPr>
        <p:spPr bwMode="auto">
          <a:xfrm>
            <a:off x="0" y="457200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Научная работа</a:t>
            </a:r>
          </a:p>
          <a:p>
            <a:pPr algn="ctr"/>
            <a:r>
              <a:rPr lang="ru-RU" b="1"/>
              <a:t>ученицы 11 класса</a:t>
            </a:r>
          </a:p>
          <a:p>
            <a:pPr algn="ctr"/>
            <a:r>
              <a:rPr lang="ru-RU" b="1"/>
              <a:t>Украинской ОШ </a:t>
            </a:r>
            <a:r>
              <a:rPr lang="uk-UA" b="1"/>
              <a:t>І-ІІІ</a:t>
            </a:r>
            <a:r>
              <a:rPr lang="ru-RU" b="1"/>
              <a:t> ст. № 13 </a:t>
            </a:r>
          </a:p>
          <a:p>
            <a:pPr algn="ctr"/>
            <a:r>
              <a:rPr lang="ru-RU" b="1"/>
              <a:t>г. Селидово </a:t>
            </a:r>
          </a:p>
          <a:p>
            <a:pPr algn="ctr"/>
            <a:r>
              <a:rPr lang="ru-RU" b="1"/>
              <a:t>Литвиновой Марины </a:t>
            </a:r>
          </a:p>
        </p:txBody>
      </p:sp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3357563" y="457200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Руководитель </a:t>
            </a:r>
          </a:p>
          <a:p>
            <a:pPr algn="ctr"/>
            <a:r>
              <a:rPr lang="ru-RU" b="1"/>
              <a:t>учитель информатики </a:t>
            </a:r>
          </a:p>
          <a:p>
            <a:pPr algn="ctr"/>
            <a:r>
              <a:rPr lang="ru-RU" b="1"/>
              <a:t>Украинской ОШ </a:t>
            </a:r>
            <a:r>
              <a:rPr lang="uk-UA" b="1"/>
              <a:t>І-ІІІ</a:t>
            </a:r>
            <a:r>
              <a:rPr lang="ru-RU" b="1"/>
              <a:t> ст. № 13</a:t>
            </a:r>
          </a:p>
          <a:p>
            <a:pPr algn="ctr"/>
            <a:r>
              <a:rPr lang="ru-RU" b="1"/>
              <a:t>г. Селидово </a:t>
            </a:r>
          </a:p>
          <a:p>
            <a:pPr algn="ctr"/>
            <a:r>
              <a:rPr lang="ru-RU" b="1"/>
              <a:t>Черняк Ольга Евгеньевна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04664"/>
            <a:ext cx="8712968" cy="415498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charset="0"/>
                <a:ea typeface="Arial" charset="0"/>
              </a:rPr>
              <a:t>Влияние компьютерных социальных сетей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charset="0"/>
                <a:ea typeface="Arial" charset="0"/>
              </a:rPr>
              <a:t>на мировоззрение 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charset="0"/>
                <a:ea typeface="Arial" charset="0"/>
              </a:rPr>
              <a:t>подростков. Внедрение дистанционного самообразования посредством сети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charset="0"/>
                <a:ea typeface="Arial" charset="0"/>
              </a:rPr>
              <a:t>Вконтакте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charset="0"/>
                <a:ea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kumimoji="0" lang="ru-RU" sz="32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</a:rPr>
              <a:t>Главная цель </a:t>
            </a:r>
            <a:br>
              <a:rPr kumimoji="0" lang="ru-RU" sz="32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</a:rPr>
            </a:br>
            <a:r>
              <a:rPr kumimoji="0" lang="ru-RU" sz="32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</a:rPr>
              <a:t>использования социальных сетей</a:t>
            </a:r>
            <a:endParaRPr kumimoji="0" lang="uk-UA" sz="3200" dirty="0">
              <a:latin typeface="Arial Black" pitchFamily="34" charset="0"/>
              <a:ea typeface="+mj-ea"/>
            </a:endParaRPr>
          </a:p>
        </p:txBody>
      </p:sp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539553" y="1484312"/>
            <a:ext cx="424847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Социальные сети предоставляют пользователям широкие возможности использования, начиная с развлечений и заканчивая рабочими целями. Я считаю очень эффективно и актуально на сегодняшний день использовать социальные сети в качестве дистанционного получения самообразования.</a:t>
            </a:r>
          </a:p>
        </p:txBody>
      </p:sp>
      <p:pic>
        <p:nvPicPr>
          <p:cNvPr id="24579" name="Изображение 2" descr="Снимок экрана 2014-01-13 в 17.29.2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8"/>
            <a:ext cx="360040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Без заголовка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28" r="-42128"/>
          <a:stretch>
            <a:fillRect/>
          </a:stretch>
        </p:blipFill>
        <p:spPr>
          <a:xfrm>
            <a:off x="-612576" y="1268760"/>
            <a:ext cx="5482952" cy="477258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11560" y="332656"/>
            <a:ext cx="274611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Наше социальное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сообщество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995936" y="980728"/>
            <a:ext cx="2160240" cy="144016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Ссылки на полезные сайты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995936" y="2636912"/>
            <a:ext cx="2160240" cy="144016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Ссылки на ВУЗы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995936" y="4293096"/>
            <a:ext cx="2160240" cy="144016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Связь «учитель-преподаватель»</a:t>
            </a:r>
            <a:endParaRPr lang="ru-RU" dirty="0"/>
          </a:p>
        </p:txBody>
      </p:sp>
      <p:pic>
        <p:nvPicPr>
          <p:cNvPr id="14" name="Изображение 13" descr="w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7369"/>
            <a:ext cx="2074593" cy="2344289"/>
          </a:xfrm>
          <a:prstGeom prst="rect">
            <a:avLst/>
          </a:prstGeom>
        </p:spPr>
      </p:pic>
      <p:pic>
        <p:nvPicPr>
          <p:cNvPr id="15" name="Изображение 14" descr="ff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96952"/>
            <a:ext cx="2555776" cy="873835"/>
          </a:xfrm>
          <a:prstGeom prst="rect">
            <a:avLst/>
          </a:prstGeom>
        </p:spPr>
      </p:pic>
      <p:pic>
        <p:nvPicPr>
          <p:cNvPr id="16" name="Изображение 15" descr="h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05064"/>
            <a:ext cx="2050798" cy="24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9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3"/>
            <a:ext cx="907300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charset="0"/>
                <a:ea typeface="Arial" charset="0"/>
              </a:rPr>
              <a:t>Дистанционное самообразование</a:t>
            </a:r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395288" y="1341438"/>
            <a:ext cx="82089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Для возможности обмена учебными материалами, и улучшения эффективности самообразования, мной было разработано </a:t>
            </a:r>
            <a:r>
              <a:rPr lang="ru-RU" sz="2000" b="1" dirty="0">
                <a:solidFill>
                  <a:srgbClr val="FF0000"/>
                </a:solidFill>
              </a:rPr>
              <a:t>сообщество «ОШ№13» в социальной сети «</a:t>
            </a:r>
            <a:r>
              <a:rPr lang="ru-RU" sz="2000" b="1" dirty="0" err="1">
                <a:solidFill>
                  <a:srgbClr val="FF0000"/>
                </a:solidFill>
              </a:rPr>
              <a:t>Вконтакте</a:t>
            </a:r>
            <a:r>
              <a:rPr lang="ru-RU" sz="2000" b="1" dirty="0">
                <a:solidFill>
                  <a:srgbClr val="FF0000"/>
                </a:solidFill>
              </a:rPr>
              <a:t>» </a:t>
            </a:r>
          </a:p>
        </p:txBody>
      </p:sp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683569" y="2492375"/>
            <a:ext cx="7056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    </a:t>
            </a:r>
            <a:r>
              <a:rPr lang="ru-RU" sz="2800" b="1" dirty="0">
                <a:solidFill>
                  <a:srgbClr val="002060"/>
                </a:solidFill>
              </a:rPr>
              <a:t>Цели дистанционного самообразования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Стрелка вниз 3"/>
          <p:cNvSpPr>
            <a:spLocks noChangeArrowheads="1"/>
          </p:cNvSpPr>
          <p:nvPr/>
        </p:nvSpPr>
        <p:spPr bwMode="auto">
          <a:xfrm>
            <a:off x="4140200" y="3141663"/>
            <a:ext cx="720725" cy="863600"/>
          </a:xfrm>
          <a:prstGeom prst="downArrow">
            <a:avLst>
              <a:gd name="adj1" fmla="val 50000"/>
              <a:gd name="adj2" fmla="val 49938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Стрелка вниз 6"/>
          <p:cNvSpPr>
            <a:spLocks noChangeArrowheads="1"/>
          </p:cNvSpPr>
          <p:nvPr/>
        </p:nvSpPr>
        <p:spPr bwMode="auto">
          <a:xfrm rot="2754433">
            <a:off x="1749079" y="3112347"/>
            <a:ext cx="681038" cy="849313"/>
          </a:xfrm>
          <a:prstGeom prst="downArrow">
            <a:avLst>
              <a:gd name="adj1" fmla="val 50000"/>
              <a:gd name="adj2" fmla="val 4997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Стрелка вниз 7"/>
          <p:cNvSpPr>
            <a:spLocks noChangeArrowheads="1"/>
          </p:cNvSpPr>
          <p:nvPr/>
        </p:nvSpPr>
        <p:spPr bwMode="auto">
          <a:xfrm rot="-2564242">
            <a:off x="6289675" y="3119438"/>
            <a:ext cx="741363" cy="895350"/>
          </a:xfrm>
          <a:prstGeom prst="downArrow">
            <a:avLst>
              <a:gd name="adj1" fmla="val 50000"/>
              <a:gd name="adj2" fmla="val 4993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631" name="TextBox 5"/>
          <p:cNvSpPr txBox="1">
            <a:spLocks noChangeArrowheads="1"/>
          </p:cNvSpPr>
          <p:nvPr/>
        </p:nvSpPr>
        <p:spPr bwMode="auto">
          <a:xfrm>
            <a:off x="611560" y="4221088"/>
            <a:ext cx="2952327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Подготовка </a:t>
            </a:r>
            <a:r>
              <a:rPr lang="ru-RU" b="1" dirty="0" smtClean="0"/>
              <a:t>выпускников </a:t>
            </a:r>
          </a:p>
          <a:p>
            <a:r>
              <a:rPr lang="ru-RU" b="1" dirty="0" smtClean="0"/>
              <a:t>школы для поступления в </a:t>
            </a:r>
          </a:p>
          <a:p>
            <a:r>
              <a:rPr lang="ru-RU" b="1" dirty="0" smtClean="0"/>
              <a:t>ВУЗы  </a:t>
            </a:r>
            <a:endParaRPr lang="ru-RU" b="1" dirty="0"/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3707904" y="4221088"/>
            <a:ext cx="1981200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Расширение </a:t>
            </a:r>
          </a:p>
          <a:p>
            <a:r>
              <a:rPr lang="ru-RU" b="1" dirty="0" smtClean="0"/>
              <a:t>возможностей</a:t>
            </a:r>
            <a:endParaRPr lang="ru-RU" b="1" dirty="0"/>
          </a:p>
          <a:p>
            <a:r>
              <a:rPr lang="ru-RU" b="1" dirty="0"/>
              <a:t>самообразования</a:t>
            </a: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5795962" y="4221163"/>
            <a:ext cx="2376438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Получение </a:t>
            </a:r>
          </a:p>
          <a:p>
            <a:r>
              <a:rPr lang="ru-RU" b="1" dirty="0" smtClean="0"/>
              <a:t>дополнительного</a:t>
            </a:r>
            <a:endParaRPr lang="ru-RU" b="1" dirty="0"/>
          </a:p>
          <a:p>
            <a:r>
              <a:rPr lang="ru-RU" b="1" dirty="0" smtClean="0"/>
              <a:t>образование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b="1" kern="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Дистанционное самообразование при помощи социальной сети </a:t>
            </a:r>
            <a:r>
              <a:rPr lang="ru-RU" sz="3200" b="1" kern="0" dirty="0" err="1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Вконтакте</a:t>
            </a:r>
            <a:endParaRPr lang="uk-UA" sz="3200" kern="0" dirty="0">
              <a:solidFill>
                <a:schemeClr val="tx2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259632" y="3429000"/>
            <a:ext cx="5951537" cy="936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Возможности социального сообщества ОШ №13</a:t>
            </a:r>
            <a:endParaRPr lang="ru-RU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3851920" y="4509120"/>
            <a:ext cx="823913" cy="647700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 rot="19725796">
            <a:off x="6202382" y="4600622"/>
            <a:ext cx="822325" cy="685800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 rot="2504200">
            <a:off x="1445850" y="4555950"/>
            <a:ext cx="823913" cy="6572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25606" name="TextBox 1"/>
          <p:cNvSpPr txBox="1">
            <a:spLocks noChangeArrowheads="1"/>
          </p:cNvSpPr>
          <p:nvPr/>
        </p:nvSpPr>
        <p:spPr bwMode="auto">
          <a:xfrm>
            <a:off x="467544" y="5589240"/>
            <a:ext cx="2363787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Обмен информацией</a:t>
            </a:r>
          </a:p>
        </p:txBody>
      </p:sp>
      <p:sp>
        <p:nvSpPr>
          <p:cNvPr id="25607" name="TextBox 3"/>
          <p:cNvSpPr txBox="1">
            <a:spLocks noChangeArrowheads="1"/>
          </p:cNvSpPr>
          <p:nvPr/>
        </p:nvSpPr>
        <p:spPr bwMode="auto">
          <a:xfrm>
            <a:off x="3059832" y="5373216"/>
            <a:ext cx="2646362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/>
              <a:t>Связь </a:t>
            </a:r>
          </a:p>
          <a:p>
            <a:pPr algn="ctr"/>
            <a:r>
              <a:rPr lang="ru-RU" b="1" dirty="0"/>
              <a:t>учитель-преподаватель</a:t>
            </a:r>
          </a:p>
        </p:txBody>
      </p:sp>
      <p:sp>
        <p:nvSpPr>
          <p:cNvPr id="25608" name="TextBox 4"/>
          <p:cNvSpPr txBox="1">
            <a:spLocks noChangeArrowheads="1"/>
          </p:cNvSpPr>
          <p:nvPr/>
        </p:nvSpPr>
        <p:spPr bwMode="auto">
          <a:xfrm>
            <a:off x="6012160" y="5445224"/>
            <a:ext cx="1876425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Ссылки на </a:t>
            </a:r>
          </a:p>
          <a:p>
            <a:r>
              <a:rPr lang="ru-RU" b="1" dirty="0"/>
              <a:t>полезные сайты</a:t>
            </a: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 rot="8424667">
            <a:off x="1934620" y="2613366"/>
            <a:ext cx="822325" cy="6064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25610" name="TextBox 5"/>
          <p:cNvSpPr txBox="1">
            <a:spLocks noChangeArrowheads="1"/>
          </p:cNvSpPr>
          <p:nvPr/>
        </p:nvSpPr>
        <p:spPr bwMode="auto">
          <a:xfrm>
            <a:off x="683568" y="1772816"/>
            <a:ext cx="2224087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Ссылки на </a:t>
            </a:r>
          </a:p>
          <a:p>
            <a:r>
              <a:rPr lang="ru-RU" b="1" dirty="0" smtClean="0"/>
              <a:t>учебные </a:t>
            </a:r>
            <a:r>
              <a:rPr lang="ru-RU" b="1" dirty="0"/>
              <a:t>заведения</a:t>
            </a: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 rot="10800000">
            <a:off x="3851920" y="2708920"/>
            <a:ext cx="823913" cy="565150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 rot="12352668">
            <a:off x="5522009" y="2715147"/>
            <a:ext cx="822325" cy="582613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25613" name="TextBox 6"/>
          <p:cNvSpPr txBox="1">
            <a:spLocks noChangeArrowheads="1"/>
          </p:cNvSpPr>
          <p:nvPr/>
        </p:nvSpPr>
        <p:spPr bwMode="auto">
          <a:xfrm>
            <a:off x="3275856" y="2060848"/>
            <a:ext cx="1966913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Отрытый доступ</a:t>
            </a:r>
          </a:p>
          <a:p>
            <a:r>
              <a:rPr lang="ru-RU" b="1" dirty="0" smtClean="0"/>
              <a:t>к сообществу</a:t>
            </a:r>
            <a:endParaRPr lang="ru-RU" b="1" dirty="0"/>
          </a:p>
        </p:txBody>
      </p:sp>
      <p:sp>
        <p:nvSpPr>
          <p:cNvPr id="25614" name="TextBox 10"/>
          <p:cNvSpPr txBox="1">
            <a:spLocks noChangeArrowheads="1"/>
          </p:cNvSpPr>
          <p:nvPr/>
        </p:nvSpPr>
        <p:spPr bwMode="auto">
          <a:xfrm>
            <a:off x="5796136" y="1916832"/>
            <a:ext cx="1757363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Доступность </a:t>
            </a:r>
            <a:r>
              <a:rPr lang="ru-RU" b="1" dirty="0"/>
              <a:t>в </a:t>
            </a:r>
          </a:p>
          <a:p>
            <a:r>
              <a:rPr lang="ru-RU" b="1" dirty="0"/>
              <a:t>использовании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8136904" cy="175432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charset="0"/>
                <a:ea typeface="Arial" charset="0"/>
              </a:rPr>
              <a:t>Статистика посещаемости и </a:t>
            </a:r>
          </a:p>
          <a:p>
            <a:pPr algn="ctr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charset="0"/>
                <a:ea typeface="Arial" charset="0"/>
              </a:rPr>
              <a:t>эффективности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charset="0"/>
                <a:ea typeface="Arial" charset="0"/>
              </a:rPr>
              <a:t>разработанного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charset="0"/>
                <a:ea typeface="Arial" charset="0"/>
              </a:rPr>
              <a:t> сообщества</a:t>
            </a:r>
          </a:p>
        </p:txBody>
      </p:sp>
      <p:pic>
        <p:nvPicPr>
          <p:cNvPr id="4" name="Изображение 3" descr="Macintosh HD:Users:mac:Desktop:Снимок экрана 2013-12-28 в 21.46.1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468052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323850" y="1989138"/>
            <a:ext cx="28797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В среднем статистика посещения</a:t>
            </a:r>
          </a:p>
          <a:p>
            <a:r>
              <a:rPr lang="ru-RU" sz="2400" b="1" dirty="0"/>
              <a:t>сообщества </a:t>
            </a:r>
          </a:p>
          <a:p>
            <a:r>
              <a:rPr lang="ru-RU" sz="2400" b="1" dirty="0" smtClean="0"/>
              <a:t>за </a:t>
            </a:r>
            <a:r>
              <a:rPr lang="ru-RU" sz="2400" b="1" dirty="0"/>
              <a:t>сутки составляет 30 человек, это свидетельствует о</a:t>
            </a:r>
          </a:p>
          <a:p>
            <a:r>
              <a:rPr lang="ru-RU" sz="2400" b="1" dirty="0"/>
              <a:t>н</a:t>
            </a:r>
            <a:r>
              <a:rPr lang="ru-RU" sz="2400" b="1" dirty="0" smtClean="0"/>
              <a:t>еобходимости </a:t>
            </a:r>
            <a:endParaRPr lang="ru-RU" sz="2400" b="1" dirty="0"/>
          </a:p>
          <a:p>
            <a:r>
              <a:rPr lang="ru-RU" sz="2400" b="1" dirty="0" smtClean="0"/>
              <a:t>развития</a:t>
            </a:r>
            <a:endParaRPr lang="ru-RU" sz="2400" b="1" dirty="0"/>
          </a:p>
          <a:p>
            <a:r>
              <a:rPr lang="ru-RU" sz="2400" b="1" dirty="0" smtClean="0"/>
              <a:t>и </a:t>
            </a:r>
            <a:r>
              <a:rPr lang="ru-RU" sz="2400" b="1" dirty="0"/>
              <a:t>существования</a:t>
            </a:r>
            <a:r>
              <a:rPr lang="ru-RU" dirty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141663"/>
            <a:ext cx="4391025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Объект 2"/>
          <p:cNvSpPr txBox="1">
            <a:spLocks/>
          </p:cNvSpPr>
          <p:nvPr/>
        </p:nvSpPr>
        <p:spPr bwMode="auto">
          <a:xfrm>
            <a:off x="395288" y="404813"/>
            <a:ext cx="822960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ru-RU" sz="2800" b="1" i="1">
                <a:latin typeface="Arial Black" pitchFamily="34" charset="0"/>
              </a:rPr>
              <a:t>Социальные сети сильно изменили нашу жизнь. Их по праву можно считать основой современной цивилизации. Они предоставили нам огромный потенциал для развития отношений, предоставили доступ к огромному количеству информации в мире, стремящемся к стиранию всех мыслимых границ.</a:t>
            </a:r>
            <a:r>
              <a:rPr lang="ru-RU" sz="3200" b="1" i="1"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kern="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Выводы:</a:t>
            </a:r>
            <a:endParaRPr lang="uk-UA" sz="4400" kern="0" dirty="0">
              <a:solidFill>
                <a:schemeClr val="tx2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539750" y="1132473"/>
            <a:ext cx="79200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>
              <a:lnSpc>
                <a:spcPct val="150000"/>
              </a:lnSpc>
              <a:tabLst>
                <a:tab pos="460375" algn="l"/>
              </a:tabLst>
            </a:pPr>
            <a:r>
              <a:rPr lang="ru-RU" sz="1600" b="1" dirty="0">
                <a:solidFill>
                  <a:srgbClr val="000000"/>
                </a:solidFill>
                <a:latin typeface="Arial Black" pitchFamily="34" charset="0"/>
              </a:rPr>
              <a:t>Компьютерные технологии оказывают глубокое воздействие на психику и сознание подростка, приводящие к нарушению их социально-психологической адаптации. Зависимость от социальных сетей приводит к снижению успеваемости в школе и ухудшает здоровье. В результате формируется индивидуальная система ценностей, расходящаяся с общепринятой.</a:t>
            </a:r>
          </a:p>
          <a:p>
            <a:pPr indent="450850" algn="just" eaLnBrk="0" hangingPunct="0">
              <a:lnSpc>
                <a:spcPct val="150000"/>
              </a:lnSpc>
              <a:tabLst>
                <a:tab pos="460375" algn="l"/>
              </a:tabLst>
            </a:pPr>
            <a:r>
              <a:rPr lang="ru-RU" sz="1600" b="1" dirty="0">
                <a:latin typeface="Arial Black" pitchFamily="34" charset="0"/>
              </a:rPr>
              <a:t>Однако интернет предоставляет огромные возможности для эффективного самообразования. </a:t>
            </a:r>
            <a:r>
              <a:rPr lang="en-US" sz="1600" b="1" dirty="0" err="1">
                <a:latin typeface="Arial Black" pitchFamily="34" charset="0"/>
              </a:rPr>
              <a:t>Социальная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группа</a:t>
            </a:r>
            <a:r>
              <a:rPr lang="en-US" sz="1600" b="1" dirty="0">
                <a:latin typeface="Arial Black" pitchFamily="34" charset="0"/>
              </a:rPr>
              <a:t> ОШ№13 </a:t>
            </a:r>
            <a:r>
              <a:rPr lang="en-US" sz="1600" b="1" dirty="0" err="1">
                <a:latin typeface="Arial Black" pitchFamily="34" charset="0"/>
              </a:rPr>
              <a:t>является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ярким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примером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использования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социцальной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сети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по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назначению</a:t>
            </a:r>
            <a:r>
              <a:rPr lang="en-US" sz="1600" b="1" dirty="0">
                <a:latin typeface="Arial Black" pitchFamily="34" charset="0"/>
              </a:rPr>
              <a:t>. </a:t>
            </a:r>
            <a:r>
              <a:rPr lang="en-US" sz="1600" b="1" dirty="0" err="1">
                <a:latin typeface="Arial Black" pitchFamily="34" charset="0"/>
              </a:rPr>
              <a:t>Используя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социальную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сеть</a:t>
            </a:r>
            <a:r>
              <a:rPr lang="en-US" sz="1600" b="1" dirty="0">
                <a:latin typeface="Arial Black" pitchFamily="34" charset="0"/>
              </a:rPr>
              <a:t> в </a:t>
            </a:r>
            <a:r>
              <a:rPr lang="en-US" sz="1600" b="1" dirty="0" err="1">
                <a:latin typeface="Arial Black" pitchFamily="34" charset="0"/>
              </a:rPr>
              <a:t>этом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направлении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ученик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формируется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как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личность</a:t>
            </a:r>
            <a:r>
              <a:rPr lang="en-US" sz="1600" b="1" dirty="0">
                <a:latin typeface="Arial Black" pitchFamily="34" charset="0"/>
              </a:rPr>
              <a:t>, </a:t>
            </a:r>
            <a:r>
              <a:rPr lang="en-US" sz="1600" b="1" dirty="0" err="1">
                <a:latin typeface="Arial Black" pitchFamily="34" charset="0"/>
              </a:rPr>
              <a:t>воспринимает</a:t>
            </a:r>
            <a:r>
              <a:rPr lang="en-US" sz="1600" b="1" dirty="0">
                <a:latin typeface="Arial Black" pitchFamily="34" charset="0"/>
              </a:rPr>
              <a:t> и </a:t>
            </a:r>
            <a:r>
              <a:rPr lang="en-US" sz="1600" b="1" dirty="0" err="1">
                <a:latin typeface="Arial Black" pitchFamily="34" charset="0"/>
              </a:rPr>
              <a:t>отбирает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нужную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информацию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на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сознательном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уровне</a:t>
            </a:r>
            <a:r>
              <a:rPr lang="en-US" sz="1600" b="1" dirty="0">
                <a:latin typeface="Arial Black" pitchFamily="34" charset="0"/>
              </a:rPr>
              <a:t>, </a:t>
            </a:r>
            <a:r>
              <a:rPr lang="en-US" sz="1600" b="1" dirty="0" err="1">
                <a:latin typeface="Arial Black" pitchFamily="34" charset="0"/>
              </a:rPr>
              <a:t>интеллектуально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развивается</a:t>
            </a:r>
            <a:r>
              <a:rPr lang="en-US" sz="1600" b="1" dirty="0">
                <a:latin typeface="Arial Black" pitchFamily="34" charset="0"/>
              </a:rPr>
              <a:t>, </a:t>
            </a:r>
            <a:r>
              <a:rPr lang="en-US" sz="1600" b="1" dirty="0" err="1">
                <a:latin typeface="Arial Black" pitchFamily="34" charset="0"/>
              </a:rPr>
              <a:t>обучается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навыкам</a:t>
            </a:r>
            <a:r>
              <a:rPr lang="en-US" sz="1600" b="1" dirty="0">
                <a:latin typeface="Arial Black" pitchFamily="34" charset="0"/>
              </a:rPr>
              <a:t> </a:t>
            </a:r>
            <a:r>
              <a:rPr lang="en-US" sz="1600" b="1" dirty="0" err="1">
                <a:latin typeface="Arial Black" pitchFamily="34" charset="0"/>
              </a:rPr>
              <a:t>общения</a:t>
            </a:r>
            <a:r>
              <a:rPr lang="en-US" sz="1600" b="1" dirty="0">
                <a:latin typeface="Arial Black" pitchFamily="34" charset="0"/>
              </a:rPr>
              <a:t>.</a:t>
            </a:r>
            <a:endParaRPr lang="ru-RU" sz="1600" b="1" dirty="0">
              <a:latin typeface="Arial Black" pitchFamily="34" charset="0"/>
            </a:endParaRPr>
          </a:p>
          <a:p>
            <a:pPr indent="450850" algn="just" eaLnBrk="0" hangingPunct="0">
              <a:lnSpc>
                <a:spcPct val="150000"/>
              </a:lnSpc>
              <a:tabLst>
                <a:tab pos="460375" algn="l"/>
              </a:tabLst>
            </a:pPr>
            <a:endParaRPr lang="ru-RU" sz="1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kumimoji="0" lang="ru-RU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</a:rPr>
              <a:t>Цель работы</a:t>
            </a:r>
            <a:endParaRPr kumimoji="0" lang="uk-UA" dirty="0">
              <a:latin typeface="Arial Black" pitchFamily="34" charset="0"/>
              <a:ea typeface="+mj-ea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13" cy="4781550"/>
          </a:xfrm>
        </p:spPr>
        <p:txBody>
          <a:bodyPr/>
          <a:lstStyle/>
          <a:p>
            <a:pPr eaLnBrk="1" hangingPunct="1"/>
            <a:r>
              <a:rPr kumimoji="0" lang="ru-RU" sz="2800" b="1" dirty="0" smtClean="0"/>
              <a:t>Отследить влияние социальных сетей Интернет на мировоззрение подростков.</a:t>
            </a:r>
          </a:p>
          <a:p>
            <a:pPr eaLnBrk="1" hangingPunct="1"/>
            <a:r>
              <a:rPr kumimoji="0" lang="ru-RU" sz="2800" b="1" dirty="0" smtClean="0"/>
              <a:t>Раскрыть положительные и отрицательные стороны социальных сетей.</a:t>
            </a:r>
          </a:p>
          <a:p>
            <a:pPr eaLnBrk="1" hangingPunct="1"/>
            <a:r>
              <a:rPr kumimoji="0" lang="ru-RU" sz="2800" b="1" dirty="0" smtClean="0"/>
              <a:t>Отследить, как влияют социальные сети на психику подростков</a:t>
            </a:r>
            <a:endParaRPr kumimoji="0" lang="en-US" sz="2800" b="1" dirty="0" smtClean="0"/>
          </a:p>
          <a:p>
            <a:pPr eaLnBrk="1" hangingPunct="1"/>
            <a:r>
              <a:rPr kumimoji="0" lang="ru-RU" sz="2800" b="1" dirty="0" smtClean="0"/>
              <a:t>Создать социальное сообщество</a:t>
            </a:r>
          </a:p>
          <a:p>
            <a:pPr eaLnBrk="1" hangingPunct="1"/>
            <a:r>
              <a:rPr kumimoji="0" lang="ru-RU" sz="2800" b="1" dirty="0" smtClean="0"/>
              <a:t>Определить заинтересованность подростков в пользовании учебными сайтами</a:t>
            </a:r>
            <a:endParaRPr kumimoji="0" lang="en-US" sz="28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kumimoji="0" lang="ru-RU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</a:rPr>
              <a:t>Актуальность темы</a:t>
            </a:r>
            <a:endParaRPr kumimoji="0" lang="uk-UA" dirty="0">
              <a:latin typeface="Arial Black" pitchFamily="34" charset="0"/>
              <a:ea typeface="+mj-ea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kumimoji="0" lang="ru-RU" b="1" smtClean="0"/>
              <a:t>Высокий рост социальных сетей</a:t>
            </a:r>
          </a:p>
          <a:p>
            <a:pPr eaLnBrk="1" hangingPunct="1"/>
            <a:r>
              <a:rPr kumimoji="0" lang="ru-RU" b="1" smtClean="0"/>
              <a:t>Проблема «зомбирования» молодежи социальными сетями</a:t>
            </a:r>
          </a:p>
          <a:p>
            <a:pPr eaLnBrk="1" hangingPunct="1"/>
            <a:r>
              <a:rPr kumimoji="0" lang="ru-RU" b="1" smtClean="0"/>
              <a:t>Широкие возможности использования социальных сетей </a:t>
            </a:r>
          </a:p>
          <a:p>
            <a:pPr eaLnBrk="1" hangingPunct="1"/>
            <a:endParaRPr kumimoji="0" lang="uk-UA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4111625"/>
            <a:ext cx="31877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kern="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Задачи исследования:</a:t>
            </a:r>
            <a:endParaRPr lang="uk-UA" sz="4400" kern="0" dirty="0">
              <a:solidFill>
                <a:schemeClr val="tx2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755650" y="1125538"/>
            <a:ext cx="77041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 typeface="Wingdings" pitchFamily="2" charset="2"/>
              <a:buChar char="Ø"/>
            </a:pPr>
            <a:r>
              <a:rPr lang="ru-RU" sz="2000" b="1"/>
              <a:t> Провести теоретический анализ литературы по теме исследования.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000" b="1"/>
              <a:t> Определить особенности личностных качеств учащихся подросткового возраста.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000" b="1"/>
              <a:t> Провести сравнительный анализ выраженности особенностей личностных качеств с разной степенью частоты посещения социальных сетей Интернет (уровень толерантности, тревожности, экстраверсии-интроверсии, агрессивности).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000" b="1"/>
              <a:t> Провести анализ заинтересованности подростков в использовании социального сообщества и самообразования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619672" y="4149080"/>
            <a:ext cx="3253090" cy="2494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kumimoji="0" lang="ru-RU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Социальные сети</a:t>
            </a:r>
            <a:endParaRPr kumimoji="0" lang="uk-UA" dirty="0">
              <a:ea typeface="+mj-ea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1428750"/>
          <a:ext cx="8229600" cy="4959351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Vk.com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Facebook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Одноклассники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8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Самая популярная социальная сеть в СНГ. Темпы роста в последнее время снизились, особенно с начала действий Facebook по локализации сайта для русскоязычной аудитории. За последний год сеть начала очень активно развиваться, постоянно появляется новый функционал.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Самая популярная социальная сеть в мире и самый посещаемый сайт. С момента своего создания не перестает демонстрировать потрясающий рост, как пользователей, так и прибыли. В ближайшие несколько лет стремительный рост останется неизменным.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сеть для поиска одноклассников, русский аналог Classmates.com. Еще два года назад была самой популярной в восточной Европе, однако сейчас потеряла лидерские позиции.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18448" name="Рисунок 5" descr="Рисунок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989138"/>
            <a:ext cx="108585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Рисунок 6" descr="Рисунок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133600"/>
            <a:ext cx="12144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Рисунок 7" descr="Рисунок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060575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kumimoji="0" lang="ru-RU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Диагностика посещаемости социальных сетей</a:t>
            </a:r>
            <a:endParaRPr kumimoji="0" lang="uk-UA" dirty="0">
              <a:ea typeface="+mj-ea"/>
            </a:endParaRPr>
          </a:p>
        </p:txBody>
      </p:sp>
      <p:graphicFrame>
        <p:nvGraphicFramePr>
          <p:cNvPr id="19458" name="Диаграмма 4"/>
          <p:cNvGraphicFramePr>
            <a:graphicFrameLocks/>
          </p:cNvGraphicFramePr>
          <p:nvPr/>
        </p:nvGraphicFramePr>
        <p:xfrm>
          <a:off x="633413" y="1506538"/>
          <a:ext cx="7877175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r:id="rId3" imgW="7876715" imgH="4785775" progId="Excel.Sheet.8">
                  <p:embed/>
                </p:oleObj>
              </mc:Choice>
              <mc:Fallback>
                <p:oleObj r:id="rId3" imgW="7876715" imgH="4785775" progId="Excel.Shee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506538"/>
                        <a:ext cx="7877175" cy="478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kumimoji="0" lang="ru-RU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Анализ влияния социальных сетей на подростков</a:t>
            </a:r>
            <a:endParaRPr kumimoji="0" lang="uk-UA" dirty="0">
              <a:ea typeface="+mj-ea"/>
            </a:endParaRPr>
          </a:p>
        </p:txBody>
      </p:sp>
      <p:graphicFrame>
        <p:nvGraphicFramePr>
          <p:cNvPr id="20482" name="Диаграмма 3"/>
          <p:cNvGraphicFramePr>
            <a:graphicFrameLocks/>
          </p:cNvGraphicFramePr>
          <p:nvPr/>
        </p:nvGraphicFramePr>
        <p:xfrm>
          <a:off x="273050" y="1577975"/>
          <a:ext cx="4421188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r:id="rId3" imgW="4419983" imgH="4999153" progId="Excel.Sheet.8">
                  <p:embed/>
                </p:oleObj>
              </mc:Choice>
              <mc:Fallback>
                <p:oleObj r:id="rId3" imgW="4419983" imgH="4999153" progId="Excel.Shee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577975"/>
                        <a:ext cx="4421188" cy="499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Диаграмма 4"/>
          <p:cNvGraphicFramePr>
            <a:graphicFrameLocks/>
          </p:cNvGraphicFramePr>
          <p:nvPr/>
        </p:nvGraphicFramePr>
        <p:xfrm>
          <a:off x="4521200" y="1506538"/>
          <a:ext cx="4349750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r:id="rId5" imgW="4346825" imgH="4999153" progId="Excel.Sheet.8">
                  <p:embed/>
                </p:oleObj>
              </mc:Choice>
              <mc:Fallback>
                <p:oleObj r:id="rId5" imgW="4346825" imgH="4999153" progId="Excel.Shee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506538"/>
                        <a:ext cx="4349750" cy="499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kumimoji="0" lang="ru-RU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Анализ влияния социальных сетей на подростков</a:t>
            </a:r>
            <a:endParaRPr kumimoji="0" lang="uk-UA" dirty="0">
              <a:ea typeface="+mj-ea"/>
            </a:endParaRPr>
          </a:p>
        </p:txBody>
      </p:sp>
      <p:graphicFrame>
        <p:nvGraphicFramePr>
          <p:cNvPr id="21506" name="Диаграмма 5"/>
          <p:cNvGraphicFramePr>
            <a:graphicFrameLocks/>
          </p:cNvGraphicFramePr>
          <p:nvPr/>
        </p:nvGraphicFramePr>
        <p:xfrm>
          <a:off x="1208088" y="1506538"/>
          <a:ext cx="6367462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r:id="rId3" imgW="6370872" imgH="4999153" progId="Excel.Sheet.8">
                  <p:embed/>
                </p:oleObj>
              </mc:Choice>
              <mc:Fallback>
                <p:oleObj r:id="rId3" imgW="6370872" imgH="4999153" progId="Excel.Shee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1506538"/>
                        <a:ext cx="6367462" cy="499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kumimoji="0" lang="ru-RU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Для чего подростки используют социальные сети</a:t>
            </a:r>
            <a:endParaRPr kumimoji="0" lang="uk-UA" dirty="0">
              <a:ea typeface="+mj-ea"/>
            </a:endParaRPr>
          </a:p>
        </p:txBody>
      </p:sp>
      <p:graphicFrame>
        <p:nvGraphicFramePr>
          <p:cNvPr id="22530" name="Диаграмма 3"/>
          <p:cNvGraphicFramePr>
            <a:graphicFrameLocks/>
          </p:cNvGraphicFramePr>
          <p:nvPr/>
        </p:nvGraphicFramePr>
        <p:xfrm>
          <a:off x="776288" y="1506538"/>
          <a:ext cx="7807325" cy="492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r:id="rId3" imgW="7809653" imgH="4925995" progId="Excel.Sheet.8">
                  <p:embed/>
                </p:oleObj>
              </mc:Choice>
              <mc:Fallback>
                <p:oleObj r:id="rId3" imgW="7809653" imgH="4925995" progId="Excel.Shee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506538"/>
                        <a:ext cx="7807325" cy="492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on3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Fon3</Template>
  <TotalTime>698</TotalTime>
  <Words>594</Words>
  <Application>Microsoft Macintosh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Fon3</vt:lpstr>
      <vt:lpstr>Excel.Sheet.8</vt:lpstr>
      <vt:lpstr>Презентация PowerPoint</vt:lpstr>
      <vt:lpstr>Цель работы</vt:lpstr>
      <vt:lpstr>Актуальность темы</vt:lpstr>
      <vt:lpstr>Презентация PowerPoint</vt:lpstr>
      <vt:lpstr>Социальные сети</vt:lpstr>
      <vt:lpstr>Диагностика посещаемости социальных сетей</vt:lpstr>
      <vt:lpstr>Анализ влияния социальных сетей на подростков</vt:lpstr>
      <vt:lpstr>Анализ влияния социальных сетей на подростков</vt:lpstr>
      <vt:lpstr>Для чего подростки используют социальные сети</vt:lpstr>
      <vt:lpstr>Главная цель  использования социальных сетей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Mac</cp:lastModifiedBy>
  <cp:revision>71</cp:revision>
  <dcterms:created xsi:type="dcterms:W3CDTF">2012-10-08T13:26:35Z</dcterms:created>
  <dcterms:modified xsi:type="dcterms:W3CDTF">2014-01-14T19:03:24Z</dcterms:modified>
</cp:coreProperties>
</file>