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A0%D0%B0%D0%B4%D0%BE%D0%BD" TargetMode="External"/><Relationship Id="rId2" Type="http://schemas.openxmlformats.org/officeDocument/2006/relationships/hyperlink" Target="http://znaimo.com.ua/%D0%9A%D1%80%D0%B5%D0%BC%D0%BD%D1%96%D1%94%D0%B2%D0%B0_%D0%BA%D0%B8%D1%81%D0%BB%D0%BE%D1%82%D0%B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3">
                    <a:lumMod val="75000"/>
                  </a:schemeClr>
                </a:solidFill>
              </a:rPr>
              <a:t>Мінеральна вода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152792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Підготували:</a:t>
            </a:r>
          </a:p>
          <a:p>
            <a:endParaRPr lang="uk-UA" dirty="0">
              <a:solidFill>
                <a:srgbClr val="002060"/>
              </a:solidFill>
            </a:endParaRPr>
          </a:p>
          <a:p>
            <a:endParaRPr lang="uk-UA" dirty="0" smtClean="0">
              <a:solidFill>
                <a:srgbClr val="002060"/>
              </a:solidFill>
            </a:endParaRPr>
          </a:p>
          <a:p>
            <a:pPr algn="ctr"/>
            <a:r>
              <a:rPr lang="uk-UA" dirty="0" smtClean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4061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213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гідрокарбонатні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  (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лужні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ru-RU" dirty="0"/>
              <a:t>- </a:t>
            </a:r>
            <a:r>
              <a:rPr lang="ru-RU" dirty="0" err="1"/>
              <a:t>призначені</a:t>
            </a:r>
            <a:r>
              <a:rPr lang="ru-RU" dirty="0"/>
              <a:t> для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спортом (</a:t>
            </a:r>
            <a:r>
              <a:rPr lang="ru-RU" dirty="0" err="1"/>
              <a:t>впливають</a:t>
            </a:r>
            <a:r>
              <a:rPr lang="ru-RU" dirty="0"/>
              <a:t> при </a:t>
            </a:r>
            <a:r>
              <a:rPr lang="ru-RU" dirty="0" err="1"/>
              <a:t>посиленій</a:t>
            </a:r>
            <a:r>
              <a:rPr lang="ru-RU" dirty="0"/>
              <a:t> </a:t>
            </a:r>
            <a:r>
              <a:rPr lang="ru-RU" dirty="0" err="1"/>
              <a:t>м'язовій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, </a:t>
            </a:r>
            <a:r>
              <a:rPr lang="ru-RU" dirty="0" err="1"/>
              <a:t>відновлюючи</a:t>
            </a:r>
            <a:r>
              <a:rPr lang="ru-RU" dirty="0"/>
              <a:t> </a:t>
            </a:r>
            <a:r>
              <a:rPr lang="ru-RU" dirty="0" err="1"/>
              <a:t>резервну</a:t>
            </a:r>
            <a:r>
              <a:rPr lang="ru-RU" dirty="0"/>
              <a:t> </a:t>
            </a:r>
            <a:r>
              <a:rPr lang="ru-RU" dirty="0" err="1"/>
              <a:t>лужність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при </a:t>
            </a:r>
            <a:r>
              <a:rPr lang="ru-RU" dirty="0" err="1"/>
              <a:t>діабеті</a:t>
            </a:r>
            <a:r>
              <a:rPr lang="ru-RU" dirty="0"/>
              <a:t>, </a:t>
            </a:r>
            <a:r>
              <a:rPr lang="ru-RU" dirty="0" err="1"/>
              <a:t>інфекційних</a:t>
            </a:r>
            <a:r>
              <a:rPr lang="ru-RU" dirty="0"/>
              <a:t> </a:t>
            </a:r>
            <a:r>
              <a:rPr lang="ru-RU" dirty="0" err="1"/>
              <a:t>захворюваннях</a:t>
            </a:r>
            <a:r>
              <a:rPr lang="ru-RU" dirty="0"/>
              <a:t>).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04088"/>
            <a:ext cx="8229600" cy="996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за хім. складом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cdn.theatlantic.com/static/infocus/tdf072312/s_t22_48526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3960440" cy="257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8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815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сульфатні</a:t>
            </a:r>
            <a:r>
              <a:rPr lang="ru-RU" dirty="0"/>
              <a:t> - </a:t>
            </a:r>
            <a:r>
              <a:rPr lang="ru-RU" dirty="0" err="1"/>
              <a:t>рекомендуються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у кого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з </a:t>
            </a:r>
            <a:r>
              <a:rPr lang="ru-RU" dirty="0" err="1"/>
              <a:t>печінкою</a:t>
            </a:r>
            <a:r>
              <a:rPr lang="ru-RU" dirty="0"/>
              <a:t> і </a:t>
            </a:r>
            <a:r>
              <a:rPr lang="ru-RU" dirty="0" err="1"/>
              <a:t>жовчного</a:t>
            </a:r>
            <a:r>
              <a:rPr lang="ru-RU" dirty="0"/>
              <a:t> </a:t>
            </a:r>
            <a:r>
              <a:rPr lang="ru-RU" dirty="0" err="1"/>
              <a:t>міхура</a:t>
            </a:r>
            <a:r>
              <a:rPr lang="ru-RU" dirty="0"/>
              <a:t> (як </a:t>
            </a:r>
            <a:r>
              <a:rPr lang="ru-RU" dirty="0" err="1"/>
              <a:t>жовчогінний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як </a:t>
            </a:r>
            <a:r>
              <a:rPr lang="ru-RU" dirty="0" err="1"/>
              <a:t>проносне</a:t>
            </a:r>
            <a:r>
              <a:rPr lang="ru-RU" dirty="0"/>
              <a:t>), </a:t>
            </a:r>
            <a:r>
              <a:rPr lang="ru-RU" dirty="0" err="1"/>
              <a:t>ожиріння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цукровий</a:t>
            </a:r>
            <a:r>
              <a:rPr lang="ru-RU" dirty="0" smtClean="0"/>
              <a:t> </a:t>
            </a:r>
            <a:r>
              <a:rPr lang="ru-RU" dirty="0" err="1"/>
              <a:t>діабет</a:t>
            </a:r>
            <a:r>
              <a:rPr lang="ru-RU" dirty="0"/>
              <a:t>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04088"/>
            <a:ext cx="8229600" cy="996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за хім. складом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://www.top4man.ru/upload/iblock/e4c/e4c51c4967a71b1a00062f648fcefca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4519389" cy="301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3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1497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хлоридні</a:t>
            </a:r>
            <a:r>
              <a:rPr lang="ru-RU" dirty="0"/>
              <a:t>  -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регулюванню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кишечника, </a:t>
            </a:r>
            <a:r>
              <a:rPr lang="ru-RU" dirty="0" err="1"/>
              <a:t>жовчовивідних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і </a:t>
            </a:r>
            <a:r>
              <a:rPr lang="ru-RU" dirty="0" err="1"/>
              <a:t>печінки</a:t>
            </a:r>
            <a:r>
              <a:rPr lang="ru-RU" dirty="0"/>
              <a:t>. </a:t>
            </a:r>
            <a:r>
              <a:rPr lang="ru-RU" dirty="0" err="1"/>
              <a:t>Протипоказання</a:t>
            </a:r>
            <a:r>
              <a:rPr lang="ru-RU" dirty="0"/>
              <a:t> до </a:t>
            </a:r>
            <a:r>
              <a:rPr lang="ru-RU" dirty="0" err="1"/>
              <a:t>застосування</a:t>
            </a:r>
            <a:r>
              <a:rPr lang="ru-RU" dirty="0"/>
              <a:t> (категорично) - </a:t>
            </a:r>
            <a:r>
              <a:rPr lang="ru-RU" dirty="0" err="1"/>
              <a:t>підвищений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 smtClean="0"/>
              <a:t>;</a:t>
            </a:r>
          </a:p>
          <a:p>
            <a:pPr lvl="0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магнієві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dirty="0"/>
              <a:t> - </a:t>
            </a:r>
            <a:r>
              <a:rPr lang="ru-RU" dirty="0" err="1"/>
              <a:t>допомагають</a:t>
            </a:r>
            <a:r>
              <a:rPr lang="ru-RU" dirty="0"/>
              <a:t> при </a:t>
            </a:r>
            <a:r>
              <a:rPr lang="ru-RU" dirty="0" err="1"/>
              <a:t>стресових</a:t>
            </a:r>
            <a:r>
              <a:rPr lang="ru-RU" dirty="0"/>
              <a:t> </a:t>
            </a:r>
            <a:r>
              <a:rPr lang="ru-RU" dirty="0" err="1"/>
              <a:t>ситуаціях</a:t>
            </a:r>
            <a:r>
              <a:rPr lang="ru-RU" dirty="0"/>
              <a:t>. </a:t>
            </a:r>
            <a:r>
              <a:rPr lang="ru-RU" dirty="0" err="1"/>
              <a:t>Протипоказання</a:t>
            </a:r>
            <a:r>
              <a:rPr lang="ru-RU" dirty="0"/>
              <a:t> - </a:t>
            </a:r>
            <a:r>
              <a:rPr lang="ru-RU" dirty="0" err="1"/>
              <a:t>схильність</a:t>
            </a:r>
            <a:r>
              <a:rPr lang="ru-RU" dirty="0"/>
              <a:t> до </a:t>
            </a:r>
            <a:r>
              <a:rPr lang="ru-RU" dirty="0" err="1"/>
              <a:t>розладу</a:t>
            </a:r>
            <a:r>
              <a:rPr lang="ru-RU" dirty="0"/>
              <a:t> </a:t>
            </a:r>
            <a:r>
              <a:rPr lang="ru-RU" dirty="0" err="1"/>
              <a:t>шлунка</a:t>
            </a:r>
            <a:r>
              <a:rPr lang="ru-RU" dirty="0"/>
              <a:t>;</a:t>
            </a:r>
          </a:p>
          <a:p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та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інші.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04088"/>
            <a:ext cx="8229600" cy="996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за хім. складом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6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213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газового складу і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</a:t>
            </a:r>
            <a:r>
              <a:rPr lang="ru-RU" dirty="0" err="1"/>
              <a:t>мінеральні</a:t>
            </a:r>
            <a:r>
              <a:rPr lang="ru-RU" dirty="0"/>
              <a:t> води </a:t>
            </a:r>
            <a:r>
              <a:rPr lang="ru-RU" dirty="0" err="1"/>
              <a:t>ділять</a:t>
            </a:r>
            <a:r>
              <a:rPr lang="ru-RU" dirty="0"/>
              <a:t> на: </a:t>
            </a:r>
            <a:r>
              <a:rPr lang="ru-RU" dirty="0" err="1"/>
              <a:t>вуглекислі</a:t>
            </a:r>
            <a:r>
              <a:rPr lang="ru-RU" dirty="0"/>
              <a:t>, </a:t>
            </a:r>
            <a:r>
              <a:rPr lang="ru-RU" dirty="0" err="1"/>
              <a:t>сульфідні</a:t>
            </a:r>
            <a:r>
              <a:rPr lang="ru-RU" dirty="0"/>
              <a:t> (</a:t>
            </a:r>
            <a:r>
              <a:rPr lang="ru-RU" dirty="0" err="1"/>
              <a:t>сірководневі</a:t>
            </a:r>
            <a:r>
              <a:rPr lang="ru-RU" dirty="0"/>
              <a:t>), </a:t>
            </a:r>
            <a:r>
              <a:rPr lang="ru-RU" dirty="0" err="1"/>
              <a:t>азотні</a:t>
            </a:r>
            <a:r>
              <a:rPr lang="ru-RU" dirty="0"/>
              <a:t>, </a:t>
            </a:r>
            <a:r>
              <a:rPr lang="ru-RU" dirty="0" err="1"/>
              <a:t>кременисті</a:t>
            </a:r>
            <a:r>
              <a:rPr lang="ru-RU" dirty="0"/>
              <a:t> ( </a:t>
            </a:r>
            <a:r>
              <a:rPr lang="ru-RU" u="sng" dirty="0">
                <a:hlinkClick r:id="rId2" tooltip="Кремнієва кислота"/>
              </a:rPr>
              <a:t>H</a:t>
            </a:r>
            <a:r>
              <a:rPr lang="ru-RU" dirty="0">
                <a:hlinkClick r:id="rId2" tooltip="Кремнієва кислота"/>
              </a:rPr>
              <a:t> </a:t>
            </a:r>
            <a:r>
              <a:rPr lang="ru-RU" u="sng" baseline="-25000" dirty="0">
                <a:hlinkClick r:id="rId2" tooltip="Кремнієва кислота"/>
              </a:rPr>
              <a:t>2</a:t>
            </a:r>
            <a:r>
              <a:rPr lang="ru-RU" dirty="0">
                <a:hlinkClick r:id="rId2" tooltip="Кремнієва кислота"/>
              </a:rPr>
              <a:t> </a:t>
            </a:r>
            <a:r>
              <a:rPr lang="ru-RU" u="sng" dirty="0" err="1">
                <a:hlinkClick r:id="rId2" tooltip="Кремнієва кислота"/>
              </a:rPr>
              <a:t>SiO</a:t>
            </a:r>
            <a:r>
              <a:rPr lang="ru-RU" dirty="0">
                <a:hlinkClick r:id="rId2" tooltip="Кремнієва кислота"/>
              </a:rPr>
              <a:t> </a:t>
            </a:r>
            <a:r>
              <a:rPr lang="ru-RU" u="sng" baseline="-25000" dirty="0">
                <a:hlinkClick r:id="rId2" tooltip="Кремнієва кислота"/>
              </a:rPr>
              <a:t>3</a:t>
            </a:r>
            <a:r>
              <a:rPr lang="ru-RU" dirty="0"/>
              <a:t>), </a:t>
            </a:r>
            <a:r>
              <a:rPr lang="ru-RU" dirty="0" err="1"/>
              <a:t>бромисті</a:t>
            </a:r>
            <a:r>
              <a:rPr lang="ru-RU" dirty="0"/>
              <a:t>, </a:t>
            </a:r>
            <a:r>
              <a:rPr lang="ru-RU" dirty="0" err="1"/>
              <a:t>йодисті</a:t>
            </a:r>
            <a:r>
              <a:rPr lang="ru-RU" dirty="0"/>
              <a:t>, </a:t>
            </a:r>
            <a:r>
              <a:rPr lang="ru-RU" dirty="0" err="1"/>
              <a:t>залізисті</a:t>
            </a:r>
            <a:r>
              <a:rPr lang="ru-RU" dirty="0"/>
              <a:t>, </a:t>
            </a:r>
            <a:r>
              <a:rPr lang="ru-RU" dirty="0" err="1"/>
              <a:t>миш'яковисті</a:t>
            </a:r>
            <a:r>
              <a:rPr lang="ru-RU" dirty="0"/>
              <a:t>, </a:t>
            </a:r>
            <a:r>
              <a:rPr lang="ru-RU" dirty="0" err="1"/>
              <a:t>радіоактивні</a:t>
            </a:r>
            <a:r>
              <a:rPr lang="ru-RU" dirty="0"/>
              <a:t> ( </a:t>
            </a:r>
            <a:r>
              <a:rPr lang="ru-RU" u="sng" dirty="0" err="1">
                <a:hlinkClick r:id="rId3" tooltip="Радон"/>
              </a:rPr>
              <a:t>Rn</a:t>
            </a:r>
            <a:r>
              <a:rPr lang="ru-RU" dirty="0"/>
              <a:t>)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04088"/>
            <a:ext cx="8229600" cy="996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за газовим складом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37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quaion.com.ua/wp-content/uploads/2010/10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5" y="862073"/>
            <a:ext cx="7994569" cy="59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815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Реакція</a:t>
            </a:r>
            <a:r>
              <a:rPr lang="ru-RU" dirty="0"/>
              <a:t> води (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кислотності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лужності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виражається</a:t>
            </a:r>
            <a:r>
              <a:rPr lang="ru-RU" dirty="0"/>
              <a:t> величиною </a:t>
            </a:r>
            <a:r>
              <a:rPr lang="ru-RU" dirty="0" err="1"/>
              <a:t>pH</a:t>
            </a:r>
            <a:r>
              <a:rPr lang="ru-RU" dirty="0"/>
              <a:t>)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лікувальної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 </a:t>
            </a:r>
            <a:r>
              <a:rPr lang="ru-RU" dirty="0" err="1"/>
              <a:t>Кислі</a:t>
            </a:r>
            <a:r>
              <a:rPr lang="ru-RU" dirty="0"/>
              <a:t> води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pH</a:t>
            </a:r>
            <a:r>
              <a:rPr lang="ru-RU" dirty="0"/>
              <a:t> = 3,5-6,8, </a:t>
            </a:r>
            <a:r>
              <a:rPr lang="ru-RU" dirty="0" err="1"/>
              <a:t>нейтральні</a:t>
            </a:r>
            <a:r>
              <a:rPr lang="ru-RU" dirty="0"/>
              <a:t> - 6,8-7,2, </a:t>
            </a:r>
            <a:r>
              <a:rPr lang="ru-RU" dirty="0" err="1"/>
              <a:t>лужні</a:t>
            </a:r>
            <a:r>
              <a:rPr lang="ru-RU" dirty="0"/>
              <a:t> - 7,2-8,5 і </a:t>
            </a:r>
            <a:r>
              <a:rPr lang="ru-RU" dirty="0" err="1"/>
              <a:t>вище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04088"/>
            <a:ext cx="8229600" cy="996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 кислотності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6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i-mo.ru/wp-content/uploads/2013/09/km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09860"/>
            <a:ext cx="8229599" cy="34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5736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Закономірності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мінеральних</a:t>
            </a:r>
            <a:r>
              <a:rPr lang="ru-RU" dirty="0"/>
              <a:t> вод (у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) </a:t>
            </a:r>
            <a:r>
              <a:rPr lang="ru-RU" dirty="0" err="1"/>
              <a:t>обумовлюються</a:t>
            </a:r>
            <a:r>
              <a:rPr lang="ru-RU" dirty="0"/>
              <a:t> </a:t>
            </a:r>
            <a:r>
              <a:rPr lang="ru-RU" dirty="0" err="1"/>
              <a:t>геологоструктурнимі</a:t>
            </a:r>
            <a:r>
              <a:rPr lang="ru-RU" dirty="0"/>
              <a:t> </a:t>
            </a:r>
            <a:r>
              <a:rPr lang="ru-RU" dirty="0" err="1"/>
              <a:t>особливостями</a:t>
            </a:r>
            <a:r>
              <a:rPr lang="ru-RU" dirty="0"/>
              <a:t>, </a:t>
            </a:r>
            <a:r>
              <a:rPr lang="ru-RU" dirty="0" err="1"/>
              <a:t>геологічною</a:t>
            </a:r>
            <a:r>
              <a:rPr lang="ru-RU" dirty="0"/>
              <a:t> </a:t>
            </a:r>
            <a:r>
              <a:rPr lang="ru-RU" dirty="0" err="1"/>
              <a:t>історією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геоморфологічними</a:t>
            </a:r>
            <a:r>
              <a:rPr lang="ru-RU" dirty="0"/>
              <a:t>, </a:t>
            </a:r>
            <a:r>
              <a:rPr lang="ru-RU" dirty="0" err="1"/>
              <a:t>метеорологічними</a:t>
            </a:r>
            <a:r>
              <a:rPr lang="ru-RU" dirty="0"/>
              <a:t> та </a:t>
            </a:r>
            <a:r>
              <a:rPr lang="ru-RU" dirty="0" err="1"/>
              <a:t>гідрологічними</a:t>
            </a:r>
            <a:r>
              <a:rPr lang="ru-RU" dirty="0"/>
              <a:t> факторами.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704088"/>
            <a:ext cx="8229600" cy="996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Поширення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4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082648"/>
              </p:ext>
            </p:extLst>
          </p:nvPr>
        </p:nvGraphicFramePr>
        <p:xfrm>
          <a:off x="1331640" y="1916832"/>
          <a:ext cx="6755060" cy="3586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765"/>
                <a:gridCol w="1688765"/>
                <a:gridCol w="1688765"/>
                <a:gridCol w="1688765"/>
              </a:tblGrid>
              <a:tr h="597757">
                <a:tc grid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ХІМІЧНИЙ СКЛАД, (мг/дм</a:t>
                      </a:r>
                      <a:r>
                        <a:rPr lang="ru-RU" sz="1200" baseline="300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ru-RU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2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757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АНІОНИ: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КАТІОНИ: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75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HCO</a:t>
                      </a:r>
                      <a:r>
                        <a:rPr lang="ru-RU" sz="11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ru-RU" sz="11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30 - 200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(</a:t>
                      </a:r>
                      <a:r>
                        <a:rPr lang="ru-RU" sz="1600" b="1" dirty="0" err="1">
                          <a:effectLst/>
                        </a:rPr>
                        <a:t>Na+Ka</a:t>
                      </a:r>
                      <a:r>
                        <a:rPr lang="ru-RU" sz="1600" b="1" dirty="0">
                          <a:effectLst/>
                        </a:rPr>
                        <a:t>)</a:t>
                      </a:r>
                      <a:r>
                        <a:rPr lang="ru-RU" sz="1100" b="1" baseline="30000" dirty="0">
                          <a:effectLst/>
                        </a:rPr>
                        <a:t>+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&lt;70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775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SO</a:t>
                      </a:r>
                      <a:r>
                        <a:rPr lang="ru-RU" sz="11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ru-RU" sz="11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2-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&lt;100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Ca</a:t>
                      </a:r>
                      <a:r>
                        <a:rPr lang="ru-RU" sz="1100" b="1" baseline="30000" dirty="0">
                          <a:effectLst/>
                        </a:rPr>
                        <a:t>2+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5 - 80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775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Cl</a:t>
                      </a:r>
                      <a:r>
                        <a:rPr lang="ru-RU" sz="11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&lt;60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Mg</a:t>
                      </a:r>
                      <a:r>
                        <a:rPr lang="ru-RU" sz="1100" b="1" baseline="30000" dirty="0">
                          <a:effectLst/>
                        </a:rPr>
                        <a:t>2+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&lt;50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7757">
                <a:tc grid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Загальна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мінералізація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(г/дм</a:t>
                      </a:r>
                      <a:r>
                        <a:rPr lang="ru-RU" sz="14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): 0,1 - 0,4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7200" y="704088"/>
            <a:ext cx="8229600" cy="996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Моршинська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www.tarumi.com.ua/images/sushi/morshinska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59473">
            <a:off x="-745629" y="2482821"/>
            <a:ext cx="3751472" cy="375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un-thai.com/23-70-small/morschinskaya-05-l-negazirovanna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333081"/>
            <a:ext cx="2524919" cy="25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5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6" descr="Описание: http://www.mirgorodska.ua/sites/default/files/files/styles/large/public/images/20132706145118.png?itok=c68wY4N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0264" y="4100511"/>
            <a:ext cx="1143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8" descr="Описание: http://www.mirgorodska.ua/sites/default/files/files/styles/large/public/images/20132706145013.png?itok=a5IvFXl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" y="-34978"/>
            <a:ext cx="1143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7" descr="Описание: http://www.mirgorodska.ua/sites/default/files/files/styles/large/public/images/20132706145037.png?itok=hGZ_-50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143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865460"/>
              </p:ext>
            </p:extLst>
          </p:nvPr>
        </p:nvGraphicFramePr>
        <p:xfrm>
          <a:off x="395536" y="2068286"/>
          <a:ext cx="8280919" cy="4275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1607"/>
                <a:gridCol w="2669656"/>
                <a:gridCol w="2669656"/>
              </a:tblGrid>
              <a:tr h="895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"</a:t>
                      </a:r>
                      <a:r>
                        <a:rPr lang="ru-RU" sz="18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Миргородська</a:t>
                      </a:r>
                      <a:r>
                        <a:rPr lang="ru-RU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"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сильногазована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"</a:t>
                      </a:r>
                      <a:r>
                        <a:rPr lang="ru-RU" sz="18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Миргородська</a:t>
                      </a:r>
                      <a:r>
                        <a:rPr lang="ru-RU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лагідна</a:t>
                      </a:r>
                      <a:r>
                        <a:rPr lang="ru-RU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"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слабогазована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"</a:t>
                      </a:r>
                      <a:r>
                        <a:rPr lang="ru-RU" sz="18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Миргородська</a:t>
                      </a:r>
                      <a:r>
                        <a:rPr lang="ru-RU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лагідна</a:t>
                      </a:r>
                      <a:r>
                        <a:rPr lang="ru-RU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"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негазована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8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Середня</a:t>
                      </a:r>
                      <a:r>
                        <a:rPr lang="ru-RU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мінералізація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(2,5 - 3,2 г/л)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Помірна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мінералізація</a:t>
                      </a:r>
                      <a:r>
                        <a:rPr lang="ru-RU" sz="1600" dirty="0">
                          <a:effectLst/>
                        </a:rPr>
                        <a:t> (0,4 - 0,7 г/л)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5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Видобувається</a:t>
                      </a:r>
                      <a:r>
                        <a:rPr lang="ru-RU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з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Миргородського</a:t>
                      </a:r>
                      <a:r>
                        <a:rPr lang="ru-RU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родовища</a:t>
                      </a:r>
                      <a:r>
                        <a:rPr lang="ru-RU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глибина</a:t>
                      </a:r>
                      <a:r>
                        <a:rPr lang="ru-RU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свердловини</a:t>
                      </a:r>
                      <a:r>
                        <a:rPr lang="ru-RU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700м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Видобувається</a:t>
                      </a:r>
                      <a:r>
                        <a:rPr lang="ru-RU" sz="1600" dirty="0">
                          <a:effectLst/>
                        </a:rPr>
                        <a:t> з </a:t>
                      </a:r>
                      <a:r>
                        <a:rPr lang="ru-RU" sz="1600" dirty="0" err="1">
                          <a:effectLst/>
                        </a:rPr>
                        <a:t>верхнього</a:t>
                      </a:r>
                      <a:r>
                        <a:rPr lang="ru-RU" sz="1600" dirty="0">
                          <a:effectLst/>
                        </a:rPr>
                        <a:t> горизонту </a:t>
                      </a:r>
                      <a:r>
                        <a:rPr lang="ru-RU" sz="1600" dirty="0" err="1">
                          <a:effectLst/>
                        </a:rPr>
                        <a:t>Миргородського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родовища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глибина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свердловини</a:t>
                      </a:r>
                      <a:r>
                        <a:rPr lang="ru-RU" sz="1600" dirty="0">
                          <a:effectLst/>
                        </a:rPr>
                        <a:t> 76м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Мінеральний</a:t>
                      </a:r>
                      <a:r>
                        <a:rPr lang="ru-RU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склад води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був</a:t>
                      </a:r>
                      <a:r>
                        <a:rPr lang="ru-RU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сформований</a:t>
                      </a:r>
                      <a:r>
                        <a:rPr lang="ru-RU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90 млн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років</a:t>
                      </a:r>
                      <a:r>
                        <a:rPr lang="ru-RU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тому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Мінеральний склад води був сформований 24 млн років тому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5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Мінеральний</a:t>
                      </a:r>
                      <a:r>
                        <a:rPr lang="ru-RU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склад води: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хлоридна</a:t>
                      </a:r>
                      <a:r>
                        <a:rPr lang="ru-RU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натрієва</a:t>
                      </a:r>
                      <a:r>
                        <a:rPr lang="ru-RU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ru-RU" sz="16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унікальний</a:t>
                      </a:r>
                      <a:r>
                        <a:rPr lang="ru-RU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смак)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Мінеральний</a:t>
                      </a:r>
                      <a:r>
                        <a:rPr lang="ru-RU" sz="1600" dirty="0">
                          <a:effectLst/>
                        </a:rPr>
                        <a:t> склад води: </a:t>
                      </a:r>
                      <a:r>
                        <a:rPr lang="ru-RU" sz="1600" dirty="0" err="1">
                          <a:effectLst/>
                        </a:rPr>
                        <a:t>гідрокарбонатна</a:t>
                      </a:r>
                      <a:r>
                        <a:rPr lang="ru-RU" sz="1600" dirty="0">
                          <a:effectLst/>
                        </a:rPr>
                        <a:t>, складного </a:t>
                      </a:r>
                      <a:r>
                        <a:rPr lang="ru-RU" sz="1600" dirty="0" err="1">
                          <a:effectLst/>
                        </a:rPr>
                        <a:t>катіонного</a:t>
                      </a:r>
                      <a:r>
                        <a:rPr lang="ru-RU" sz="1600" dirty="0">
                          <a:effectLst/>
                        </a:rPr>
                        <a:t> складу (легкий, </a:t>
                      </a:r>
                      <a:r>
                        <a:rPr lang="ru-RU" sz="1600" dirty="0" err="1">
                          <a:effectLst/>
                        </a:rPr>
                        <a:t>нейтральний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кришталево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чистий</a:t>
                      </a:r>
                      <a:r>
                        <a:rPr lang="ru-RU" sz="1600" dirty="0">
                          <a:effectLst/>
                        </a:rPr>
                        <a:t> смак)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457200" y="704088"/>
            <a:ext cx="8229600" cy="996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Миргородська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1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files.adme.ua/files/news/part_2/29902/Borjom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21981"/>
            <a:ext cx="9203354" cy="306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17568"/>
              </p:ext>
            </p:extLst>
          </p:nvPr>
        </p:nvGraphicFramePr>
        <p:xfrm>
          <a:off x="2267744" y="1844824"/>
          <a:ext cx="4608512" cy="3592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3096344"/>
              </a:tblGrid>
              <a:tr h="46118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Хімічний</a:t>
                      </a:r>
                      <a:r>
                        <a:rPr lang="ru-RU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склад (мг / </a:t>
                      </a:r>
                      <a:r>
                        <a:rPr lang="ru-RU" sz="24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дм</a:t>
                      </a:r>
                      <a:r>
                        <a:rPr lang="ru-RU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)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HCO3-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3500-5000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1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SO4-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&lt;10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1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Cl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250-500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1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Ca2 +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20-150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1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Mg2 +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20-150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1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Na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+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1000-2000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1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K +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1,0 мг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93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Мінералізація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5,0-7,5 г /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дм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04088"/>
            <a:ext cx="8229600" cy="996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оржомі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9" name="Picture 7" descr="http://foodstore.com.ua/content/catalogue/img_new/9984_486610800001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7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890" y="1628800"/>
            <a:ext cx="2176910" cy="217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2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748929"/>
              </p:ext>
            </p:extLst>
          </p:nvPr>
        </p:nvGraphicFramePr>
        <p:xfrm>
          <a:off x="1763688" y="1988016"/>
          <a:ext cx="5760640" cy="4465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5901"/>
                <a:gridCol w="1784987"/>
                <a:gridCol w="1298172"/>
                <a:gridCol w="1541580"/>
              </a:tblGrid>
              <a:tr h="286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Вода:</a:t>
                      </a:r>
                      <a:endParaRPr lang="ru-RU" sz="2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Кришталева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Аква-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Еко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Заповідна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78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Загальна</a:t>
                      </a:r>
                      <a:r>
                        <a:rPr lang="ru-RU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мінералізація</a:t>
                      </a:r>
                      <a:r>
                        <a:rPr lang="ru-RU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, г/л</a:t>
                      </a:r>
                      <a:endParaRPr lang="ru-RU" sz="1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0,6-0,9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0,45-0,75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0,25-0,6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78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Хімічний</a:t>
                      </a:r>
                      <a:r>
                        <a:rPr lang="ru-RU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склад, мг/дм3</a:t>
                      </a:r>
                      <a:endParaRPr lang="ru-RU" sz="1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Аніони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HCO</a:t>
                      </a:r>
                      <a:r>
                        <a:rPr lang="ru-RU" sz="110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100" baseline="30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450-650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250-550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100-400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ru-RU" sz="11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ru-RU" sz="1100" baseline="30000" dirty="0">
                          <a:solidFill>
                            <a:schemeClr val="tx1"/>
                          </a:solidFill>
                          <a:effectLst/>
                        </a:rPr>
                        <a:t>2-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&lt;100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&lt;100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&lt;100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ru-RU" sz="1100" baseline="30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&lt;50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&lt;50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&lt;50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Катіони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r>
                        <a:rPr lang="ru-RU" sz="1100" baseline="3000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40-150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40-150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20-100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r>
                        <a:rPr lang="ru-RU" sz="1100" baseline="3000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20-100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20-80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&lt;50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(Na</a:t>
                      </a:r>
                      <a:r>
                        <a:rPr lang="ru-RU" sz="1100" baseline="300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+K</a:t>
                      </a:r>
                      <a:r>
                        <a:rPr lang="ru-RU" sz="1100" baseline="300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&lt;75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&lt;50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&lt;100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7200" y="704088"/>
            <a:ext cx="8229600" cy="9247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Трускавецька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://truskavetska.com.ua/img/img/gas_1-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4" b="9679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64904"/>
            <a:ext cx="1547664" cy="411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6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Мінеральні води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err="1"/>
              <a:t>Мінеральні</a:t>
            </a:r>
            <a:r>
              <a:rPr lang="ru-RU" b="1" dirty="0"/>
              <a:t> води, </a:t>
            </a:r>
            <a:r>
              <a:rPr lang="ru-RU" b="1" dirty="0" err="1"/>
              <a:t>Питні</a:t>
            </a:r>
            <a:r>
              <a:rPr lang="ru-RU" b="1" dirty="0"/>
              <a:t> </a:t>
            </a:r>
            <a:r>
              <a:rPr lang="ru-RU" b="1" dirty="0" err="1"/>
              <a:t>мінеральні</a:t>
            </a:r>
            <a:r>
              <a:rPr lang="ru-RU" b="1" dirty="0"/>
              <a:t> води</a:t>
            </a:r>
            <a:r>
              <a:rPr lang="ru-RU" dirty="0"/>
              <a:t> (</a:t>
            </a:r>
            <a:r>
              <a:rPr lang="ru-RU" dirty="0" err="1"/>
              <a:t>лікувально-питні</a:t>
            </a:r>
            <a:r>
              <a:rPr lang="ru-RU" dirty="0"/>
              <a:t> </a:t>
            </a:r>
            <a:r>
              <a:rPr lang="ru-RU" dirty="0" err="1"/>
              <a:t>мінводи</a:t>
            </a:r>
            <a:r>
              <a:rPr lang="ru-RU" dirty="0"/>
              <a:t>) - </a:t>
            </a:r>
            <a:r>
              <a:rPr lang="ru-RU" dirty="0" err="1"/>
              <a:t>природні</a:t>
            </a:r>
            <a:r>
              <a:rPr lang="ru-RU" dirty="0"/>
              <a:t>, як правило, </a:t>
            </a:r>
            <a:r>
              <a:rPr lang="ru-RU" dirty="0" err="1"/>
              <a:t>підземні</a:t>
            </a:r>
            <a:r>
              <a:rPr lang="ru-RU" dirty="0"/>
              <a:t> </a:t>
            </a:r>
            <a:r>
              <a:rPr lang="uk-UA" dirty="0" smtClean="0"/>
              <a:t>води</a:t>
            </a:r>
            <a:r>
              <a:rPr lang="ru-RU" dirty="0" smtClean="0"/>
              <a:t>(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талі</a:t>
            </a:r>
            <a:r>
              <a:rPr lang="ru-RU" dirty="0"/>
              <a:t>, води </a:t>
            </a:r>
            <a:r>
              <a:rPr lang="ru-RU" dirty="0" err="1"/>
              <a:t>поверхневих</a:t>
            </a:r>
            <a:r>
              <a:rPr lang="ru-RU" dirty="0"/>
              <a:t> </a:t>
            </a:r>
            <a:r>
              <a:rPr lang="ru-RU" dirty="0" err="1" smtClean="0"/>
              <a:t>водойм</a:t>
            </a:r>
            <a:r>
              <a:rPr lang="en-US" dirty="0" smtClean="0"/>
              <a:t>)</a:t>
            </a:r>
            <a:r>
              <a:rPr lang="ru-RU" dirty="0" smtClean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наявністю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мінеральних</a:t>
            </a:r>
            <a:r>
              <a:rPr lang="ru-RU" dirty="0"/>
              <a:t> солей, </a:t>
            </a:r>
            <a:r>
              <a:rPr lang="ru-RU" dirty="0" err="1"/>
              <a:t>газів</a:t>
            </a:r>
            <a:r>
              <a:rPr lang="ru-RU" dirty="0"/>
              <a:t>,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, та </a:t>
            </a:r>
            <a:r>
              <a:rPr lang="ru-RU" dirty="0" err="1"/>
              <a:t>володіють</a:t>
            </a:r>
            <a:r>
              <a:rPr lang="ru-RU" dirty="0"/>
              <a:t> </a:t>
            </a:r>
            <a:r>
              <a:rPr lang="ru-RU" dirty="0" err="1"/>
              <a:t>специфічними</a:t>
            </a:r>
            <a:r>
              <a:rPr lang="ru-RU" dirty="0"/>
              <a:t> </a:t>
            </a:r>
            <a:r>
              <a:rPr lang="ru-RU" dirty="0" err="1"/>
              <a:t>хіміко-фізичними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- температура,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( CO </a:t>
            </a:r>
            <a:r>
              <a:rPr lang="ru-RU" baseline="-25000" dirty="0"/>
              <a:t>2</a:t>
            </a:r>
            <a:r>
              <a:rPr lang="ru-RU" dirty="0"/>
              <a:t>, H </a:t>
            </a:r>
            <a:r>
              <a:rPr lang="ru-RU" baseline="-25000" dirty="0"/>
              <a:t>2</a:t>
            </a:r>
            <a:r>
              <a:rPr lang="ru-RU" dirty="0"/>
              <a:t> S, </a:t>
            </a:r>
            <a:r>
              <a:rPr lang="ru-RU" dirty="0" err="1"/>
              <a:t>As</a:t>
            </a:r>
            <a:r>
              <a:rPr lang="ru-RU" dirty="0"/>
              <a:t> і </a:t>
            </a:r>
            <a:r>
              <a:rPr lang="ru-RU" dirty="0" err="1"/>
              <a:t>ін</a:t>
            </a:r>
            <a:r>
              <a:rPr lang="ru-RU" dirty="0"/>
              <a:t>), </a:t>
            </a:r>
            <a:r>
              <a:rPr lang="ru-RU" dirty="0" err="1"/>
              <a:t>природна</a:t>
            </a:r>
            <a:r>
              <a:rPr lang="ru-RU" dirty="0"/>
              <a:t> </a:t>
            </a:r>
            <a:r>
              <a:rPr lang="ru-RU" dirty="0" err="1" smtClean="0"/>
              <a:t>радіоактивність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2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73" y="1692538"/>
            <a:ext cx="9218773" cy="5180951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04088"/>
            <a:ext cx="8229600" cy="9247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6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9336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Научне</a:t>
            </a:r>
            <a:r>
              <a:rPr lang="ru-RU" dirty="0" smtClean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хімічний</a:t>
            </a:r>
            <a:r>
              <a:rPr lang="ru-RU" dirty="0"/>
              <a:t> склад води </a:t>
            </a:r>
            <a:r>
              <a:rPr lang="ru-RU" dirty="0" err="1"/>
              <a:t>дає</a:t>
            </a:r>
            <a:r>
              <a:rPr lang="ru-RU" dirty="0"/>
              <a:t> формула М. Г. Курлова (формула, </a:t>
            </a:r>
            <a:r>
              <a:rPr lang="ru-RU" dirty="0" err="1"/>
              <a:t>запропонована</a:t>
            </a:r>
            <a:r>
              <a:rPr lang="ru-RU" dirty="0"/>
              <a:t> М. Г. </a:t>
            </a:r>
            <a:r>
              <a:rPr lang="ru-RU" dirty="0" err="1"/>
              <a:t>Курловим</a:t>
            </a:r>
            <a:r>
              <a:rPr lang="ru-RU" dirty="0"/>
              <a:t> і Е. Е. </a:t>
            </a:r>
            <a:r>
              <a:rPr lang="ru-RU" dirty="0" err="1"/>
              <a:t>Карстенсом</a:t>
            </a:r>
            <a:r>
              <a:rPr lang="ru-RU" dirty="0"/>
              <a:t>), і </a:t>
            </a:r>
            <a:r>
              <a:rPr lang="ru-RU" dirty="0" err="1"/>
              <a:t>виглядає</a:t>
            </a:r>
            <a:r>
              <a:rPr lang="ru-RU" dirty="0"/>
              <a:t> вона таким чином: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</a:t>
            </a:r>
          </a:p>
          <a:p>
            <a:endParaRPr lang="ru-RU" dirty="0"/>
          </a:p>
        </p:txBody>
      </p:sp>
      <p:pic>
        <p:nvPicPr>
          <p:cNvPr id="4" name="Рисунок 3" descr="M_ \ mathrm {5 {,} 3} \; \ frac {\ mathrm {HCO_3} \ 50 \ \ mathrm {Cl} \ 30 \ \ mathrm {SO_4} \ 20} {\ mathrm {Na} \ 50 \ \ mathrm {Mg} \ 25 \ \ mathrm {Ca} \ 25} \; pH7 \, T46, 6 \, D27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89040"/>
            <a:ext cx="65527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704088"/>
            <a:ext cx="8229600" cy="996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Хімічний склад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2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Мінеральні води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894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 err="1"/>
              <a:t>концентрації</a:t>
            </a:r>
            <a:r>
              <a:rPr lang="ru-RU" dirty="0"/>
              <a:t> солей,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мінеральні</a:t>
            </a:r>
            <a:r>
              <a:rPr lang="ru-RU" dirty="0"/>
              <a:t> води </a:t>
            </a:r>
            <a:r>
              <a:rPr lang="ru-RU" dirty="0" err="1"/>
              <a:t>ділять</a:t>
            </a:r>
            <a:r>
              <a:rPr lang="ru-RU" dirty="0"/>
              <a:t> на: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04088"/>
            <a:ext cx="8229600" cy="996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Мінеральні води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arabio.ru/uploads/image/minerale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98383"/>
            <a:ext cx="6408712" cy="3859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853872"/>
            <a:ext cx="5292080" cy="2031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econet.ru/media/559/kindeditor/image/201306/201306112209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4826488"/>
            <a:ext cx="3888432" cy="203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2704" cy="30056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столові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/>
              <a:t>мінеральна</a:t>
            </a:r>
            <a:r>
              <a:rPr lang="ru-RU" dirty="0"/>
              <a:t> [натуральна] вода </a:t>
            </a:r>
            <a:r>
              <a:rPr lang="ru-RU" dirty="0" err="1"/>
              <a:t>придатна</a:t>
            </a:r>
            <a:r>
              <a:rPr lang="ru-RU" dirty="0"/>
              <a:t> для </a:t>
            </a:r>
            <a:r>
              <a:rPr lang="ru-RU" dirty="0" err="1"/>
              <a:t>щоденного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(без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показань</a:t>
            </a:r>
            <a:r>
              <a:rPr lang="ru-RU" dirty="0"/>
              <a:t>), </a:t>
            </a:r>
            <a:r>
              <a:rPr lang="ru-RU" dirty="0" err="1"/>
              <a:t>вміст</a:t>
            </a:r>
            <a:r>
              <a:rPr lang="ru-RU" dirty="0"/>
              <a:t> солей у </a:t>
            </a:r>
            <a:r>
              <a:rPr lang="ru-RU" dirty="0" err="1"/>
              <a:t>ній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1 </a:t>
            </a:r>
            <a:r>
              <a:rPr lang="ru-RU" dirty="0" err="1"/>
              <a:t>грама</a:t>
            </a:r>
            <a:r>
              <a:rPr lang="ru-RU" dirty="0"/>
              <a:t> на </a:t>
            </a:r>
            <a:r>
              <a:rPr lang="ru-RU" dirty="0" err="1"/>
              <a:t>літр</a:t>
            </a:r>
            <a:r>
              <a:rPr lang="ru-RU" dirty="0"/>
              <a:t> води. Як правило, вона </a:t>
            </a:r>
            <a:r>
              <a:rPr lang="ru-RU" dirty="0" err="1"/>
              <a:t>м'яка</a:t>
            </a:r>
            <a:r>
              <a:rPr lang="ru-RU" dirty="0"/>
              <a:t>, </a:t>
            </a:r>
            <a:r>
              <a:rPr lang="ru-RU" dirty="0" err="1"/>
              <a:t>приємна</a:t>
            </a:r>
            <a:r>
              <a:rPr lang="ru-RU" dirty="0"/>
              <a:t> на смак, без </a:t>
            </a:r>
            <a:r>
              <a:rPr lang="ru-RU" dirty="0" err="1"/>
              <a:t>стороннього</a:t>
            </a:r>
            <a:r>
              <a:rPr lang="ru-RU" dirty="0"/>
              <a:t> запаху і </a:t>
            </a:r>
            <a:r>
              <a:rPr lang="ru-RU" dirty="0" err="1"/>
              <a:t>присмаку</a:t>
            </a:r>
            <a:r>
              <a:rPr lang="ru-RU" dirty="0"/>
              <a:t>. (</a:t>
            </a:r>
            <a:r>
              <a:rPr lang="ru-RU" dirty="0" err="1"/>
              <a:t>Моршинська</a:t>
            </a:r>
            <a:r>
              <a:rPr lang="ru-RU" dirty="0"/>
              <a:t> з </a:t>
            </a:r>
            <a:r>
              <a:rPr lang="ru-RU" dirty="0" err="1" smtClean="0"/>
              <a:t>мінералізацією</a:t>
            </a:r>
            <a:r>
              <a:rPr lang="ru-RU" dirty="0" smtClean="0"/>
              <a:t>, </a:t>
            </a:r>
            <a:r>
              <a:rPr lang="ru-RU" dirty="0" err="1" smtClean="0"/>
              <a:t>Трускавецька</a:t>
            </a:r>
            <a:r>
              <a:rPr lang="ru-RU" dirty="0" smtClean="0"/>
              <a:t>);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0304" y="704088"/>
            <a:ext cx="8229600" cy="996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мінеральних вод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://www.tarumi.com.ua/images/sushi/morshinskay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43398">
            <a:off x="-100724" y="5094078"/>
            <a:ext cx="1808419" cy="180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7" descr="Описание: http://www.mirgorodska.ua/sites/default/files/files/styles/large/public/images/20132706145037.png?itok=hGZ_-50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3071">
            <a:off x="2493857" y="4740293"/>
            <a:ext cx="657775" cy="25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8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5410944" cy="438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лікувально-столові</a:t>
            </a:r>
            <a:r>
              <a:rPr lang="ru-RU" dirty="0"/>
              <a:t>  -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міститися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 до 10 </a:t>
            </a:r>
            <a:r>
              <a:rPr lang="ru-RU" dirty="0" err="1"/>
              <a:t>грамів</a:t>
            </a:r>
            <a:r>
              <a:rPr lang="ru-RU" dirty="0"/>
              <a:t> солей на </a:t>
            </a:r>
            <a:r>
              <a:rPr lang="ru-RU" dirty="0" err="1"/>
              <a:t>літр</a:t>
            </a:r>
            <a:r>
              <a:rPr lang="ru-RU" dirty="0"/>
              <a:t> води. </a:t>
            </a:r>
            <a:r>
              <a:rPr lang="ru-RU" dirty="0" err="1"/>
              <a:t>Гідність</a:t>
            </a:r>
            <a:r>
              <a:rPr lang="ru-RU" dirty="0"/>
              <a:t> </a:t>
            </a:r>
            <a:r>
              <a:rPr lang="ru-RU" dirty="0" err="1"/>
              <a:t>лікувально-столових</a:t>
            </a:r>
            <a:r>
              <a:rPr lang="ru-RU" dirty="0"/>
              <a:t> </a:t>
            </a:r>
            <a:r>
              <a:rPr lang="ru-RU" dirty="0" err="1"/>
              <a:t>мінеральних</a:t>
            </a:r>
            <a:r>
              <a:rPr lang="ru-RU" dirty="0"/>
              <a:t> вод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багатофункціональності</a:t>
            </a:r>
            <a:r>
              <a:rPr lang="ru-RU" dirty="0"/>
              <a:t>: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вживати</a:t>
            </a:r>
            <a:r>
              <a:rPr lang="ru-RU" dirty="0"/>
              <a:t> як </a:t>
            </a:r>
            <a:r>
              <a:rPr lang="ru-RU" dirty="0" err="1"/>
              <a:t>столовий</a:t>
            </a:r>
            <a:r>
              <a:rPr lang="ru-RU" dirty="0"/>
              <a:t> </a:t>
            </a:r>
            <a:r>
              <a:rPr lang="ru-RU" dirty="0" err="1"/>
              <a:t>напій</a:t>
            </a:r>
            <a:r>
              <a:rPr lang="ru-RU" dirty="0"/>
              <a:t> [не регулярно] і систематично - для </a:t>
            </a:r>
            <a:r>
              <a:rPr lang="ru-RU" dirty="0" err="1"/>
              <a:t>лікування</a:t>
            </a:r>
            <a:r>
              <a:rPr lang="ru-RU" dirty="0"/>
              <a:t> (за </a:t>
            </a:r>
            <a:r>
              <a:rPr lang="ru-RU" dirty="0" err="1"/>
              <a:t>призначенням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);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04088"/>
            <a:ext cx="8229600" cy="996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мінеральних вод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http://umw.com.ua/content/images/product_image2/Lug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11" l="9375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4823"/>
            <a:ext cx="2016224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8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astroscan.ru/handbook/images-aqua/minvoda-end-2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810000" cy="44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5987008" cy="438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лікувальні</a:t>
            </a:r>
            <a:r>
              <a:rPr lang="ru-RU" dirty="0"/>
              <a:t> -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насичена</a:t>
            </a:r>
            <a:r>
              <a:rPr lang="ru-RU" dirty="0"/>
              <a:t> за </a:t>
            </a:r>
            <a:r>
              <a:rPr lang="ru-RU" dirty="0" err="1"/>
              <a:t>сольовим</a:t>
            </a:r>
            <a:r>
              <a:rPr lang="ru-RU" dirty="0"/>
              <a:t> складом вода. 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мінеральні</a:t>
            </a:r>
            <a:r>
              <a:rPr lang="ru-RU" dirty="0"/>
              <a:t> води з </a:t>
            </a:r>
            <a:r>
              <a:rPr lang="ru-RU" dirty="0" err="1"/>
              <a:t>мінералізацією</a:t>
            </a:r>
            <a:r>
              <a:rPr lang="ru-RU" dirty="0"/>
              <a:t> - </a:t>
            </a:r>
            <a:r>
              <a:rPr lang="ru-RU" dirty="0" err="1"/>
              <a:t>більше</a:t>
            </a:r>
            <a:r>
              <a:rPr lang="ru-RU" dirty="0"/>
              <a:t> 10 </a:t>
            </a:r>
            <a:r>
              <a:rPr lang="ru-RU" dirty="0" err="1"/>
              <a:t>грамів</a:t>
            </a:r>
            <a:r>
              <a:rPr lang="ru-RU" dirty="0"/>
              <a:t> на </a:t>
            </a:r>
            <a:r>
              <a:rPr lang="ru-RU" dirty="0" err="1" smtClean="0"/>
              <a:t>літр</a:t>
            </a:r>
            <a:r>
              <a:rPr lang="ru-RU" dirty="0"/>
              <a:t>, </a:t>
            </a:r>
            <a:r>
              <a:rPr lang="ru-RU" dirty="0" err="1"/>
              <a:t>або</a:t>
            </a:r>
            <a:r>
              <a:rPr lang="ru-RU" dirty="0"/>
              <a:t> води з </a:t>
            </a:r>
            <a:r>
              <a:rPr lang="ru-RU" dirty="0" err="1"/>
              <a:t>підвищеним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мікроелементів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миш'яку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бору.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пити</a:t>
            </a:r>
            <a:r>
              <a:rPr lang="ru-RU" dirty="0"/>
              <a:t> строго за </a:t>
            </a:r>
            <a:r>
              <a:rPr lang="ru-RU" dirty="0" err="1"/>
              <a:t>рекомендацією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 (</a:t>
            </a:r>
            <a:r>
              <a:rPr lang="ru-RU" dirty="0" err="1"/>
              <a:t>показання</a:t>
            </a:r>
            <a:r>
              <a:rPr lang="ru-RU" dirty="0"/>
              <a:t> та методика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ж, </a:t>
            </a:r>
            <a:r>
              <a:rPr lang="ru-RU" dirty="0" err="1"/>
              <a:t>що</a:t>
            </a:r>
            <a:r>
              <a:rPr lang="ru-RU" dirty="0"/>
              <a:t> на курортах);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04088"/>
            <a:ext cx="8229600" cy="996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мінеральних вод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10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421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придатними</a:t>
            </a:r>
            <a:r>
              <a:rPr lang="ru-RU" dirty="0"/>
              <a:t> для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мінеральні</a:t>
            </a:r>
            <a:r>
              <a:rPr lang="ru-RU" dirty="0"/>
              <a:t> (</a:t>
            </a:r>
            <a:r>
              <a:rPr lang="ru-RU" dirty="0" err="1"/>
              <a:t>лікувально-питні</a:t>
            </a:r>
            <a:r>
              <a:rPr lang="ru-RU" dirty="0"/>
              <a:t>) води з </a:t>
            </a:r>
            <a:r>
              <a:rPr lang="ru-RU" dirty="0" err="1"/>
              <a:t>мінералізацією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 до 20 г / л.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04088"/>
            <a:ext cx="8229600" cy="996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Мінеральні води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novavoda.ru/wp-content/uploads/2011/09/%D0%9F%D0%B8%D1%82%D1%8C-%D0%B2%D0%BE%D0%B4%D1%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839" y="3428999"/>
            <a:ext cx="4934322" cy="332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3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vodainfo.com/large_img/6151/vodoprovodnaya-v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48" y="3428998"/>
            <a:ext cx="46863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1415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За </a:t>
            </a:r>
            <a:r>
              <a:rPr lang="ru-RU" dirty="0" err="1"/>
              <a:t>хімічним</a:t>
            </a:r>
            <a:r>
              <a:rPr lang="ru-RU" dirty="0"/>
              <a:t> складом </a:t>
            </a:r>
            <a:r>
              <a:rPr lang="ru-RU" dirty="0" err="1"/>
              <a:t>різниться</a:t>
            </a:r>
            <a:r>
              <a:rPr lang="ru-RU" dirty="0"/>
              <a:t>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 </a:t>
            </a:r>
            <a:r>
              <a:rPr lang="ru-RU" dirty="0" err="1"/>
              <a:t>мінеральних</a:t>
            </a:r>
            <a:r>
              <a:rPr lang="ru-RU" dirty="0"/>
              <a:t> </a:t>
            </a:r>
            <a:r>
              <a:rPr lang="ru-RU" dirty="0" smtClean="0"/>
              <a:t>вод: </a:t>
            </a:r>
            <a:r>
              <a:rPr lang="ru-RU" dirty="0" err="1"/>
              <a:t>гідрокарбонатні</a:t>
            </a:r>
            <a:r>
              <a:rPr lang="ru-RU" dirty="0"/>
              <a:t>, </a:t>
            </a:r>
            <a:r>
              <a:rPr lang="ru-RU" dirty="0" err="1" smtClean="0"/>
              <a:t>хлоридні</a:t>
            </a:r>
            <a:r>
              <a:rPr lang="ru-RU" dirty="0" smtClean="0"/>
              <a:t>, </a:t>
            </a:r>
            <a:r>
              <a:rPr lang="ru-RU" dirty="0" err="1"/>
              <a:t>сульфатні</a:t>
            </a:r>
            <a:r>
              <a:rPr lang="ru-RU" dirty="0"/>
              <a:t>, </a:t>
            </a:r>
            <a:r>
              <a:rPr lang="ru-RU" dirty="0" err="1"/>
              <a:t>змішані</a:t>
            </a:r>
            <a:r>
              <a:rPr lang="ru-RU" dirty="0"/>
              <a:t>,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і </a:t>
            </a:r>
            <a:r>
              <a:rPr lang="ru-RU" dirty="0" err="1"/>
              <a:t>газовані</a:t>
            </a:r>
            <a:r>
              <a:rPr lang="ru-RU" dirty="0"/>
              <a:t>. Але є й </a:t>
            </a:r>
            <a:r>
              <a:rPr lang="ru-RU" dirty="0" err="1"/>
              <a:t>інше</a:t>
            </a:r>
            <a:r>
              <a:rPr lang="ru-RU" dirty="0"/>
              <a:t> </a:t>
            </a:r>
            <a:r>
              <a:rPr lang="ru-RU" dirty="0" err="1"/>
              <a:t>трактування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- за </a:t>
            </a:r>
            <a:r>
              <a:rPr lang="ru-RU" dirty="0" err="1"/>
              <a:t>іонним</a:t>
            </a:r>
            <a:r>
              <a:rPr lang="ru-RU" dirty="0"/>
              <a:t> складом :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04088"/>
            <a:ext cx="8229600" cy="996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за хім. складом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5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518</Words>
  <Application>Microsoft Office PowerPoint</Application>
  <PresentationFormat>Экран (4:3)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Мінеральна вода</vt:lpstr>
      <vt:lpstr>Мінеральні води</vt:lpstr>
      <vt:lpstr>Презентация PowerPoint</vt:lpstr>
      <vt:lpstr>Мінеральні води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Pavilion</dc:creator>
  <cp:lastModifiedBy>Pavilion</cp:lastModifiedBy>
  <cp:revision>14</cp:revision>
  <dcterms:created xsi:type="dcterms:W3CDTF">2014-03-31T19:47:15Z</dcterms:created>
  <dcterms:modified xsi:type="dcterms:W3CDTF">2014-06-04T20:03:03Z</dcterms:modified>
</cp:coreProperties>
</file>