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00"/>
    <a:srgbClr val="F8F8F8"/>
    <a:srgbClr val="080808"/>
    <a:srgbClr val="FF0000"/>
    <a:srgbClr val="C0C0C0"/>
    <a:srgbClr val="66FFFF"/>
    <a:srgbClr val="00FFFF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84" autoAdjust="0"/>
  </p:normalViewPr>
  <p:slideViewPr>
    <p:cSldViewPr>
      <p:cViewPr varScale="1">
        <p:scale>
          <a:sx n="71" d="100"/>
          <a:sy n="71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80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6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8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6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2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66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8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0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33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4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14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0CAB-99AA-462F-8D3E-7EB4C13EAE8E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705D1-8493-4D26-AAED-986993928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0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2016224"/>
          </a:xfrm>
          <a:solidFill>
            <a:srgbClr val="0000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Тема: Субкультуры</a:t>
            </a:r>
            <a:br>
              <a:rPr lang="ru-RU" sz="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Цель: Ознакомить с разнообразием субкультур</a:t>
            </a:r>
            <a:endParaRPr lang="ru-RU" sz="4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861048"/>
            <a:ext cx="4456584" cy="1872208"/>
          </a:xfrm>
          <a:solidFill>
            <a:srgbClr val="66FFFF">
              <a:alpha val="50196"/>
            </a:srgbClr>
          </a:solidFill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чениц 11-Б класса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Жилавской Екатерины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</a:rPr>
              <a:t>Нетеплюк</a:t>
            </a:r>
            <a:r>
              <a:rPr lang="ru-RU" dirty="0" smtClean="0">
                <a:solidFill>
                  <a:schemeClr val="tx1"/>
                </a:solidFill>
              </a:rPr>
              <a:t> Дарьи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Гончаренко Валерии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384376" cy="936104"/>
          </a:xfrm>
          <a:solidFill>
            <a:srgbClr val="00CC00">
              <a:alpha val="72549"/>
            </a:srgb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Хиппи верит: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4248472" cy="5400600"/>
          </a:xfrm>
          <a:solidFill>
            <a:srgbClr val="00FF00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ru-RU" sz="1800" dirty="0" smtClean="0"/>
              <a:t>что человек должен быть свободным;</a:t>
            </a:r>
          </a:p>
          <a:p>
            <a:r>
              <a:rPr lang="ru-RU" sz="1800" dirty="0" smtClean="0"/>
              <a:t>что достичь свободы можно, лишь изменив внутренний строй души;</a:t>
            </a:r>
          </a:p>
          <a:p>
            <a:r>
              <a:rPr lang="ru-RU" sz="1800" dirty="0" smtClean="0"/>
              <a:t>что душевному освобождению способствуют наркотики;</a:t>
            </a:r>
          </a:p>
          <a:p>
            <a:r>
              <a:rPr lang="ru-RU" sz="1800" dirty="0" smtClean="0"/>
              <a:t>что поступки внутренне раскованного человека определяются стремлением оберегать свою свободы как величайшую драгоценность;</a:t>
            </a:r>
          </a:p>
          <a:p>
            <a:r>
              <a:rPr lang="ru-RU" sz="1800" dirty="0" smtClean="0"/>
              <a:t>что красота и свобода тождественны друг другу и что реализация того и другого — чисто духовная проблема;</a:t>
            </a:r>
          </a:p>
          <a:p>
            <a:r>
              <a:rPr lang="ru-RU" sz="1800" dirty="0" smtClean="0"/>
              <a:t>что все, кто разделяют сказанное выше, образуют духовную общину;</a:t>
            </a:r>
          </a:p>
          <a:p>
            <a:r>
              <a:rPr lang="ru-RU" sz="1800" dirty="0" smtClean="0"/>
              <a:t>что духовная община — идеальная форма общежития;</a:t>
            </a:r>
          </a:p>
          <a:p>
            <a:r>
              <a:rPr lang="ru-RU" sz="1800" dirty="0" smtClean="0"/>
              <a:t>что все, думающие иначе, заблуждаются.</a:t>
            </a:r>
          </a:p>
          <a:p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93">
            <a:off x="4770745" y="362317"/>
            <a:ext cx="4085908" cy="3055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714">
            <a:off x="4839516" y="3528024"/>
            <a:ext cx="3887734" cy="2829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7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66"/>
            <a:ext cx="91706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520280" cy="93610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Хипстеры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869" y="4077072"/>
            <a:ext cx="8568952" cy="2520280"/>
          </a:xfrm>
          <a:solidFill>
            <a:srgbClr val="FFFF00">
              <a:alpha val="63137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Хипстеры — появившийся в США в 1940-х годах термин, образованный от жаргонного «</a:t>
            </a:r>
            <a:r>
              <a:rPr lang="ru-RU" sz="2400" dirty="0" err="1" smtClean="0"/>
              <a:t>to</a:t>
            </a:r>
            <a:r>
              <a:rPr lang="ru-RU" sz="2400" dirty="0" smtClean="0"/>
              <a:t> </a:t>
            </a:r>
            <a:r>
              <a:rPr lang="ru-RU" sz="2400" dirty="0" err="1" smtClean="0"/>
              <a:t>be</a:t>
            </a:r>
            <a:r>
              <a:rPr lang="ru-RU" sz="2400" dirty="0" smtClean="0"/>
              <a:t> </a:t>
            </a:r>
            <a:r>
              <a:rPr lang="ru-RU" sz="2400" dirty="0" err="1" smtClean="0"/>
              <a:t>hip</a:t>
            </a:r>
            <a:r>
              <a:rPr lang="ru-RU" sz="2400" dirty="0" smtClean="0"/>
              <a:t>», что переводится приблизительно как «быть в теме». Слово это первоначально означало представителя особой субкультуры, сформировавшейся в среде поклонников джазовой музыки; в наше время обычно употребляется в смысле «обеспеченная городская молодёжь, интересующаяся элитарной зарубежной культурой и искусством, модой, альтернативной музыкой и </a:t>
            </a:r>
            <a:r>
              <a:rPr lang="ru-RU" sz="2400" dirty="0" err="1" smtClean="0"/>
              <a:t>инди</a:t>
            </a:r>
            <a:r>
              <a:rPr lang="ru-RU" sz="2400" dirty="0" smtClean="0"/>
              <a:t>-роком, </a:t>
            </a:r>
            <a:r>
              <a:rPr lang="ru-RU" sz="2400" dirty="0" err="1" smtClean="0"/>
              <a:t>артхаусным</a:t>
            </a:r>
            <a:r>
              <a:rPr lang="ru-RU" sz="2400" dirty="0" smtClean="0"/>
              <a:t> кино, современной литературой и </a:t>
            </a:r>
            <a:r>
              <a:rPr lang="ru-RU" sz="2400" dirty="0" err="1" smtClean="0"/>
              <a:t>т.п</a:t>
            </a:r>
            <a:r>
              <a:rPr lang="ru-RU" sz="2400" dirty="0" smtClean="0"/>
              <a:t>».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873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2808312" cy="2475656"/>
          </a:xfrm>
          <a:solidFill>
            <a:srgbClr val="FF9900">
              <a:alpha val="74902"/>
            </a:srgbClr>
          </a:solidFill>
        </p:spPr>
        <p:txBody>
          <a:bodyPr>
            <a:noAutofit/>
          </a:bodyPr>
          <a:lstStyle/>
          <a:p>
            <a:pPr algn="l"/>
            <a:r>
              <a:rPr lang="ru-RU" sz="3600" dirty="0" smtClean="0"/>
              <a:t>Атрибуты </a:t>
            </a:r>
            <a:r>
              <a:rPr lang="ru-RU" sz="3600" dirty="0" err="1" smtClean="0"/>
              <a:t>хипстерского</a:t>
            </a:r>
            <a:r>
              <a:rPr lang="ru-RU" sz="3600" dirty="0" smtClean="0"/>
              <a:t> внешнего вида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708920"/>
            <a:ext cx="6552728" cy="4032448"/>
          </a:xfrm>
          <a:solidFill>
            <a:srgbClr val="FFFF00">
              <a:alpha val="62745"/>
            </a:srgbClr>
          </a:solidFill>
        </p:spPr>
        <p:txBody>
          <a:bodyPr>
            <a:normAutofit fontScale="40000" lnSpcReduction="20000"/>
          </a:bodyPr>
          <a:lstStyle/>
          <a:p>
            <a:pPr marL="179388" indent="-165100"/>
            <a:r>
              <a:rPr lang="ru-RU" sz="3800" dirty="0" smtClean="0"/>
              <a:t>в одежде превалирует </a:t>
            </a:r>
            <a:r>
              <a:rPr lang="ru-RU" sz="3800" dirty="0" err="1" smtClean="0"/>
              <a:t>унисекс</a:t>
            </a:r>
            <a:r>
              <a:rPr lang="ru-RU" sz="3800" dirty="0" smtClean="0"/>
              <a:t>;</a:t>
            </a:r>
          </a:p>
          <a:p>
            <a:pPr marL="179388" indent="-165100"/>
            <a:r>
              <a:rPr lang="ru-RU" sz="3800" dirty="0" smtClean="0"/>
              <a:t>используется </a:t>
            </a:r>
            <a:r>
              <a:rPr lang="ru-RU" sz="3800" dirty="0" err="1" smtClean="0"/>
              <a:t>винтаж</a:t>
            </a:r>
            <a:r>
              <a:rPr lang="ru-RU" sz="3800" dirty="0" smtClean="0"/>
              <a:t> в сочетании с последними модными тенденциями;</a:t>
            </a:r>
          </a:p>
          <a:p>
            <a:pPr marL="179388" indent="-165100"/>
            <a:r>
              <a:rPr lang="ru-RU" sz="3800" dirty="0" smtClean="0"/>
              <a:t>джинсы </a:t>
            </a:r>
            <a:r>
              <a:rPr lang="ru-RU" sz="3800" dirty="0" err="1" smtClean="0"/>
              <a:t>скинни</a:t>
            </a:r>
            <a:r>
              <a:rPr lang="ru-RU" sz="3800" dirty="0" smtClean="0"/>
              <a:t>, цветные </a:t>
            </a:r>
            <a:r>
              <a:rPr lang="ru-RU" sz="3800" dirty="0" err="1" smtClean="0"/>
              <a:t>леггинсы</a:t>
            </a:r>
            <a:r>
              <a:rPr lang="ru-RU" sz="3800" dirty="0" smtClean="0"/>
              <a:t>, разодранные до больших дыр колготки;</a:t>
            </a:r>
          </a:p>
          <a:p>
            <a:pPr marL="179388" indent="-165100"/>
            <a:r>
              <a:rPr lang="ru-RU" sz="3800" dirty="0" smtClean="0"/>
              <a:t>очки в массивной цветной пластиковой оправе, обычно без затемнения;</a:t>
            </a:r>
          </a:p>
          <a:p>
            <a:pPr marL="179388" indent="-165100"/>
            <a:r>
              <a:rPr lang="ru-RU" sz="3800" dirty="0" smtClean="0"/>
              <a:t>бороды;</a:t>
            </a:r>
          </a:p>
          <a:p>
            <a:pPr marL="179388" indent="-165100"/>
            <a:r>
              <a:rPr lang="ru-RU" sz="3800" dirty="0" smtClean="0"/>
              <a:t>классические стрижки, стрижки в стиле </a:t>
            </a:r>
            <a:r>
              <a:rPr lang="ru-RU" sz="3800" dirty="0" err="1" smtClean="0"/>
              <a:t>гитлерюгенд</a:t>
            </a:r>
            <a:r>
              <a:rPr lang="ru-RU" sz="3800" dirty="0" smtClean="0"/>
              <a:t>, использование лаков и воска для волос, нарочитая небрежность, волосы забранные в пучок;</a:t>
            </a:r>
          </a:p>
          <a:p>
            <a:pPr marL="179388" indent="-165100"/>
            <a:r>
              <a:rPr lang="ru-RU" sz="3800" dirty="0" smtClean="0"/>
              <a:t>волосы красятся в зелёный, синий, розовый цвет;</a:t>
            </a:r>
          </a:p>
          <a:p>
            <a:pPr marL="179388" indent="-165100"/>
            <a:r>
              <a:rPr lang="ru-RU" sz="3800" dirty="0" smtClean="0"/>
              <a:t>свитеры;</a:t>
            </a:r>
          </a:p>
          <a:p>
            <a:pPr marL="179388" indent="-165100"/>
            <a:r>
              <a:rPr lang="ru-RU" sz="3800" dirty="0" smtClean="0"/>
              <a:t>растянутые и поношенные футболки;</a:t>
            </a:r>
          </a:p>
          <a:p>
            <a:pPr marL="179388" indent="-165100"/>
            <a:r>
              <a:rPr lang="ru-RU" sz="3800" dirty="0" smtClean="0"/>
              <a:t>кеды или массивные каблуки и платформы, топ-</a:t>
            </a:r>
            <a:r>
              <a:rPr lang="ru-RU" sz="3800" dirty="0" err="1" smtClean="0"/>
              <a:t>сайдеры</a:t>
            </a:r>
            <a:r>
              <a:rPr lang="ru-RU" sz="3800" dirty="0" smtClean="0"/>
              <a:t>, </a:t>
            </a:r>
            <a:r>
              <a:rPr lang="ru-RU" sz="3800" dirty="0" err="1" smtClean="0"/>
              <a:t>лоферы</a:t>
            </a:r>
            <a:r>
              <a:rPr lang="ru-RU" sz="3800" dirty="0" smtClean="0"/>
              <a:t>;</a:t>
            </a:r>
          </a:p>
          <a:p>
            <a:pPr marL="179388" indent="-165100"/>
            <a:r>
              <a:rPr lang="ru-RU" sz="3800" dirty="0" smtClean="0"/>
              <a:t>объёмные шарфы;</a:t>
            </a:r>
          </a:p>
          <a:p>
            <a:pPr marL="179388" indent="-165100"/>
            <a:r>
              <a:rPr lang="ru-RU" sz="3800" dirty="0" smtClean="0"/>
              <a:t>пёстрая одежда;</a:t>
            </a:r>
          </a:p>
          <a:p>
            <a:pPr marL="179388" indent="-165100"/>
            <a:r>
              <a:rPr lang="ru-RU" sz="3800" dirty="0" smtClean="0"/>
              <a:t>тату в виде треугольников;</a:t>
            </a:r>
          </a:p>
          <a:p>
            <a:pPr marL="179388" indent="-165100"/>
            <a:r>
              <a:rPr lang="ru-RU" sz="3800" dirty="0" err="1" smtClean="0"/>
              <a:t>ломо</a:t>
            </a:r>
            <a:r>
              <a:rPr lang="ru-RU" sz="3800" dirty="0" smtClean="0"/>
              <a:t>-фотоаппарат и/или современный зеркальный фотоаппарат;</a:t>
            </a:r>
          </a:p>
          <a:p>
            <a:pPr marL="179388" indent="-165100"/>
            <a:r>
              <a:rPr lang="ru-RU" sz="3800" dirty="0" smtClean="0"/>
              <a:t>продукция фирмы </a:t>
            </a:r>
            <a:r>
              <a:rPr lang="ru-RU" sz="3800" dirty="0" err="1" smtClean="0"/>
              <a:t>Apple</a:t>
            </a:r>
            <a:r>
              <a:rPr lang="ru-RU" sz="3800" dirty="0" smtClean="0"/>
              <a:t>;</a:t>
            </a:r>
          </a:p>
          <a:p>
            <a:pPr marL="179388" indent="-165100"/>
            <a:r>
              <a:rPr lang="ru-RU" sz="3800" dirty="0" smtClean="0"/>
              <a:t>предпочтение российским социальным сетям международных.</a:t>
            </a:r>
          </a:p>
        </p:txBody>
      </p:sp>
    </p:spTree>
    <p:extLst>
      <p:ext uri="{BB962C8B-B14F-4D97-AF65-F5344CB8AC3E}">
        <p14:creationId xmlns:p14="http://schemas.microsoft.com/office/powerpoint/2010/main" val="2918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FF00FF"/>
            </a:gs>
            <a:gs pos="35000">
              <a:srgbClr val="FF00FF"/>
            </a:gs>
            <a:gs pos="9000">
              <a:schemeClr val="tx1"/>
            </a:gs>
            <a:gs pos="56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528392" cy="1143000"/>
          </a:xfrm>
        </p:spPr>
        <p:txBody>
          <a:bodyPr/>
          <a:lstStyle/>
          <a:p>
            <a:r>
              <a:rPr lang="ru-RU" dirty="0" err="1" smtClean="0"/>
              <a:t>Эмо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3466728" cy="4608512"/>
          </a:xfrm>
          <a:solidFill>
            <a:srgbClr val="000000">
              <a:alpha val="50196"/>
            </a:srgb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Эмо</a:t>
            </a:r>
            <a:r>
              <a:rPr lang="ru-RU" sz="2400" dirty="0" smtClean="0">
                <a:solidFill>
                  <a:schemeClr val="bg1"/>
                </a:solidFill>
              </a:rPr>
              <a:t> (англ. </a:t>
            </a:r>
            <a:r>
              <a:rPr lang="ru-RU" sz="2400" dirty="0" err="1" smtClean="0">
                <a:solidFill>
                  <a:schemeClr val="bg1"/>
                </a:solidFill>
              </a:rPr>
              <a:t>emo</a:t>
            </a:r>
            <a:r>
              <a:rPr lang="ru-RU" sz="2400" dirty="0" smtClean="0">
                <a:solidFill>
                  <a:schemeClr val="bg1"/>
                </a:solidFill>
              </a:rPr>
              <a:t>: от </a:t>
            </a:r>
            <a:r>
              <a:rPr lang="ru-RU" sz="2400" dirty="0" err="1" smtClean="0">
                <a:solidFill>
                  <a:schemeClr val="bg1"/>
                </a:solidFill>
              </a:rPr>
              <a:t>emotional</a:t>
            </a:r>
            <a:r>
              <a:rPr lang="ru-RU" sz="2400" dirty="0" smtClean="0">
                <a:solidFill>
                  <a:schemeClr val="bg1"/>
                </a:solidFill>
              </a:rPr>
              <a:t> — эмоциональный) — молодёжная субкультура, образовавшаяся на базе поклонников одноимённого музыкального стиля. Её представителей называют </a:t>
            </a:r>
            <a:r>
              <a:rPr lang="ru-RU" sz="2400" dirty="0" err="1" smtClean="0">
                <a:solidFill>
                  <a:schemeClr val="bg1"/>
                </a:solidFill>
              </a:rPr>
              <a:t>эмо-киды</a:t>
            </a:r>
            <a:r>
              <a:rPr lang="ru-RU" sz="2400" dirty="0" smtClean="0">
                <a:solidFill>
                  <a:schemeClr val="bg1"/>
                </a:solidFill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</a:rPr>
              <a:t>emo</a:t>
            </a:r>
            <a:r>
              <a:rPr lang="ru-RU" sz="2400" dirty="0" smtClean="0">
                <a:solidFill>
                  <a:schemeClr val="bg1"/>
                </a:solidFill>
              </a:rPr>
              <a:t> + англ. </a:t>
            </a:r>
            <a:r>
              <a:rPr lang="ru-RU" sz="2400" dirty="0" err="1" smtClean="0">
                <a:solidFill>
                  <a:schemeClr val="bg1"/>
                </a:solidFill>
              </a:rPr>
              <a:t>kid</a:t>
            </a:r>
            <a:r>
              <a:rPr lang="ru-RU" sz="2400" dirty="0" smtClean="0">
                <a:solidFill>
                  <a:schemeClr val="bg1"/>
                </a:solidFill>
              </a:rPr>
              <a:t> — молодой человек; ребенок) или, в зависимости от пола: </a:t>
            </a:r>
            <a:r>
              <a:rPr lang="ru-RU" sz="2400" dirty="0" err="1" smtClean="0">
                <a:solidFill>
                  <a:schemeClr val="bg1"/>
                </a:solidFill>
              </a:rPr>
              <a:t>эмо</a:t>
            </a:r>
            <a:r>
              <a:rPr lang="ru-RU" sz="2400" dirty="0" smtClean="0">
                <a:solidFill>
                  <a:schemeClr val="bg1"/>
                </a:solidFill>
              </a:rPr>
              <a:t>-бой (англ. </a:t>
            </a:r>
            <a:r>
              <a:rPr lang="ru-RU" sz="2400" dirty="0" err="1" smtClean="0">
                <a:solidFill>
                  <a:schemeClr val="bg1"/>
                </a:solidFill>
              </a:rPr>
              <a:t>boy</a:t>
            </a:r>
            <a:r>
              <a:rPr lang="ru-RU" sz="2400" dirty="0" smtClean="0">
                <a:solidFill>
                  <a:schemeClr val="bg1"/>
                </a:solidFill>
              </a:rPr>
              <a:t> — мальчик, парень), </a:t>
            </a:r>
            <a:r>
              <a:rPr lang="ru-RU" sz="2400" dirty="0" err="1" smtClean="0">
                <a:solidFill>
                  <a:schemeClr val="bg1"/>
                </a:solidFill>
              </a:rPr>
              <a:t>эмо-гёрл</a:t>
            </a:r>
            <a:r>
              <a:rPr lang="ru-RU" sz="2400" dirty="0" smtClean="0">
                <a:solidFill>
                  <a:schemeClr val="bg1"/>
                </a:solidFill>
              </a:rPr>
              <a:t> (англ. </a:t>
            </a:r>
            <a:r>
              <a:rPr lang="ru-RU" sz="2400" dirty="0" err="1" smtClean="0">
                <a:solidFill>
                  <a:schemeClr val="bg1"/>
                </a:solidFill>
              </a:rPr>
              <a:t>girl</a:t>
            </a:r>
            <a:r>
              <a:rPr lang="ru-RU" sz="2400" dirty="0" smtClean="0">
                <a:solidFill>
                  <a:schemeClr val="bg1"/>
                </a:solidFill>
              </a:rPr>
              <a:t> — девочка, девушка).</a:t>
            </a:r>
          </a:p>
        </p:txBody>
      </p:sp>
      <p:pic>
        <p:nvPicPr>
          <p:cNvPr id="5" name="Оригами - В сердце моё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1168" y="5589240"/>
            <a:ext cx="609600" cy="609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197984" cy="2931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42497"/>
            <a:ext cx="2232248" cy="3382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0" r="2323"/>
          <a:stretch/>
        </p:blipFill>
        <p:spPr bwMode="auto">
          <a:xfrm>
            <a:off x="6272301" y="3513795"/>
            <a:ext cx="2015913" cy="2108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40"/>
            <a:ext cx="8229600" cy="846680"/>
          </a:xfrm>
          <a:solidFill>
            <a:srgbClr val="EC02D0">
              <a:alpha val="50196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Какие они?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77072"/>
            <a:ext cx="8435280" cy="2481139"/>
          </a:xfrm>
          <a:solidFill>
            <a:srgbClr val="FF66CC">
              <a:alpha val="74902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Выражение эмоций — главное правило для </a:t>
            </a:r>
            <a:r>
              <a:rPr lang="ru-RU" dirty="0" err="1" smtClean="0"/>
              <a:t>эмо-кидов</a:t>
            </a:r>
            <a:r>
              <a:rPr lang="ru-RU" dirty="0" smtClean="0"/>
              <a:t>. Их отличает: самовыражение, противостояние несправедливости, особенное, чувственное мироощущение. Зачастую </a:t>
            </a:r>
            <a:r>
              <a:rPr lang="ru-RU" dirty="0" err="1" smtClean="0"/>
              <a:t>эмо-кид</a:t>
            </a:r>
            <a:r>
              <a:rPr lang="ru-RU" dirty="0" smtClean="0"/>
              <a:t> — ранимый и депрессивный человек.</a:t>
            </a:r>
          </a:p>
          <a:p>
            <a:pPr marL="0" indent="0">
              <a:buNone/>
            </a:pPr>
            <a:r>
              <a:rPr lang="ru-RU" dirty="0" err="1" smtClean="0"/>
              <a:t>Эмо</a:t>
            </a:r>
            <a:r>
              <a:rPr lang="ru-RU" dirty="0" smtClean="0"/>
              <a:t> часто сравнивают с готической субкультурой, что обычно вызывает протест как у «готов», так и у </a:t>
            </a:r>
            <a:r>
              <a:rPr lang="ru-RU" dirty="0" err="1" smtClean="0"/>
              <a:t>эмо-кидов</a:t>
            </a:r>
            <a:r>
              <a:rPr lang="ru-RU" dirty="0" smtClean="0"/>
              <a:t>, хотя некоторые соглашаются, что между этими субкультурами есть определённое родство.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6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tx1"/>
            </a:gs>
            <a:gs pos="100000">
              <a:schemeClr val="tx1"/>
            </a:gs>
            <a:gs pos="23000">
              <a:schemeClr val="tx1"/>
            </a:gs>
            <a:gs pos="3000">
              <a:schemeClr val="tx1"/>
            </a:gs>
            <a:gs pos="43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8F8F8">
              <a:alpha val="74902"/>
            </a:srgbClr>
          </a:solidFill>
        </p:spPr>
        <p:txBody>
          <a:bodyPr/>
          <a:lstStyle/>
          <a:p>
            <a:r>
              <a:rPr lang="ru-RU" dirty="0" smtClean="0"/>
              <a:t>Готы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Готы — представители готической музыкальной субкультуры, зародившейся в конце 70-х годов 20-ого века на волне пост-панка. Отличительными чертами субкультуры является пристрастие к готик-року, </a:t>
            </a:r>
            <a:r>
              <a:rPr lang="ru-RU" sz="2000" dirty="0" err="1" smtClean="0">
                <a:solidFill>
                  <a:schemeClr val="bg1"/>
                </a:solidFill>
              </a:rPr>
              <a:t>дэт</a:t>
            </a:r>
            <a:r>
              <a:rPr lang="ru-RU" sz="2000" dirty="0" smtClean="0">
                <a:solidFill>
                  <a:schemeClr val="bg1"/>
                </a:solidFill>
              </a:rPr>
              <a:t>-року, готик-</a:t>
            </a:r>
            <a:r>
              <a:rPr lang="ru-RU" sz="2000" dirty="0" err="1" smtClean="0">
                <a:solidFill>
                  <a:schemeClr val="bg1"/>
                </a:solidFill>
              </a:rPr>
              <a:t>металу</a:t>
            </a:r>
            <a:r>
              <a:rPr lang="ru-RU" sz="2000" dirty="0" smtClean="0">
                <a:solidFill>
                  <a:schemeClr val="bg1"/>
                </a:solidFill>
              </a:rPr>
              <a:t> и </a:t>
            </a:r>
            <a:r>
              <a:rPr lang="ru-RU" sz="2000" dirty="0" err="1" smtClean="0">
                <a:solidFill>
                  <a:schemeClr val="bg1"/>
                </a:solidFill>
              </a:rPr>
              <a:t>дарквэйву</a:t>
            </a:r>
            <a:r>
              <a:rPr lang="ru-RU" sz="2000" dirty="0" smtClean="0">
                <a:solidFill>
                  <a:schemeClr val="bg1"/>
                </a:solidFill>
              </a:rPr>
              <a:t>, мрачный имидж (черный цвет волос, ирокезы, кожаная одежда и атрибутика и т. д.), интерес к мистической символике, декадансу, </a:t>
            </a:r>
            <a:r>
              <a:rPr lang="ru-RU" sz="2000" dirty="0" err="1" smtClean="0">
                <a:solidFill>
                  <a:schemeClr val="bg1"/>
                </a:solidFill>
              </a:rPr>
              <a:t>хоррор</a:t>
            </a:r>
            <a:r>
              <a:rPr lang="ru-RU" sz="2000" dirty="0" smtClean="0">
                <a:solidFill>
                  <a:schemeClr val="bg1"/>
                </a:solidFill>
              </a:rPr>
              <a:t>-литературе и фильмам.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8787"/>
            <a:ext cx="3597573" cy="479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omph! - Labyrin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2011" y="5695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/>
          <a:stretch/>
        </p:blipFill>
        <p:spPr bwMode="auto">
          <a:xfrm>
            <a:off x="0" y="-14916"/>
            <a:ext cx="5125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4667862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Имидж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3054044"/>
          </a:xfrm>
          <a:solidFill>
            <a:srgbClr val="F8F8F8">
              <a:alpha val="72941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 smtClean="0"/>
              <a:t>Ранние готы выглядели также как панки, с тем лишь отличием, что доминирующим цветом одежды и волос был черный и серебряными украшениями. Они носили рваную одежду и даже ирокезы, хотя «готский ирокез» был обычно черным и намного шире чем панковский. Они также обычно носили много сетки и имели оригинальный стиль </a:t>
            </a:r>
            <a:r>
              <a:rPr lang="ru-RU" sz="1600" b="1" dirty="0" err="1" smtClean="0"/>
              <a:t>мэйк-апа</a:t>
            </a:r>
            <a:r>
              <a:rPr lang="ru-RU" sz="1600" b="1" dirty="0" smtClean="0"/>
              <a:t>, с очень белыми лицами и большим количеством черной подводки для глаз. Волосы обычно были закручены и начесаны.</a:t>
            </a:r>
          </a:p>
          <a:p>
            <a:pPr marL="0" indent="0">
              <a:buNone/>
            </a:pPr>
            <a:r>
              <a:rPr lang="ru-RU" sz="1600" b="1" dirty="0" smtClean="0"/>
              <a:t>Первоначально у мужчин волосы были довольно короткие и начесанные, но ближе к концу 80-х длинные черные волосы стали более предпочитаемы, и теперь чаще можно увидеть длинные ниспадающие чем сбритые по сторонам и торчащие кверху. </a:t>
            </a:r>
            <a:r>
              <a:rPr lang="ru-RU" sz="1600" b="1" dirty="0" err="1" smtClean="0"/>
              <a:t>Мэйк</a:t>
            </a:r>
            <a:r>
              <a:rPr lang="ru-RU" sz="1600" b="1" dirty="0" smtClean="0"/>
              <a:t>-ап остался частью имиджа, но одежда разнообразилась, так теперь некоторые носят одежду с влиянием 18-го или раннего 19-го веков, другие носят винил, кожу и сетку. А некоторые из них носят и то и другое, хотя редко одновременно. Черный и белый остаются доминирующими цветами, хотя красный, синий или пурпурный еще появляются. Характерными материалами остаются шелк, мятый бархат, кожа и </a:t>
            </a:r>
            <a:r>
              <a:rPr lang="ru-RU" sz="1600" b="1" dirty="0" err="1" smtClean="0"/>
              <a:t>сетка.Так</a:t>
            </a:r>
            <a:r>
              <a:rPr lang="ru-RU" sz="1600" b="1" dirty="0" smtClean="0"/>
              <a:t> же очень популярен фиолетовый, синий или Тёмно-зелёный цвет волос.</a:t>
            </a:r>
          </a:p>
        </p:txBody>
      </p:sp>
    </p:spTree>
    <p:extLst>
      <p:ext uri="{BB962C8B-B14F-4D97-AF65-F5344CB8AC3E}">
        <p14:creationId xmlns:p14="http://schemas.microsoft.com/office/powerpoint/2010/main" val="31716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bg1">
                <a:lumMod val="50000"/>
              </a:schemeClr>
            </a:gs>
            <a:gs pos="100000">
              <a:schemeClr val="bg1"/>
            </a:gs>
            <a:gs pos="23000">
              <a:schemeClr val="bg1">
                <a:lumMod val="50000"/>
              </a:schemeClr>
            </a:gs>
            <a:gs pos="3000">
              <a:schemeClr val="bg1"/>
            </a:gs>
            <a:gs pos="43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08" y="116632"/>
            <a:ext cx="3970784" cy="792088"/>
          </a:xfrm>
        </p:spPr>
        <p:txBody>
          <a:bodyPr/>
          <a:lstStyle/>
          <a:p>
            <a:r>
              <a:rPr lang="ru-RU" dirty="0" err="1" smtClean="0"/>
              <a:t>Киберготы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957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2518"/>
            <a:ext cx="2914678" cy="38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4464496" cy="1945806"/>
          </a:xfrm>
          <a:solidFill>
            <a:srgbClr val="C0C0C0">
              <a:alpha val="25098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Киберготы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— молодежная субкультура, образованная в начале 90-х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гг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связи с началом массового распространения Интернета.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  <a:solidFill>
            <a:srgbClr val="080808">
              <a:alpha val="50196"/>
            </a:srgbClr>
          </a:solidFill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Скинхэды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3312368" cy="4525963"/>
          </a:xfrm>
          <a:solidFill>
            <a:srgbClr val="000000">
              <a:alpha val="50196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Скинхеды, разг. </a:t>
            </a:r>
            <a:r>
              <a:rPr lang="ru-RU" sz="2400" dirty="0" err="1" smtClean="0">
                <a:solidFill>
                  <a:schemeClr val="bg1"/>
                </a:solidFill>
              </a:rPr>
              <a:t>скины</a:t>
            </a:r>
            <a:r>
              <a:rPr lang="ru-RU" sz="2400" dirty="0" smtClean="0">
                <a:solidFill>
                  <a:schemeClr val="bg1"/>
                </a:solidFill>
              </a:rPr>
              <a:t>́ (англ. </a:t>
            </a:r>
            <a:r>
              <a:rPr lang="ru-RU" sz="2400" dirty="0" err="1" smtClean="0">
                <a:solidFill>
                  <a:schemeClr val="bg1"/>
                </a:solidFill>
              </a:rPr>
              <a:t>skinheads</a:t>
            </a:r>
            <a:r>
              <a:rPr lang="ru-RU" sz="2400" dirty="0" smtClean="0">
                <a:solidFill>
                  <a:schemeClr val="bg1"/>
                </a:solidFill>
              </a:rPr>
              <a:t>, от </a:t>
            </a:r>
            <a:r>
              <a:rPr lang="ru-RU" sz="2400" dirty="0" err="1" smtClean="0">
                <a:solidFill>
                  <a:schemeClr val="bg1"/>
                </a:solidFill>
              </a:rPr>
              <a:t>skin</a:t>
            </a:r>
            <a:r>
              <a:rPr lang="ru-RU" sz="2400" dirty="0" smtClean="0">
                <a:solidFill>
                  <a:schemeClr val="bg1"/>
                </a:solidFill>
              </a:rPr>
              <a:t> — кожа и </a:t>
            </a:r>
            <a:r>
              <a:rPr lang="ru-RU" sz="2400" dirty="0" err="1" smtClean="0">
                <a:solidFill>
                  <a:schemeClr val="bg1"/>
                </a:solidFill>
              </a:rPr>
              <a:t>head</a:t>
            </a:r>
            <a:r>
              <a:rPr lang="ru-RU" sz="2400" dirty="0" smtClean="0">
                <a:solidFill>
                  <a:schemeClr val="bg1"/>
                </a:solidFill>
              </a:rPr>
              <a:t> — голова) — собирательное название представителей молодёжной субкультуры, а также нескольких её ответвлений.</a:t>
            </a:r>
          </a:p>
        </p:txBody>
      </p:sp>
      <p:pic>
        <p:nvPicPr>
          <p:cNvPr id="4" name="Песни и марши третьего рейха - Гимн С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2857" y="5529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" y="1"/>
            <a:ext cx="9134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4608512" cy="994122"/>
          </a:xfrm>
          <a:solidFill>
            <a:srgbClr val="000000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Возникновение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3888432" cy="5112568"/>
          </a:xfrm>
          <a:solidFill>
            <a:srgbClr val="000000">
              <a:alpha val="63137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Первые упоминания о скинхедах в прессе и музыке встречаются в Англии в конце 60-х годов XX века. Одним из первых названий субкультуры было «</a:t>
            </a:r>
            <a:r>
              <a:rPr lang="ru-RU" sz="2600" dirty="0" err="1" smtClean="0">
                <a:solidFill>
                  <a:schemeClr val="bg1"/>
                </a:solidFill>
              </a:rPr>
              <a:t>Hard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r>
              <a:rPr lang="ru-RU" sz="2600" dirty="0" err="1" smtClean="0">
                <a:solidFill>
                  <a:schemeClr val="bg1"/>
                </a:solidFill>
              </a:rPr>
              <a:t>Mods</a:t>
            </a:r>
            <a:r>
              <a:rPr lang="ru-RU" sz="2600" dirty="0" smtClean="0">
                <a:solidFill>
                  <a:schemeClr val="bg1"/>
                </a:solidFill>
              </a:rPr>
              <a:t>». Скинхеды 60-х годов имели общие черты стиля с субкультурой </a:t>
            </a:r>
            <a:r>
              <a:rPr lang="ru-RU" sz="2600" dirty="0" err="1" smtClean="0">
                <a:solidFill>
                  <a:schemeClr val="bg1"/>
                </a:solidFill>
              </a:rPr>
              <a:t>модов</a:t>
            </a:r>
            <a:r>
              <a:rPr lang="ru-RU" sz="2600" dirty="0" smtClean="0">
                <a:solidFill>
                  <a:schemeClr val="bg1"/>
                </a:solidFill>
              </a:rPr>
              <a:t>, а также с ямайскими </a:t>
            </a:r>
            <a:r>
              <a:rPr lang="ru-RU" sz="2600" dirty="0" err="1" smtClean="0">
                <a:solidFill>
                  <a:schemeClr val="bg1"/>
                </a:solidFill>
              </a:rPr>
              <a:t>рудбоями</a:t>
            </a:r>
            <a:r>
              <a:rPr lang="ru-RU" sz="26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Современных музыкальных стилей, таких, как </a:t>
            </a:r>
            <a:r>
              <a:rPr lang="ru-RU" sz="2600" dirty="0" err="1" smtClean="0">
                <a:solidFill>
                  <a:schemeClr val="bg1"/>
                </a:solidFill>
              </a:rPr>
              <a:t>Oi</a:t>
            </a:r>
            <a:r>
              <a:rPr lang="ru-RU" sz="2600" dirty="0" smtClean="0">
                <a:solidFill>
                  <a:schemeClr val="bg1"/>
                </a:solidFill>
              </a:rPr>
              <a:t>! и панк, тогда ещё не существовало. Наиболее предпочитаемой музыкой первых </a:t>
            </a:r>
            <a:r>
              <a:rPr lang="ru-RU" sz="2600" dirty="0" err="1" smtClean="0">
                <a:solidFill>
                  <a:schemeClr val="bg1"/>
                </a:solidFill>
              </a:rPr>
              <a:t>модов</a:t>
            </a:r>
            <a:r>
              <a:rPr lang="ru-RU" sz="2600" dirty="0" smtClean="0">
                <a:solidFill>
                  <a:schemeClr val="bg1"/>
                </a:solidFill>
              </a:rPr>
              <a:t> и скинхедов были </a:t>
            </a:r>
            <a:r>
              <a:rPr lang="ru-RU" sz="2600" dirty="0" err="1" smtClean="0">
                <a:solidFill>
                  <a:schemeClr val="bg1"/>
                </a:solidFill>
              </a:rPr>
              <a:t>ска</a:t>
            </a:r>
            <a:r>
              <a:rPr lang="ru-RU" sz="2600" dirty="0" smtClean="0">
                <a:solidFill>
                  <a:schemeClr val="bg1"/>
                </a:solidFill>
              </a:rPr>
              <a:t> и </a:t>
            </a:r>
            <a:r>
              <a:rPr lang="ru-RU" sz="2600" dirty="0" err="1" smtClean="0">
                <a:solidFill>
                  <a:schemeClr val="bg1"/>
                </a:solidFill>
              </a:rPr>
              <a:t>соул</a:t>
            </a:r>
            <a:r>
              <a:rPr lang="ru-RU" sz="2600" dirty="0" smtClean="0">
                <a:solidFill>
                  <a:schemeClr val="bg1"/>
                </a:solidFill>
              </a:rPr>
              <a:t>, позже — </a:t>
            </a:r>
            <a:r>
              <a:rPr lang="ru-RU" sz="2600" dirty="0" err="1" smtClean="0">
                <a:solidFill>
                  <a:schemeClr val="bg1"/>
                </a:solidFill>
              </a:rPr>
              <a:t>рокстеди</a:t>
            </a:r>
            <a:r>
              <a:rPr lang="ru-RU" sz="2600" dirty="0" smtClean="0">
                <a:solidFill>
                  <a:schemeClr val="bg1"/>
                </a:solidFill>
              </a:rPr>
              <a:t> и регги.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Субкультура с самого начала была полностью аполитичной. Ни левая, ни правая политика не преобладала.</a:t>
            </a:r>
          </a:p>
        </p:txBody>
      </p:sp>
    </p:spTree>
    <p:extLst>
      <p:ext uri="{BB962C8B-B14F-4D97-AF65-F5344CB8AC3E}">
        <p14:creationId xmlns:p14="http://schemas.microsoft.com/office/powerpoint/2010/main" val="11350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FFFF">
              <a:alpha val="50196"/>
            </a:srgbClr>
          </a:solidFill>
        </p:spPr>
        <p:txBody>
          <a:bodyPr/>
          <a:lstStyle/>
          <a:p>
            <a:r>
              <a:rPr lang="ru-RU" dirty="0" smtClean="0"/>
              <a:t>Рассматриваемые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637112"/>
          </a:xfrm>
          <a:solidFill>
            <a:srgbClr val="CCFFFF">
              <a:alpha val="25098"/>
            </a:srgbClr>
          </a:solidFill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Что такое субкультура?</a:t>
            </a:r>
          </a:p>
          <a:p>
            <a:r>
              <a:rPr lang="ru-RU" b="1" dirty="0" smtClean="0"/>
              <a:t>Какая история создания?</a:t>
            </a:r>
          </a:p>
          <a:p>
            <a:r>
              <a:rPr lang="ru-RU" b="1" dirty="0" smtClean="0"/>
              <a:t>Кто такие: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Анархо-панки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Панки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Хиппи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Хипстеры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err="1" smtClean="0"/>
              <a:t>Эмо</a:t>
            </a:r>
            <a:endParaRPr lang="ru-RU" b="1" dirty="0" smtClean="0"/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Готы, </a:t>
            </a:r>
            <a:r>
              <a:rPr lang="ru-RU" b="1" dirty="0" err="1" smtClean="0"/>
              <a:t>Киберготы</a:t>
            </a:r>
            <a:endParaRPr lang="ru-RU" b="1" dirty="0" smtClean="0"/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Скинхеды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err="1" smtClean="0"/>
              <a:t>Антифа</a:t>
            </a:r>
            <a:endParaRPr lang="ru-RU" b="1" dirty="0" smtClean="0"/>
          </a:p>
          <a:p>
            <a:pPr marL="800100" indent="-349250">
              <a:buFont typeface="+mj-lt"/>
              <a:buAutoNum type="arabicPeriod"/>
            </a:pPr>
            <a:r>
              <a:rPr lang="en-US" b="1" dirty="0" smtClean="0"/>
              <a:t>Straight Edge, Hardline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smtClean="0"/>
              <a:t>Гопники</a:t>
            </a:r>
          </a:p>
          <a:p>
            <a:pPr marL="800100" indent="-349250">
              <a:buFont typeface="+mj-lt"/>
              <a:buAutoNum type="arabicPeriod"/>
            </a:pPr>
            <a:r>
              <a:rPr lang="ru-RU" b="1" dirty="0" err="1" smtClean="0"/>
              <a:t>Фрики</a:t>
            </a:r>
            <a:endParaRPr lang="ru-RU" b="1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9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41" y="0"/>
            <a:ext cx="5004048" cy="531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3" y="0"/>
            <a:ext cx="5176148" cy="633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4" y="5289357"/>
            <a:ext cx="9109953" cy="154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7" y="188640"/>
            <a:ext cx="4248472" cy="936104"/>
          </a:xfrm>
          <a:solidFill>
            <a:srgbClr val="F8F8F8">
              <a:alpha val="54902"/>
            </a:srgbClr>
          </a:solidFill>
        </p:spPr>
        <p:txBody>
          <a:bodyPr/>
          <a:lstStyle/>
          <a:p>
            <a:r>
              <a:rPr lang="ru-RU" b="1" dirty="0" smtClean="0"/>
              <a:t>Ответвления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301" y="2537520"/>
            <a:ext cx="8784976" cy="4320480"/>
          </a:xfrm>
          <a:solidFill>
            <a:srgbClr val="F8F8F8">
              <a:alpha val="74902"/>
            </a:srgb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Традиционные скинхеды — возникли как реакция на появление </a:t>
            </a:r>
            <a:r>
              <a:rPr lang="ru-RU" dirty="0" err="1" smtClean="0"/>
              <a:t>прополитических</a:t>
            </a:r>
            <a:r>
              <a:rPr lang="ru-RU" dirty="0" smtClean="0"/>
              <a:t> ответвлений от первоначальной субкультуры. Следуют образу первых скинхедов — преданность субкультуре, память о корнях, аполитичность. Неофициальный лозунг — «</a:t>
            </a:r>
            <a:r>
              <a:rPr lang="ru-RU" dirty="0" err="1" smtClean="0"/>
              <a:t>Remember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Spirit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69», так как считается, что в 1969 году движение скинхедов было на пике развития. Тесно связаны с музыкой </a:t>
            </a:r>
            <a:r>
              <a:rPr lang="ru-RU" dirty="0" err="1" smtClean="0"/>
              <a:t>ска</a:t>
            </a:r>
            <a:r>
              <a:rPr lang="ru-RU" dirty="0" smtClean="0"/>
              <a:t> и регги, а также с современной музыкой </a:t>
            </a:r>
            <a:r>
              <a:rPr lang="ru-RU" dirty="0" err="1" smtClean="0"/>
              <a:t>Oi</a:t>
            </a:r>
            <a:r>
              <a:rPr lang="ru-RU" dirty="0" smtClean="0"/>
              <a:t>!.</a:t>
            </a:r>
          </a:p>
          <a:p>
            <a:pPr marL="0" indent="0">
              <a:buNone/>
            </a:pPr>
            <a:r>
              <a:rPr lang="ru-RU" dirty="0" err="1" smtClean="0"/>
              <a:t>Хардкор</a:t>
            </a:r>
            <a:r>
              <a:rPr lang="ru-RU" dirty="0" smtClean="0"/>
              <a:t> скинхеды — ответвление скинхедов, которое в основном ассоциируется с </a:t>
            </a:r>
            <a:r>
              <a:rPr lang="ru-RU" dirty="0" err="1" smtClean="0"/>
              <a:t>хардкор</a:t>
            </a:r>
            <a:r>
              <a:rPr lang="ru-RU" dirty="0" smtClean="0"/>
              <a:t> сценой, а не </a:t>
            </a:r>
            <a:r>
              <a:rPr lang="ru-RU" dirty="0" err="1" smtClean="0"/>
              <a:t>Oi</a:t>
            </a:r>
            <a:r>
              <a:rPr lang="ru-RU" dirty="0" smtClean="0"/>
              <a:t>! и </a:t>
            </a:r>
            <a:r>
              <a:rPr lang="ru-RU" dirty="0" err="1" smtClean="0"/>
              <a:t>ска</a:t>
            </a:r>
            <a:r>
              <a:rPr lang="ru-RU" dirty="0" smtClean="0"/>
              <a:t>. </a:t>
            </a:r>
            <a:r>
              <a:rPr lang="ru-RU" dirty="0" err="1" smtClean="0"/>
              <a:t>Хардкор</a:t>
            </a:r>
            <a:r>
              <a:rPr lang="ru-RU" dirty="0" smtClean="0"/>
              <a:t> скинхеды стали распространенными в конце первой волны </a:t>
            </a:r>
            <a:r>
              <a:rPr lang="ru-RU" dirty="0" err="1" smtClean="0"/>
              <a:t>хардкора</a:t>
            </a:r>
            <a:r>
              <a:rPr lang="ru-RU" dirty="0" smtClean="0"/>
              <a:t>. </a:t>
            </a:r>
            <a:r>
              <a:rPr lang="ru-RU" dirty="0" err="1" smtClean="0"/>
              <a:t>Антифишисты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НС-скинхеды — появились в Англии в первой половине 70-х. Придерживаются идеологий правого толка, националисты или расисты, некоторые выступают за идею расового сепаратизма и превосходства белой расы.</a:t>
            </a:r>
          </a:p>
          <a:p>
            <a:pPr marL="0" indent="0">
              <a:buNone/>
            </a:pPr>
            <a:r>
              <a:rPr lang="ru-RU" dirty="0" smtClean="0"/>
              <a:t>S.H.A.R.P.  — «Скинхеды против расовых предрассудков». Появились в Америке 1980-х как реакция на возникший в СМИ стереотип о том, что все скинхеды нацисты. Давали теле и радио интервью, где </a:t>
            </a:r>
            <a:r>
              <a:rPr lang="ru-RU" dirty="0" err="1" smtClean="0"/>
              <a:t>расказывали</a:t>
            </a:r>
            <a:r>
              <a:rPr lang="ru-RU" dirty="0" smtClean="0"/>
              <a:t> об истинных ценностях и идеях скинхед-движения.</a:t>
            </a:r>
          </a:p>
          <a:p>
            <a:pPr marL="0" indent="0">
              <a:buNone/>
            </a:pPr>
            <a:r>
              <a:rPr lang="ru-RU" dirty="0" smtClean="0"/>
              <a:t>R.A.S.H. — «Красные» и анархо-скинхеды, унаследовавшие от «родного» рабочего класса идеи социализма, коммунизма, анархизма. </a:t>
            </a:r>
            <a:r>
              <a:rPr lang="ru-RU" dirty="0" err="1" smtClean="0"/>
              <a:t>Прополитичное</a:t>
            </a:r>
            <a:r>
              <a:rPr lang="ru-RU" dirty="0" smtClean="0"/>
              <a:t>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37342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0" y="0"/>
            <a:ext cx="9152450" cy="68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5" y="0"/>
            <a:ext cx="4608513" cy="980728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Антифа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5081" y="1484783"/>
            <a:ext cx="3907743" cy="4984255"/>
          </a:xfrm>
          <a:solidFill>
            <a:srgbClr val="FF0000">
              <a:alpha val="25098"/>
            </a:srgbClr>
          </a:solidFill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Антифа</a:t>
            </a:r>
            <a:r>
              <a:rPr lang="ru-RU" b="1" dirty="0" smtClean="0">
                <a:solidFill>
                  <a:schemeClr val="bg1"/>
                </a:solidFill>
              </a:rPr>
              <a:t> (сокр. от </a:t>
            </a:r>
            <a:r>
              <a:rPr lang="ru-RU" b="1" dirty="0" err="1" smtClean="0">
                <a:solidFill>
                  <a:schemeClr val="bg1"/>
                </a:solidFill>
              </a:rPr>
              <a:t>антифашизм</a:t>
            </a:r>
            <a:r>
              <a:rPr lang="ru-RU" b="1" dirty="0" smtClean="0">
                <a:solidFill>
                  <a:schemeClr val="bg1"/>
                </a:solidFill>
              </a:rPr>
              <a:t>) — политизированное молодёжное движение ставящее своей целью борьбу с «фашизмом». Объединяет левые и леворадикальные партии и организации, различные автономные группы.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В настоящее время термин «</a:t>
            </a:r>
            <a:r>
              <a:rPr lang="ru-RU" b="1" dirty="0" err="1" smtClean="0">
                <a:solidFill>
                  <a:schemeClr val="bg1"/>
                </a:solidFill>
              </a:rPr>
              <a:t>антифа</a:t>
            </a:r>
            <a:r>
              <a:rPr lang="ru-RU" b="1" dirty="0" smtClean="0">
                <a:solidFill>
                  <a:schemeClr val="bg1"/>
                </a:solidFill>
              </a:rPr>
              <a:t>» описывает личности или группы, борющиеся против того, что они считают фашистскими тенденциями. Разные группы относят сюда национализм, расизм, неонацизм, антисемитизм, ксенофобию, шовинизм и все что можно отнести к дискриминации.</a:t>
            </a:r>
          </a:p>
        </p:txBody>
      </p:sp>
    </p:spTree>
    <p:extLst>
      <p:ext uri="{BB962C8B-B14F-4D97-AF65-F5344CB8AC3E}">
        <p14:creationId xmlns:p14="http://schemas.microsoft.com/office/powerpoint/2010/main" val="39802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19" y="-9843"/>
            <a:ext cx="9188271" cy="686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16" y="116632"/>
            <a:ext cx="8229600" cy="864096"/>
          </a:xfrm>
          <a:solidFill>
            <a:srgbClr val="FF0000">
              <a:alpha val="67059"/>
            </a:srgbClr>
          </a:solidFill>
        </p:spPr>
        <p:txBody>
          <a:bodyPr/>
          <a:lstStyle/>
          <a:p>
            <a:r>
              <a:rPr lang="ru-RU" dirty="0" smtClean="0"/>
              <a:t>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4968552" cy="5400600"/>
          </a:xfrm>
          <a:solidFill>
            <a:srgbClr val="000000">
              <a:alpha val="63137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Концерты — т. н. «</a:t>
            </a:r>
            <a:r>
              <a:rPr lang="ru-RU" sz="2000" dirty="0" err="1" smtClean="0">
                <a:solidFill>
                  <a:schemeClr val="bg1"/>
                </a:solidFill>
              </a:rPr>
              <a:t>антифа</a:t>
            </a:r>
            <a:r>
              <a:rPr lang="ru-RU" sz="2000" dirty="0" smtClean="0">
                <a:solidFill>
                  <a:schemeClr val="bg1"/>
                </a:solidFill>
              </a:rPr>
              <a:t>-сцена», состоящая из панка и </a:t>
            </a:r>
            <a:r>
              <a:rPr lang="ru-RU" sz="2000" dirty="0" err="1" smtClean="0">
                <a:solidFill>
                  <a:schemeClr val="bg1"/>
                </a:solidFill>
              </a:rPr>
              <a:t>хардкора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Oi</a:t>
            </a:r>
            <a:r>
              <a:rPr lang="ru-RU" sz="2000" dirty="0" smtClean="0">
                <a:solidFill>
                  <a:schemeClr val="bg1"/>
                </a:solidFill>
              </a:rPr>
              <a:t>! и </a:t>
            </a:r>
            <a:r>
              <a:rPr lang="ru-RU" sz="2000" dirty="0" err="1" smtClean="0">
                <a:solidFill>
                  <a:schemeClr val="bg1"/>
                </a:solidFill>
              </a:rPr>
              <a:t>ска</a:t>
            </a:r>
            <a:r>
              <a:rPr lang="ru-RU" sz="2000" dirty="0" smtClean="0">
                <a:solidFill>
                  <a:schemeClr val="bg1"/>
                </a:solidFill>
              </a:rPr>
              <a:t>. Как правило, проводятся своими для своих. Кроме того, множество команд, пусть не прямо относящихся к движению </a:t>
            </a:r>
            <a:r>
              <a:rPr lang="ru-RU" sz="2000" dirty="0" err="1" smtClean="0">
                <a:solidFill>
                  <a:schemeClr val="bg1"/>
                </a:solidFill>
              </a:rPr>
              <a:t>Антифа</a:t>
            </a:r>
            <a:r>
              <a:rPr lang="ru-RU" sz="2000" dirty="0" smtClean="0">
                <a:solidFill>
                  <a:schemeClr val="bg1"/>
                </a:solidFill>
              </a:rPr>
              <a:t>, тем не менее проявляют солидарность с подобными идеями — открыто или не очень.</a:t>
            </a:r>
          </a:p>
          <a:p>
            <a:pPr marL="0" indent="0">
              <a:buNone/>
            </a:pPr>
            <a:r>
              <a:rPr lang="ru-RU" sz="2000" dirty="0" err="1" smtClean="0">
                <a:solidFill>
                  <a:schemeClr val="bg1"/>
                </a:solidFill>
              </a:rPr>
              <a:t>Food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not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Bombs</a:t>
            </a:r>
            <a:r>
              <a:rPr lang="ru-RU" sz="2000" dirty="0" smtClean="0">
                <a:solidFill>
                  <a:schemeClr val="bg1"/>
                </a:solidFill>
              </a:rPr>
              <a:t> — или «еда вместо бомб», акция, целью которой является обратить внимание общества на проблемы бедности и голода. Осуществляется в форме пунктов бесплатной выдачи вегетарианской пищи бездомным людям.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Граффити, наклейки, листовки.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Митинги и демонстрации.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«Акции прямого действия» — применение насилия к инакомыслящим.</a:t>
            </a:r>
          </a:p>
        </p:txBody>
      </p:sp>
    </p:spTree>
    <p:extLst>
      <p:ext uri="{BB962C8B-B14F-4D97-AF65-F5344CB8AC3E}">
        <p14:creationId xmlns:p14="http://schemas.microsoft.com/office/powerpoint/2010/main" val="30405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500">
              <a:schemeClr val="tx1"/>
            </a:gs>
            <a:gs pos="53000">
              <a:schemeClr val="bg1">
                <a:lumMod val="50000"/>
              </a:schemeClr>
            </a:gs>
            <a:gs pos="100000">
              <a:schemeClr val="bg1"/>
            </a:gs>
            <a:gs pos="38000">
              <a:schemeClr val="tx1"/>
            </a:gs>
            <a:gs pos="3000">
              <a:schemeClr val="tx1"/>
            </a:gs>
            <a:gs pos="2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 Edge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5"/>
            <a:ext cx="8507288" cy="2232248"/>
          </a:xfrm>
          <a:solidFill>
            <a:srgbClr val="F8F8F8">
              <a:alpha val="74902"/>
            </a:srgb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Straight</a:t>
            </a:r>
            <a:r>
              <a:rPr lang="ru-RU" dirty="0" smtClean="0"/>
              <a:t> </a:t>
            </a:r>
            <a:r>
              <a:rPr lang="ru-RU" dirty="0" err="1" smtClean="0"/>
              <a:t>Edge</a:t>
            </a:r>
            <a:r>
              <a:rPr lang="ru-RU" dirty="0" smtClean="0"/>
              <a:t> (русск. чёткая грань, сокращённо </a:t>
            </a:r>
            <a:r>
              <a:rPr lang="ru-RU" dirty="0" err="1" smtClean="0"/>
              <a:t>sXe</a:t>
            </a:r>
            <a:r>
              <a:rPr lang="ru-RU" dirty="0" smtClean="0"/>
              <a:t>) — ответвление </a:t>
            </a:r>
            <a:r>
              <a:rPr lang="ru-RU" dirty="0" err="1" smtClean="0"/>
              <a:t>хардкор</a:t>
            </a:r>
            <a:r>
              <a:rPr lang="ru-RU" dirty="0" smtClean="0"/>
              <a:t>-субкультуры, возникшее как реакция на сексуальную революцию, гедонизм и другое отсутствие воздержанности, связанное с панк-роком. В своей простейшей форме философия </a:t>
            </a:r>
            <a:r>
              <a:rPr lang="ru-RU" dirty="0" err="1" smtClean="0"/>
              <a:t>straight</a:t>
            </a:r>
            <a:r>
              <a:rPr lang="ru-RU" dirty="0" smtClean="0"/>
              <a:t> </a:t>
            </a:r>
            <a:r>
              <a:rPr lang="ru-RU" dirty="0" err="1" smtClean="0"/>
              <a:t>edge</a:t>
            </a:r>
            <a:r>
              <a:rPr lang="ru-RU" dirty="0" smtClean="0"/>
              <a:t> отрицает употребление любых алкогольных напитков, табака, а также наркотических веществ в целом. В некоторых случаях сюда входит ведение вегетарианского и </a:t>
            </a:r>
            <a:r>
              <a:rPr lang="ru-RU" dirty="0" err="1" smtClean="0"/>
              <a:t>веганского</a:t>
            </a:r>
            <a:r>
              <a:rPr lang="ru-RU" dirty="0" smtClean="0"/>
              <a:t> образа жизни, отказ от использования </a:t>
            </a:r>
            <a:r>
              <a:rPr lang="ru-RU" dirty="0" err="1" smtClean="0"/>
              <a:t>кофеиносодержащих</a:t>
            </a:r>
            <a:r>
              <a:rPr lang="ru-RU" dirty="0" smtClean="0"/>
              <a:t> продуктов, медикаментов и беспорядочных половых связей. Термин был заимствован из творчества музыкальной группы </a:t>
            </a:r>
            <a:r>
              <a:rPr lang="ru-RU" dirty="0" err="1" smtClean="0"/>
              <a:t>Minor</a:t>
            </a:r>
            <a:r>
              <a:rPr lang="ru-RU" dirty="0" smtClean="0"/>
              <a:t> </a:t>
            </a:r>
            <a:r>
              <a:rPr lang="ru-RU" dirty="0" err="1" smtClean="0"/>
              <a:t>Threat</a:t>
            </a:r>
            <a:r>
              <a:rPr lang="ru-RU" dirty="0" smtClean="0"/>
              <a:t>, написавшей песню под названием «</a:t>
            </a:r>
            <a:r>
              <a:rPr lang="ru-RU" dirty="0" err="1" smtClean="0"/>
              <a:t>Straight</a:t>
            </a:r>
            <a:r>
              <a:rPr lang="ru-RU" dirty="0" smtClean="0"/>
              <a:t> </a:t>
            </a:r>
            <a:r>
              <a:rPr lang="ru-RU" dirty="0" err="1" smtClean="0"/>
              <a:t>Edge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122" name="Picture 2" descr="C:\Users\Пользователь\Desktop\sxe-straight-e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6408712" cy="2718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1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Hardline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6136" y="1501084"/>
            <a:ext cx="3178696" cy="4525963"/>
          </a:xfrm>
          <a:solidFill>
            <a:srgbClr val="000000">
              <a:alpha val="50196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Хардлайн</a:t>
            </a:r>
            <a:r>
              <a:rPr lang="ru-RU" dirty="0" smtClean="0">
                <a:solidFill>
                  <a:schemeClr val="bg1"/>
                </a:solidFill>
              </a:rPr>
              <a:t> — анархистское движение, которое имело свои корни в Южной Калифорнии на </a:t>
            </a:r>
            <a:r>
              <a:rPr lang="ru-RU" dirty="0" err="1" smtClean="0">
                <a:solidFill>
                  <a:schemeClr val="bg1"/>
                </a:solidFill>
              </a:rPr>
              <a:t>хардкор</a:t>
            </a:r>
            <a:r>
              <a:rPr lang="ru-RU" dirty="0" smtClean="0">
                <a:solidFill>
                  <a:schemeClr val="bg1"/>
                </a:solidFill>
              </a:rPr>
              <a:t>-панк сцене в начале 1990-х. Хотя </a:t>
            </a:r>
            <a:r>
              <a:rPr lang="ru-RU" dirty="0" err="1" smtClean="0">
                <a:solidFill>
                  <a:schemeClr val="bg1"/>
                </a:solidFill>
              </a:rPr>
              <a:t>хардлайн</a:t>
            </a:r>
            <a:r>
              <a:rPr lang="ru-RU" dirty="0" smtClean="0">
                <a:solidFill>
                  <a:schemeClr val="bg1"/>
                </a:solidFill>
              </a:rPr>
              <a:t> имеет отношение к движению </a:t>
            </a:r>
            <a:r>
              <a:rPr lang="ru-RU" dirty="0" err="1" smtClean="0">
                <a:solidFill>
                  <a:schemeClr val="bg1"/>
                </a:solidFill>
              </a:rPr>
              <a:t>straight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edge</a:t>
            </a:r>
            <a:r>
              <a:rPr lang="ru-RU" dirty="0" smtClean="0">
                <a:solidFill>
                  <a:schemeClr val="bg1"/>
                </a:solidFill>
              </a:rPr>
              <a:t>, многие взгляды </a:t>
            </a:r>
            <a:r>
              <a:rPr lang="ru-RU" dirty="0" err="1" smtClean="0">
                <a:solidFill>
                  <a:schemeClr val="bg1"/>
                </a:solidFill>
              </a:rPr>
              <a:t>хардлайнеров</a:t>
            </a:r>
            <a:r>
              <a:rPr lang="ru-RU" dirty="0" smtClean="0">
                <a:solidFill>
                  <a:schemeClr val="bg1"/>
                </a:solidFill>
              </a:rPr>
              <a:t> кардинально противоречат как ему, так и идеологии панка в целом.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116.All I Want-Talis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919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FFFF00"/>
            </a:gs>
            <a:gs pos="100000">
              <a:srgbClr val="00B0F0"/>
            </a:gs>
            <a:gs pos="23000">
              <a:srgbClr val="00FF00"/>
            </a:gs>
            <a:gs pos="3000">
              <a:schemeClr val="tx1"/>
            </a:gs>
            <a:gs pos="43000">
              <a:srgbClr val="FF99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00FFFF">
              <a:alpha val="50196"/>
            </a:srgbClr>
          </a:solidFill>
        </p:spPr>
        <p:txBody>
          <a:bodyPr/>
          <a:lstStyle/>
          <a:p>
            <a:r>
              <a:rPr lang="ru-RU" dirty="0" smtClean="0"/>
              <a:t>Идеология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340768"/>
            <a:ext cx="7056784" cy="4536504"/>
          </a:xfrm>
          <a:solidFill>
            <a:srgbClr val="66FFFF">
              <a:alpha val="50196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 smtClean="0"/>
              <a:t>Хардлайн</a:t>
            </a:r>
            <a:r>
              <a:rPr lang="ru-RU" sz="2000" dirty="0" smtClean="0"/>
              <a:t>, бескомпромиссная философия — движение, сторонники которого отказываются от курения, алкоголя, всех видов наркотиков,  синтетических медицинских препаратов, а также от продуктов «рабского труда». </a:t>
            </a:r>
            <a:r>
              <a:rPr lang="ru-RU" sz="2000" dirty="0" err="1" smtClean="0"/>
              <a:t>Хардлайнеры</a:t>
            </a:r>
            <a:r>
              <a:rPr lang="ru-RU" sz="2000" dirty="0" smtClean="0"/>
              <a:t> употребляют только пищу растительного происхождения. Большая часть </a:t>
            </a:r>
            <a:r>
              <a:rPr lang="ru-RU" sz="2000" dirty="0" err="1" smtClean="0"/>
              <a:t>хардлайнеров</a:t>
            </a:r>
            <a:r>
              <a:rPr lang="ru-RU" sz="2000" dirty="0" smtClean="0"/>
              <a:t> являются активными участниками Фронта Освобождения Животных и Фронта Освобождения Земли. Активисты освобождают животных из научных лабораторий и звероферм, находят им жилища и ветеринарную помощь, нанося экономический ущерб предприятиям, магазинам, задействованных в отраслях промышленности, использующих животных и причиняющих вред окружающей среде.</a:t>
            </a:r>
          </a:p>
        </p:txBody>
      </p:sp>
    </p:spTree>
    <p:extLst>
      <p:ext uri="{BB962C8B-B14F-4D97-AF65-F5344CB8AC3E}">
        <p14:creationId xmlns:p14="http://schemas.microsoft.com/office/powerpoint/2010/main" val="18051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CC"/>
            </a:gs>
            <a:gs pos="35000">
              <a:schemeClr val="tx1"/>
            </a:gs>
            <a:gs pos="23000">
              <a:srgbClr val="0000CC"/>
            </a:gs>
            <a:gs pos="12000">
              <a:schemeClr val="tx1"/>
            </a:gs>
            <a:gs pos="60000">
              <a:schemeClr val="tx1">
                <a:lumMod val="100000"/>
              </a:schemeClr>
            </a:gs>
            <a:gs pos="48000">
              <a:srgbClr val="0000CC"/>
            </a:gs>
            <a:gs pos="100000">
              <a:srgbClr val="0000FF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Гопники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3816424" cy="47133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Гопники— представители молодежной субкультуры, формирующейся из молодых людей 14-25 лет, выходцев из малоимущих слоев населения, преимущественно окраин крупных городов и провинциальных небольших городков. Их отличает низкий образовательный, интеллектуальный и культурный уровни, ограниченность и бедность языка, самые простые и доступные формы свободного времяпрепровождения. Отличительные признаки одежды — спортивные костюмы, кепка, кроссовки.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5720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utyrka_-_zapakhlo_vesnoy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CC"/>
            </a:gs>
            <a:gs pos="35000">
              <a:schemeClr val="tx1"/>
            </a:gs>
            <a:gs pos="23000">
              <a:srgbClr val="0000CC"/>
            </a:gs>
            <a:gs pos="12000">
              <a:schemeClr val="tx1"/>
            </a:gs>
            <a:gs pos="60000">
              <a:schemeClr val="tx1">
                <a:lumMod val="100000"/>
              </a:schemeClr>
            </a:gs>
            <a:gs pos="48000">
              <a:srgbClr val="0000CC"/>
            </a:gs>
            <a:gs pos="100000">
              <a:srgbClr val="0000FF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Отличительные черты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4032448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С</a:t>
            </a:r>
            <a:r>
              <a:rPr lang="ru-RU" sz="2400" dirty="0" smtClean="0">
                <a:solidFill>
                  <a:schemeClr val="bg1"/>
                </a:solidFill>
              </a:rPr>
              <a:t>портивный костюм в любое время года, кроссовки или модельные туфли, которые носят с спортивным костюмом. Из аксессуаров — кепка — «уточка» или бейсболка; у более продвинутых </a:t>
            </a:r>
            <a:r>
              <a:rPr lang="ru-RU" sz="2400" dirty="0" err="1" smtClean="0">
                <a:solidFill>
                  <a:schemeClr val="bg1"/>
                </a:solidFill>
              </a:rPr>
              <a:t>гопов</a:t>
            </a:r>
            <a:r>
              <a:rPr lang="ru-RU" sz="2400" dirty="0" smtClean="0">
                <a:solidFill>
                  <a:schemeClr val="bg1"/>
                </a:solidFill>
              </a:rPr>
              <a:t> можно увидеть </a:t>
            </a:r>
            <a:r>
              <a:rPr lang="ru-RU" sz="2400" dirty="0" err="1" smtClean="0">
                <a:solidFill>
                  <a:schemeClr val="bg1"/>
                </a:solidFill>
              </a:rPr>
              <a:t>барсетку</a:t>
            </a:r>
            <a:r>
              <a:rPr lang="ru-RU" sz="2400" dirty="0" smtClean="0">
                <a:solidFill>
                  <a:schemeClr val="bg1"/>
                </a:solidFill>
              </a:rPr>
              <a:t> и чётки. </a:t>
            </a:r>
            <a:r>
              <a:rPr lang="ru-RU" sz="2400" dirty="0">
                <a:solidFill>
                  <a:schemeClr val="bg1"/>
                </a:solidFill>
              </a:rPr>
              <a:t>Н</a:t>
            </a:r>
            <a:r>
              <a:rPr lang="ru-RU" sz="2400" dirty="0" smtClean="0">
                <a:solidFill>
                  <a:schemeClr val="bg1"/>
                </a:solidFill>
              </a:rPr>
              <a:t>аличие массивной серебряной или золотой цепи на шее в сочетании всё со спортивным костюмом. Любимая еда гопников — семечки и пиво. Употребляются сии лакомства сидя на корточках. Сленг гопников весьма своеобразен и изобилует словами-паразитами, а также заимствованиями из тюремно-воровского жаргона. Привычка сидеть на корточках, кстати, также заимствована из уголовной среды.</a:t>
            </a:r>
          </a:p>
        </p:txBody>
      </p:sp>
      <p:pic>
        <p:nvPicPr>
          <p:cNvPr id="8194" name="Picture 2" descr="C:\Users\Пользователь\Desktop\801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378457" cy="32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0000FF"/>
            </a:gs>
            <a:gs pos="100000">
              <a:srgbClr val="FF00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57" y="188640"/>
            <a:ext cx="4150145" cy="936104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Фрики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3962334" cy="325675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Фрик</a:t>
            </a:r>
            <a:r>
              <a:rPr lang="ru-RU" dirty="0" smtClean="0">
                <a:solidFill>
                  <a:schemeClr val="bg1"/>
                </a:solidFill>
              </a:rPr>
              <a:t> (англ. </a:t>
            </a:r>
            <a:r>
              <a:rPr lang="ru-RU" dirty="0" err="1" smtClean="0">
                <a:solidFill>
                  <a:schemeClr val="bg1"/>
                </a:solidFill>
              </a:rPr>
              <a:t>freak</a:t>
            </a:r>
            <a:r>
              <a:rPr lang="ru-RU" dirty="0" smtClean="0">
                <a:solidFill>
                  <a:schemeClr val="bg1"/>
                </a:solidFill>
              </a:rPr>
              <a:t> — чудак, сумасшедший) — человек, отличающийся ярким, необычным, экстравагантным внешним видом и вызывающим (зачастую эпатажным) поведением. Чаще всего это подростки, но встречаются и великовозрастные </a:t>
            </a:r>
            <a:r>
              <a:rPr lang="ru-RU" dirty="0" err="1" smtClean="0">
                <a:solidFill>
                  <a:schemeClr val="bg1"/>
                </a:solidFill>
              </a:rPr>
              <a:t>фрики</a:t>
            </a:r>
            <a:r>
              <a:rPr lang="ru-RU" dirty="0" smtClean="0">
                <a:solidFill>
                  <a:schemeClr val="bg1"/>
                </a:solidFill>
              </a:rPr>
              <a:t>. Также </a:t>
            </a:r>
            <a:r>
              <a:rPr lang="ru-RU" dirty="0" err="1" smtClean="0">
                <a:solidFill>
                  <a:schemeClr val="bg1"/>
                </a:solidFill>
              </a:rPr>
              <a:t>фриками</a:t>
            </a:r>
            <a:r>
              <a:rPr lang="ru-RU" dirty="0" smtClean="0">
                <a:solidFill>
                  <a:schemeClr val="bg1"/>
                </a:solidFill>
              </a:rPr>
              <a:t> бывают люди творческих профессий — художники, поэты, фотографы, писатели и т. д.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6805"/>
            <a:ext cx="3528392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45" y="404663"/>
            <a:ext cx="428625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2269133" cy="2874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1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344816" cy="4248472"/>
          </a:xfrm>
          <a:prstGeom prst="flowChartPunchedTape">
            <a:avLst/>
          </a:prstGeom>
          <a:solidFill>
            <a:srgbClr val="CCFFFF">
              <a:alpha val="85098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Субкультура (англ.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под и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культура) — группа людей объединяемых общей системой ценностей, моделью поведения и жизненного стиля отличающаяся от доминирующей культуры, к которой они принадлежат.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7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184576" cy="1080120"/>
          </a:xfrm>
          <a:prstGeom prst="horizontalScroll">
            <a:avLst/>
          </a:prstGeom>
          <a:solidFill>
            <a:srgbClr val="CC6600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ru-RU" sz="4800" dirty="0" smtClean="0"/>
              <a:t>История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4032448" cy="4968552"/>
          </a:xfrm>
          <a:solidFill>
            <a:srgbClr val="FF9900">
              <a:alpha val="72941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В 1950 году американский социолог Дэвид </a:t>
            </a:r>
            <a:r>
              <a:rPr lang="ru-RU" sz="2000" dirty="0" err="1" smtClean="0"/>
              <a:t>Риcмен</a:t>
            </a:r>
            <a:r>
              <a:rPr lang="ru-RU" sz="2000" dirty="0" smtClean="0"/>
              <a:t> в своих исследованиях вывел понятие субкультуры как группы людей, преднамеренно избирающих стиль и ценности, предпочитаемые меньшинством. Более тщательный анализ явления и понятия субкультуры провёл британский социолог и </a:t>
            </a:r>
            <a:r>
              <a:rPr lang="ru-RU" sz="2000" dirty="0" err="1" smtClean="0"/>
              <a:t>медиавед</a:t>
            </a:r>
            <a:r>
              <a:rPr lang="ru-RU" sz="2000" dirty="0" smtClean="0"/>
              <a:t> Дик </a:t>
            </a:r>
            <a:r>
              <a:rPr lang="ru-RU" sz="2000" dirty="0" err="1" smtClean="0"/>
              <a:t>Хэбдидж</a:t>
            </a:r>
            <a:r>
              <a:rPr lang="ru-RU" sz="2000" dirty="0" smtClean="0"/>
              <a:t> своей книге «Субкультура: значение стиля». По его мнению, субкультуры привлекают людей со схожими вкусами, которых не удовлетворяют общепринятые стандарты и ценности.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24" y="1340768"/>
            <a:ext cx="4274395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2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1"/>
            </a:gs>
            <a:gs pos="35000">
              <a:srgbClr val="FF0000"/>
            </a:gs>
            <a:gs pos="9000">
              <a:schemeClr val="tx1"/>
            </a:gs>
            <a:gs pos="56000">
              <a:srgbClr val="FF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23137"/>
            </a:srgb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Анархо-панк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853136"/>
          </a:xfrm>
          <a:solidFill>
            <a:srgbClr val="000000">
              <a:alpha val="25098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Анархо-панк — политически активная субкультура, сочетающая в себе идеологию анархизма, и элементы панка.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В Испании и Италии используют понятие анархо-панка более широко, обозначая любую панк-музыку с анархистской лирикой, включая </a:t>
            </a:r>
            <a:r>
              <a:rPr lang="ru-RU" sz="2400" dirty="0" err="1" smtClean="0">
                <a:solidFill>
                  <a:schemeClr val="bg1"/>
                </a:solidFill>
              </a:rPr>
              <a:t>crust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punk</a:t>
            </a:r>
            <a:r>
              <a:rPr lang="ru-RU" sz="2400" dirty="0" smtClean="0">
                <a:solidFill>
                  <a:schemeClr val="bg1"/>
                </a:solidFill>
              </a:rPr>
              <a:t>, d-</a:t>
            </a:r>
            <a:r>
              <a:rPr lang="ru-RU" sz="2400" dirty="0" err="1" smtClean="0">
                <a:solidFill>
                  <a:schemeClr val="bg1"/>
                </a:solidFill>
              </a:rPr>
              <a:t>beat</a:t>
            </a:r>
            <a:r>
              <a:rPr lang="ru-RU" sz="2400" dirty="0" smtClean="0">
                <a:solidFill>
                  <a:schemeClr val="bg1"/>
                </a:solidFill>
              </a:rPr>
              <a:t>, фолк-панк, </a:t>
            </a:r>
            <a:r>
              <a:rPr lang="ru-RU" sz="2400" dirty="0" err="1" smtClean="0">
                <a:solidFill>
                  <a:schemeClr val="bg1"/>
                </a:solidFill>
              </a:rPr>
              <a:t>хардкор</a:t>
            </a:r>
            <a:r>
              <a:rPr lang="ru-RU" sz="2400" dirty="0" smtClean="0">
                <a:solidFill>
                  <a:schemeClr val="bg1"/>
                </a:solidFill>
              </a:rPr>
              <a:t>, гаражный панк или </a:t>
            </a:r>
            <a:r>
              <a:rPr lang="ru-RU" sz="2400" dirty="0" err="1" smtClean="0">
                <a:solidFill>
                  <a:schemeClr val="bg1"/>
                </a:solidFill>
              </a:rPr>
              <a:t>ска</a:t>
            </a:r>
            <a:r>
              <a:rPr lang="ru-RU" sz="2400" dirty="0" smtClean="0">
                <a:solidFill>
                  <a:schemeClr val="bg1"/>
                </a:solidFill>
              </a:rPr>
              <a:t>-панк.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1-amebix-arise_(zvukoff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461992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30" y="1484784"/>
            <a:ext cx="4078892" cy="387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7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анки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Панк (англ. </a:t>
            </a:r>
            <a:r>
              <a:rPr lang="ru-RU" sz="2400" dirty="0" err="1" smtClean="0"/>
              <a:t>punk</a:t>
            </a:r>
            <a:r>
              <a:rPr lang="ru-RU" sz="2400" dirty="0" smtClean="0"/>
              <a:t> - перен. разг. плохой, дрянной) — молодёжная субкультура, возникшая в конце 60-х — начале 70-х годов в Великобритании, США, Канаде и Австралии, характерными особенностями которой являются критическое отношение к обществу и политике.</a:t>
            </a:r>
            <a:endParaRPr lang="ru-RU" sz="2400" dirty="0"/>
          </a:p>
        </p:txBody>
      </p:sp>
      <p:pic>
        <p:nvPicPr>
          <p:cNvPr id="4" name="Sum 41 - 04 - My Dire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9569" y="566124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80" y="1988840"/>
            <a:ext cx="4866261" cy="30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Внешний вид панков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056" y="1052736"/>
            <a:ext cx="4802279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Многие панки красят волосы в яркие неестественные цвета, начёсывают и фиксируют их лаком, гелем или пивом. В 80-х у панков стала модной причёска «ирокез». Носят заправленные в тяжёлые ботинки джинсы или подвёрнутые под короткие тяжёлые ботинки и кеды. Некоторые предварительно вымачивают джинсы в растворе отбеливателя, чтобы те пошли рыжими разводами, а также носят кеды. Манеру носить кеды начала группа </a:t>
            </a:r>
            <a:r>
              <a:rPr lang="ru-RU" sz="1600" dirty="0" err="1" smtClean="0"/>
              <a:t>Ramones</a:t>
            </a:r>
            <a:r>
              <a:rPr lang="ru-RU" sz="1600" dirty="0" smtClean="0"/>
              <a:t>, а саму эту манеру они переняли у мексиканской шпаны.</a:t>
            </a:r>
          </a:p>
          <a:p>
            <a:pPr marL="0" indent="0">
              <a:buNone/>
            </a:pPr>
            <a:r>
              <a:rPr lang="ru-RU" sz="1600" dirty="0" smtClean="0"/>
              <a:t>Так же панки носят различные атрибуты </a:t>
            </a:r>
            <a:r>
              <a:rPr lang="ru-RU" sz="1600" dirty="0" err="1" smtClean="0"/>
              <a:t>рокерских</a:t>
            </a:r>
            <a:r>
              <a:rPr lang="ru-RU" sz="1600" dirty="0" smtClean="0"/>
              <a:t> субкультур - </a:t>
            </a:r>
            <a:r>
              <a:rPr lang="ru-RU" sz="1600" dirty="0" err="1" smtClean="0"/>
              <a:t>ошейники,браслеты</a:t>
            </a:r>
            <a:r>
              <a:rPr lang="ru-RU" sz="1600" dirty="0" smtClean="0"/>
              <a:t>, </a:t>
            </a:r>
            <a:r>
              <a:rPr lang="ru-RU" sz="1600" dirty="0" err="1" smtClean="0"/>
              <a:t>банданы</a:t>
            </a:r>
            <a:r>
              <a:rPr lang="ru-RU" sz="1600" dirty="0" smtClean="0"/>
              <a:t> и т.п.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656082" cy="2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80286"/>
            <a:ext cx="3055392" cy="229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05593"/>
            <a:ext cx="2715731" cy="366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7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4" y="0"/>
            <a:ext cx="9154003" cy="68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6997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Куртка-косуха — была перенята, как рок-н-</a:t>
            </a:r>
            <a:r>
              <a:rPr lang="ru-RU" b="1" dirty="0" err="1" smtClean="0">
                <a:solidFill>
                  <a:schemeClr val="bg1"/>
                </a:solidFill>
              </a:rPr>
              <a:t>ролльный</a:t>
            </a:r>
            <a:r>
              <a:rPr lang="ru-RU" b="1" dirty="0" smtClean="0">
                <a:solidFill>
                  <a:schemeClr val="bg1"/>
                </a:solidFill>
              </a:rPr>
              <a:t> атрибут из 50-х, когда мотоцикл и рок-н-ролл были неотделимыми компонентами. Панки первой волны стремились вернуть рок-музыке ту же нарочитую задиристость и драйв, которые со временем отняла массовая коммерциализация музыки.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7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48"/>
            <a:ext cx="9128764" cy="684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3816424" cy="964580"/>
          </a:xfrm>
          <a:solidFill>
            <a:srgbClr val="0000CC">
              <a:alpha val="74902"/>
            </a:srgb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Хиппи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124744"/>
            <a:ext cx="4114800" cy="5256584"/>
          </a:xfrm>
          <a:solidFill>
            <a:srgbClr val="0066FF">
              <a:alpha val="74902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ru-RU" sz="3100" dirty="0" smtClean="0">
                <a:solidFill>
                  <a:schemeClr val="bg1"/>
                </a:solidFill>
              </a:rPr>
              <a:t>Хиппи — философия и субкультура, изначально возникшая в 1960-х годах в США.</a:t>
            </a:r>
          </a:p>
          <a:p>
            <a:pPr marL="0" indent="0" algn="r">
              <a:buNone/>
            </a:pPr>
            <a:r>
              <a:rPr lang="ru-RU" sz="3100" dirty="0" smtClean="0">
                <a:solidFill>
                  <a:schemeClr val="bg1"/>
                </a:solidFill>
              </a:rPr>
              <a:t>Расцвет движения пришелся на конец 1960-х — начало 1970-х годов. Первоначально хиппи протестовали против пуританской морали некоторых протестантских церквей, а также пропагандировали стремление вернуться к природной чистоте через любовь и пацифизм. Один из самых известных лозунгов хиппи: «</a:t>
            </a:r>
            <a:r>
              <a:rPr lang="ru-RU" sz="3100" dirty="0" err="1" smtClean="0">
                <a:solidFill>
                  <a:schemeClr val="bg1"/>
                </a:solidFill>
              </a:rPr>
              <a:t>Make</a:t>
            </a:r>
            <a:r>
              <a:rPr lang="ru-RU" sz="3100" dirty="0" smtClean="0">
                <a:solidFill>
                  <a:schemeClr val="bg1"/>
                </a:solidFill>
              </a:rPr>
              <a:t> </a:t>
            </a:r>
            <a:r>
              <a:rPr lang="ru-RU" sz="3100" dirty="0" err="1" smtClean="0">
                <a:solidFill>
                  <a:schemeClr val="bg1"/>
                </a:solidFill>
              </a:rPr>
              <a:t>love</a:t>
            </a:r>
            <a:r>
              <a:rPr lang="ru-RU" sz="3100" dirty="0" smtClean="0">
                <a:solidFill>
                  <a:schemeClr val="bg1"/>
                </a:solidFill>
              </a:rPr>
              <a:t>, </a:t>
            </a:r>
            <a:r>
              <a:rPr lang="ru-RU" sz="3100" dirty="0" err="1" smtClean="0">
                <a:solidFill>
                  <a:schemeClr val="bg1"/>
                </a:solidFill>
              </a:rPr>
              <a:t>not</a:t>
            </a:r>
            <a:r>
              <a:rPr lang="ru-RU" sz="3100" dirty="0" smtClean="0">
                <a:solidFill>
                  <a:schemeClr val="bg1"/>
                </a:solidFill>
              </a:rPr>
              <a:t> </a:t>
            </a:r>
            <a:r>
              <a:rPr lang="ru-RU" sz="3100" dirty="0" err="1" smtClean="0">
                <a:solidFill>
                  <a:schemeClr val="bg1"/>
                </a:solidFill>
              </a:rPr>
              <a:t>war</a:t>
            </a:r>
            <a:r>
              <a:rPr lang="ru-RU" sz="3100" dirty="0" smtClean="0">
                <a:solidFill>
                  <a:schemeClr val="bg1"/>
                </a:solidFill>
              </a:rPr>
              <a:t>!», что означает: «Распространяйте любовь вместо войны!» или «Занимайтесь любовью, а не войной!».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900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2128</Words>
  <Application>Microsoft Office PowerPoint</Application>
  <PresentationFormat>Экран (4:3)</PresentationFormat>
  <Paragraphs>108</Paragraphs>
  <Slides>28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Тема: Субкультуры Цель: Ознакомить с разнообразием субкультур</vt:lpstr>
      <vt:lpstr>Рассматриваемые вопросы</vt:lpstr>
      <vt:lpstr>Презентация PowerPoint</vt:lpstr>
      <vt:lpstr>История</vt:lpstr>
      <vt:lpstr>Анархо-панк</vt:lpstr>
      <vt:lpstr>Панки</vt:lpstr>
      <vt:lpstr>Внешний вид панков</vt:lpstr>
      <vt:lpstr>Презентация PowerPoint</vt:lpstr>
      <vt:lpstr>Хиппи</vt:lpstr>
      <vt:lpstr>Хиппи верит:</vt:lpstr>
      <vt:lpstr>Хипстеры</vt:lpstr>
      <vt:lpstr>Атрибуты хипстерского внешнего вида</vt:lpstr>
      <vt:lpstr>Эмо</vt:lpstr>
      <vt:lpstr>Какие они?</vt:lpstr>
      <vt:lpstr>Готы</vt:lpstr>
      <vt:lpstr>Имидж</vt:lpstr>
      <vt:lpstr>Киберготы</vt:lpstr>
      <vt:lpstr>Скинхэды</vt:lpstr>
      <vt:lpstr>Возникновение</vt:lpstr>
      <vt:lpstr>Ответвления</vt:lpstr>
      <vt:lpstr>Антифа</vt:lpstr>
      <vt:lpstr>Деятельность</vt:lpstr>
      <vt:lpstr>Straight Edge </vt:lpstr>
      <vt:lpstr>Hardline</vt:lpstr>
      <vt:lpstr>Идеология</vt:lpstr>
      <vt:lpstr>Гопники</vt:lpstr>
      <vt:lpstr>Отличительные черты</vt:lpstr>
      <vt:lpstr>Фрики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Субкультуры</dc:title>
  <dc:creator>Пользователь</dc:creator>
  <cp:lastModifiedBy>Пользователь</cp:lastModifiedBy>
  <cp:revision>41</cp:revision>
  <dcterms:created xsi:type="dcterms:W3CDTF">2013-10-20T10:12:54Z</dcterms:created>
  <dcterms:modified xsi:type="dcterms:W3CDTF">2013-10-20T17:37:40Z</dcterms:modified>
</cp:coreProperties>
</file>