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2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4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6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39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4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0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6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7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4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0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6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6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1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0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C37FFEB-ED10-4D66-8582-45A97D6EF82C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4C4E6AB-B6D0-4131-9F9B-FC6BDC8F7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82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093" y="1414698"/>
            <a:ext cx="10715193" cy="3621326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FF0000"/>
                </a:solidFill>
              </a:rPr>
              <a:t>Тотал</a:t>
            </a:r>
            <a:r>
              <a:rPr lang="uk-UA" sz="7200" dirty="0" err="1" smtClean="0">
                <a:solidFill>
                  <a:srgbClr val="FF0000"/>
                </a:solidFill>
              </a:rPr>
              <a:t>ітарний</a:t>
            </a:r>
            <a:r>
              <a:rPr lang="uk-UA" sz="7200" dirty="0" smtClean="0">
                <a:solidFill>
                  <a:srgbClr val="FF0000"/>
                </a:solidFill>
              </a:rPr>
              <a:t> режим СРСР 30-40 років </a:t>
            </a:r>
            <a:r>
              <a:rPr lang="en-US" sz="7200" dirty="0" smtClean="0">
                <a:solidFill>
                  <a:srgbClr val="FF0000"/>
                </a:solidFill>
              </a:rPr>
              <a:t>XX</a:t>
            </a:r>
            <a:r>
              <a:rPr lang="uk-UA" sz="7200" dirty="0" smtClean="0">
                <a:solidFill>
                  <a:srgbClr val="FF0000"/>
                </a:solidFill>
              </a:rPr>
              <a:t> століття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4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2322"/>
          </a:xfrm>
        </p:spPr>
        <p:txBody>
          <a:bodyPr>
            <a:norm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effectLst/>
              </a:rPr>
              <a:t>Становлення</a:t>
            </a:r>
            <a:r>
              <a:rPr lang="ru-RU" sz="44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effectLst/>
              </a:rPr>
              <a:t>тоталітарного</a:t>
            </a:r>
            <a:r>
              <a:rPr lang="ru-RU" sz="4400" b="1" dirty="0">
                <a:solidFill>
                  <a:srgbClr val="FF0000"/>
                </a:solidFill>
                <a:effectLst/>
              </a:rPr>
              <a:t> режиму в СРСР у 30-ті роки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13899" y="771098"/>
            <a:ext cx="3398293" cy="5943601"/>
          </a:xfrm>
        </p:spPr>
        <p:txBody>
          <a:bodyPr/>
          <a:lstStyle/>
          <a:p>
            <a:r>
              <a:rPr lang="ru-RU" sz="2800" dirty="0" err="1">
                <a:effectLst/>
              </a:rPr>
              <a:t>Тоталітаризм</a:t>
            </a:r>
            <a:r>
              <a:rPr lang="ru-RU" sz="2800" dirty="0">
                <a:effectLst/>
              </a:rPr>
              <a:t> - це </a:t>
            </a:r>
            <a:r>
              <a:rPr lang="ru-RU" sz="2800" dirty="0" err="1">
                <a:effectLst/>
              </a:rPr>
              <a:t>політичний</a:t>
            </a:r>
            <a:r>
              <a:rPr lang="ru-RU" sz="2800" dirty="0">
                <a:effectLst/>
              </a:rPr>
              <a:t> режим, в </a:t>
            </a:r>
            <a:r>
              <a:rPr lang="ru-RU" sz="2800" dirty="0" err="1">
                <a:effectLst/>
              </a:rPr>
              <a:t>якому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здійснюється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повний</a:t>
            </a:r>
            <a:r>
              <a:rPr lang="ru-RU" sz="2800" dirty="0">
                <a:effectLst/>
              </a:rPr>
              <a:t> контроль і </a:t>
            </a:r>
            <a:r>
              <a:rPr lang="ru-RU" sz="2800" dirty="0" err="1">
                <a:effectLst/>
              </a:rPr>
              <a:t>жорстка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регламентація</a:t>
            </a:r>
            <a:r>
              <a:rPr lang="ru-RU" sz="2800" dirty="0">
                <a:effectLst/>
              </a:rPr>
              <a:t> з боку </a:t>
            </a:r>
            <a:r>
              <a:rPr lang="ru-RU" sz="2800" dirty="0" err="1">
                <a:effectLst/>
              </a:rPr>
              <a:t>держави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всіх</a:t>
            </a:r>
            <a:r>
              <a:rPr lang="ru-RU" sz="2800" dirty="0">
                <a:effectLst/>
              </a:rPr>
              <a:t> сфер </a:t>
            </a:r>
            <a:r>
              <a:rPr lang="ru-RU" sz="2800" dirty="0" err="1">
                <a:effectLst/>
              </a:rPr>
              <a:t>життєдіяльності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 smtClean="0">
                <a:effectLst/>
              </a:rPr>
              <a:t>суспільства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3" y="1514900"/>
            <a:ext cx="8625386" cy="51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18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800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effectLst/>
              </a:rPr>
              <a:t>До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основних</a:t>
            </a:r>
            <a:r>
              <a:rPr lang="ru-RU" sz="3600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ознак</a:t>
            </a:r>
            <a:r>
              <a:rPr lang="ru-RU" sz="3600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тоталітарного</a:t>
            </a:r>
            <a:r>
              <a:rPr lang="ru-RU" sz="3600" dirty="0">
                <a:solidFill>
                  <a:srgbClr val="FF0000"/>
                </a:solidFill>
                <a:effectLst/>
              </a:rPr>
              <a:t> режиму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відносяться</a:t>
            </a:r>
            <a:r>
              <a:rPr lang="ru-RU" sz="3600" dirty="0">
                <a:solidFill>
                  <a:srgbClr val="FF0000"/>
                </a:solidFill>
                <a:effectLst/>
              </a:rPr>
              <a:t>:</a:t>
            </a:r>
            <a:br>
              <a:rPr lang="ru-RU" sz="3600" dirty="0">
                <a:solidFill>
                  <a:srgbClr val="FF0000"/>
                </a:solidFill>
                <a:effectLst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3583"/>
            <a:ext cx="12192000" cy="5834418"/>
          </a:xfrm>
        </p:spPr>
        <p:txBody>
          <a:bodyPr/>
          <a:lstStyle/>
          <a:p>
            <a:r>
              <a:rPr lang="ru-RU" sz="2400" dirty="0">
                <a:effectLst/>
              </a:rPr>
              <a:t>1) верховенство </a:t>
            </a:r>
            <a:r>
              <a:rPr lang="ru-RU" sz="2400" dirty="0" err="1">
                <a:effectLst/>
              </a:rPr>
              <a:t>держави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носить </a:t>
            </a:r>
            <a:r>
              <a:rPr lang="ru-RU" sz="2400" dirty="0" err="1">
                <a:effectLst/>
              </a:rPr>
              <a:t>тотальний</a:t>
            </a:r>
            <a:r>
              <a:rPr lang="ru-RU" sz="2400" dirty="0">
                <a:effectLst/>
              </a:rPr>
              <a:t> характер. </a:t>
            </a:r>
          </a:p>
          <a:p>
            <a:r>
              <a:rPr lang="ru-RU" sz="2400" dirty="0">
                <a:effectLst/>
              </a:rPr>
              <a:t> 2) </a:t>
            </a:r>
            <a:r>
              <a:rPr lang="ru-RU" sz="2400" dirty="0" err="1">
                <a:effectLst/>
              </a:rPr>
              <a:t>зосередження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всієї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повноти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державної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політичної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влади</a:t>
            </a:r>
            <a:r>
              <a:rPr lang="ru-RU" sz="2400" dirty="0">
                <a:effectLst/>
              </a:rPr>
              <a:t> в руках вождя </a:t>
            </a:r>
            <a:r>
              <a:rPr lang="ru-RU" sz="2400" dirty="0" err="1">
                <a:effectLst/>
              </a:rPr>
              <a:t>партії</a:t>
            </a:r>
            <a:r>
              <a:rPr lang="ru-RU" sz="2400" dirty="0">
                <a:effectLst/>
              </a:rPr>
              <a:t>, </a:t>
            </a:r>
          </a:p>
          <a:p>
            <a:r>
              <a:rPr lang="ru-RU" sz="2400" dirty="0">
                <a:effectLst/>
              </a:rPr>
              <a:t>3) </a:t>
            </a:r>
            <a:r>
              <a:rPr lang="ru-RU" sz="2400" dirty="0" err="1">
                <a:effectLst/>
              </a:rPr>
              <a:t>монополія</a:t>
            </a:r>
            <a:r>
              <a:rPr lang="ru-RU" sz="2400" dirty="0">
                <a:effectLst/>
              </a:rPr>
              <a:t> на </a:t>
            </a:r>
            <a:r>
              <a:rPr lang="ru-RU" sz="2400" dirty="0" err="1">
                <a:effectLst/>
              </a:rPr>
              <a:t>владу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єдиною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масової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партії</a:t>
            </a:r>
            <a:r>
              <a:rPr lang="ru-RU" sz="2400" dirty="0">
                <a:effectLst/>
              </a:rPr>
              <a:t>, </a:t>
            </a:r>
          </a:p>
          <a:p>
            <a:r>
              <a:rPr lang="ru-RU" sz="2400" dirty="0">
                <a:effectLst/>
              </a:rPr>
              <a:t>4) </a:t>
            </a:r>
            <a:r>
              <a:rPr lang="ru-RU" sz="2400" dirty="0" err="1">
                <a:effectLst/>
              </a:rPr>
              <a:t>панування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суспільстві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однієї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всесильної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державної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ідеології</a:t>
            </a:r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5) </a:t>
            </a:r>
            <a:r>
              <a:rPr lang="ru-RU" sz="2400" dirty="0" err="1">
                <a:effectLst/>
              </a:rPr>
              <a:t>централізована</a:t>
            </a:r>
            <a:r>
              <a:rPr lang="ru-RU" sz="2400" dirty="0">
                <a:effectLst/>
              </a:rPr>
              <a:t> система контролю і </a:t>
            </a:r>
            <a:r>
              <a:rPr lang="ru-RU" sz="2400" dirty="0" err="1">
                <a:effectLst/>
              </a:rPr>
              <a:t>управління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економікою</a:t>
            </a:r>
            <a:r>
              <a:rPr lang="ru-RU" sz="2400" dirty="0">
                <a:effectLst/>
              </a:rPr>
              <a:t>;</a:t>
            </a:r>
          </a:p>
          <a:p>
            <a:r>
              <a:rPr lang="ru-RU" sz="2400" dirty="0">
                <a:effectLst/>
              </a:rPr>
              <a:t>6) </a:t>
            </a:r>
            <a:r>
              <a:rPr lang="ru-RU" sz="2400" dirty="0" err="1">
                <a:effectLst/>
              </a:rPr>
              <a:t>повне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безправ'я</a:t>
            </a:r>
            <a:r>
              <a:rPr lang="ru-RU" sz="2400" dirty="0">
                <a:effectLst/>
              </a:rPr>
              <a:t> людини. </a:t>
            </a:r>
          </a:p>
          <a:p>
            <a:r>
              <a:rPr lang="ru-RU" sz="2400" dirty="0">
                <a:effectLst/>
              </a:rPr>
              <a:t> 7) </a:t>
            </a:r>
            <a:r>
              <a:rPr lang="ru-RU" sz="2400" dirty="0" err="1">
                <a:effectLst/>
              </a:rPr>
              <a:t>існує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сувора</a:t>
            </a:r>
            <a:r>
              <a:rPr lang="ru-RU" sz="2400" dirty="0">
                <a:effectLst/>
              </a:rPr>
              <a:t> цензура над </a:t>
            </a:r>
            <a:r>
              <a:rPr lang="ru-RU" sz="2400" dirty="0" err="1">
                <a:effectLst/>
              </a:rPr>
              <a:t>усіма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засобами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масово</a:t>
            </a:r>
            <a:r>
              <a:rPr lang="uk-UA" sz="2400" dirty="0">
                <a:effectLst/>
              </a:rPr>
              <a:t>ї інформації</a:t>
            </a:r>
            <a:endParaRPr lang="ru-RU" sz="2400" dirty="0">
              <a:effectLst/>
            </a:endParaRPr>
          </a:p>
          <a:p>
            <a:r>
              <a:rPr lang="uk-UA" sz="2400" dirty="0">
                <a:effectLst/>
              </a:rPr>
              <a:t>8) поліція і спецслужби виступають в якості інструменту масових репресій;</a:t>
            </a:r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9) </a:t>
            </a:r>
            <a:r>
              <a:rPr lang="ru-RU" sz="2400" dirty="0" err="1">
                <a:effectLst/>
              </a:rPr>
              <a:t>придушення</a:t>
            </a:r>
            <a:r>
              <a:rPr lang="ru-RU" sz="2400" dirty="0">
                <a:effectLst/>
              </a:rPr>
              <a:t> будь-</a:t>
            </a:r>
            <a:r>
              <a:rPr lang="ru-RU" sz="2400" dirty="0" err="1">
                <a:effectLst/>
              </a:rPr>
              <a:t>якої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опозиції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інакомислення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допомогою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масового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терору</a:t>
            </a:r>
            <a:r>
              <a:rPr lang="ru-RU" sz="2400" dirty="0">
                <a:effectLst/>
              </a:rPr>
              <a:t>, </a:t>
            </a:r>
          </a:p>
          <a:p>
            <a:r>
              <a:rPr lang="ru-RU" sz="2400" dirty="0">
                <a:effectLst/>
              </a:rPr>
              <a:t>10) </a:t>
            </a:r>
            <a:r>
              <a:rPr lang="ru-RU" sz="2400" dirty="0" err="1">
                <a:effectLst/>
              </a:rPr>
              <a:t>придушення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особистості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знеособлення</a:t>
            </a:r>
            <a:r>
              <a:rPr lang="ru-RU" sz="2400" dirty="0">
                <a:effectLst/>
              </a:rPr>
              <a:t> людини, </a:t>
            </a:r>
            <a:r>
              <a:rPr lang="ru-RU" sz="2400" dirty="0" err="1">
                <a:effectLst/>
              </a:rPr>
              <a:t>перетворення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його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однотипний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гвинтик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партійно-державної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машини</a:t>
            </a:r>
            <a:r>
              <a:rPr lang="ru-RU" sz="2400" dirty="0">
                <a:effectLst/>
              </a:rPr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5153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70998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FF0000"/>
                </a:solidFill>
                <a:effectLst/>
              </a:rPr>
              <a:t>Спираючись</a:t>
            </a:r>
            <a:r>
              <a:rPr lang="ru-RU" sz="3600" dirty="0">
                <a:solidFill>
                  <a:srgbClr val="FF0000"/>
                </a:solidFill>
                <a:effectLst/>
              </a:rPr>
              <a:t> на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потужну</a:t>
            </a:r>
            <a:r>
              <a:rPr lang="ru-RU" sz="3600" dirty="0">
                <a:solidFill>
                  <a:srgbClr val="FF0000"/>
                </a:solidFill>
                <a:effectLst/>
              </a:rPr>
              <a:t> систему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каральних</a:t>
            </a:r>
            <a:r>
              <a:rPr lang="ru-RU" sz="3600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органів</a:t>
            </a:r>
            <a:r>
              <a:rPr lang="ru-RU" sz="3600" dirty="0">
                <a:solidFill>
                  <a:srgbClr val="FF0000"/>
                </a:solidFill>
                <a:effectLst/>
              </a:rPr>
              <a:t>,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сталінське</a:t>
            </a:r>
            <a:r>
              <a:rPr lang="ru-RU" sz="3600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керівництво</a:t>
            </a:r>
            <a:r>
              <a:rPr lang="ru-RU" sz="3600" dirty="0">
                <a:solidFill>
                  <a:srgbClr val="FF0000"/>
                </a:solidFill>
                <a:effectLst/>
              </a:rPr>
              <a:t> в 30-і роки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розкручує</a:t>
            </a:r>
            <a:r>
              <a:rPr lang="ru-RU" sz="3600" dirty="0">
                <a:solidFill>
                  <a:srgbClr val="FF0000"/>
                </a:solidFill>
                <a:effectLst/>
              </a:rPr>
              <a:t> маховик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репресій</a:t>
            </a:r>
            <a:r>
              <a:rPr lang="ru-RU" sz="3600" dirty="0">
                <a:solidFill>
                  <a:srgbClr val="FF0000"/>
                </a:solidFill>
                <a:effectLst/>
              </a:rPr>
              <a:t>. На думку ряду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сучасних</a:t>
            </a:r>
            <a:r>
              <a:rPr lang="ru-RU" sz="3600" dirty="0">
                <a:solidFill>
                  <a:srgbClr val="FF0000"/>
                </a:solidFill>
                <a:effectLst/>
              </a:rPr>
              <a:t> ,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репресивна</a:t>
            </a:r>
            <a:r>
              <a:rPr lang="ru-RU" sz="3600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політика</a:t>
            </a:r>
            <a:r>
              <a:rPr lang="ru-RU" sz="3600" dirty="0">
                <a:solidFill>
                  <a:srgbClr val="FF0000"/>
                </a:solidFill>
                <a:effectLst/>
              </a:rPr>
              <a:t> на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даному</a:t>
            </a:r>
            <a:r>
              <a:rPr lang="ru-RU" sz="3600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періоді</a:t>
            </a:r>
            <a:r>
              <a:rPr lang="ru-RU" sz="3600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переслідувала</a:t>
            </a:r>
            <a:r>
              <a:rPr lang="ru-RU" sz="3600" dirty="0">
                <a:solidFill>
                  <a:srgbClr val="FF0000"/>
                </a:solidFill>
                <a:effectLst/>
              </a:rPr>
              <a:t> три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головні</a:t>
            </a:r>
            <a:r>
              <a:rPr lang="ru-RU" sz="3600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цілі</a:t>
            </a:r>
            <a:r>
              <a:rPr lang="ru-RU" sz="3600" dirty="0">
                <a:solidFill>
                  <a:srgbClr val="FF0000"/>
                </a:solidFill>
                <a:effectLst/>
              </a:rPr>
              <a:t>:</a:t>
            </a:r>
            <a:br>
              <a:rPr lang="ru-RU" sz="3600" dirty="0">
                <a:solidFill>
                  <a:srgbClr val="FF0000"/>
                </a:solidFill>
                <a:effectLst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65779"/>
            <a:ext cx="12192000" cy="4292220"/>
          </a:xfrm>
        </p:spPr>
        <p:txBody>
          <a:bodyPr/>
          <a:lstStyle/>
          <a:p>
            <a:r>
              <a:rPr lang="ru-RU" sz="3200" dirty="0">
                <a:effectLst/>
              </a:rPr>
              <a:t>1) </a:t>
            </a:r>
            <a:r>
              <a:rPr lang="ru-RU" sz="3200" dirty="0" err="1">
                <a:effectLst/>
              </a:rPr>
              <a:t>дійсне</a:t>
            </a:r>
            <a:r>
              <a:rPr lang="ru-RU" sz="3200" dirty="0">
                <a:effectLst/>
              </a:rPr>
              <a:t> </a:t>
            </a:r>
            <a:r>
              <a:rPr lang="ru-RU" sz="3200" u="sng" dirty="0" err="1">
                <a:effectLst/>
              </a:rPr>
              <a:t>очищення</a:t>
            </a:r>
            <a:r>
              <a:rPr lang="ru-RU" sz="3200" dirty="0">
                <a:effectLst/>
              </a:rPr>
              <a:t> </a:t>
            </a:r>
            <a:r>
              <a:rPr lang="ru-RU" sz="3200" dirty="0" err="1">
                <a:effectLst/>
              </a:rPr>
              <a:t>від</a:t>
            </a:r>
            <a:r>
              <a:rPr lang="ru-RU" sz="3200" dirty="0">
                <a:effectLst/>
              </a:rPr>
              <a:t> «</a:t>
            </a:r>
            <a:r>
              <a:rPr lang="ru-RU" sz="3200" dirty="0" err="1">
                <a:effectLst/>
              </a:rPr>
              <a:t>розклалися</a:t>
            </a:r>
            <a:r>
              <a:rPr lang="ru-RU" sz="3200" dirty="0">
                <a:effectLst/>
              </a:rPr>
              <a:t>» </a:t>
            </a:r>
            <a:r>
              <a:rPr lang="ru-RU" sz="3200" dirty="0" err="1">
                <a:effectLst/>
              </a:rPr>
              <a:t>від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найчастіше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безконтрольної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влади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функціонерів</a:t>
            </a:r>
            <a:r>
              <a:rPr lang="ru-RU" sz="3200" dirty="0">
                <a:effectLst/>
              </a:rPr>
              <a:t>;</a:t>
            </a:r>
          </a:p>
          <a:p>
            <a:r>
              <a:rPr lang="ru-RU" sz="3200" dirty="0">
                <a:effectLst/>
              </a:rPr>
              <a:t>2) </a:t>
            </a:r>
            <a:r>
              <a:rPr lang="ru-RU" sz="3200" dirty="0" err="1">
                <a:effectLst/>
              </a:rPr>
              <a:t>придушення</a:t>
            </a:r>
            <a:r>
              <a:rPr lang="ru-RU" sz="3200" dirty="0">
                <a:effectLst/>
              </a:rPr>
              <a:t> в </a:t>
            </a:r>
            <a:r>
              <a:rPr lang="ru-RU" sz="3200" dirty="0" err="1">
                <a:effectLst/>
              </a:rPr>
              <a:t>зародку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відомчих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місницьких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сепаратистських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кланових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опозиційних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настроїв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забезпечення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безумовної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влади</a:t>
            </a:r>
            <a:r>
              <a:rPr lang="ru-RU" sz="3200" dirty="0">
                <a:effectLst/>
              </a:rPr>
              <a:t> центру над </a:t>
            </a:r>
            <a:r>
              <a:rPr lang="ru-RU" sz="3200" dirty="0" err="1">
                <a:effectLst/>
              </a:rPr>
              <a:t>периферією</a:t>
            </a:r>
            <a:r>
              <a:rPr lang="ru-RU" sz="3200" dirty="0">
                <a:effectLst/>
              </a:rPr>
              <a:t>;</a:t>
            </a:r>
          </a:p>
          <a:p>
            <a:r>
              <a:rPr lang="ru-RU" sz="3200" dirty="0">
                <a:effectLst/>
              </a:rPr>
              <a:t>3) </a:t>
            </a:r>
            <a:r>
              <a:rPr lang="ru-RU" sz="3200" dirty="0" err="1">
                <a:effectLst/>
              </a:rPr>
              <a:t>зняття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соціальної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напруги</a:t>
            </a:r>
            <a:r>
              <a:rPr lang="ru-RU" sz="3200" dirty="0">
                <a:effectLst/>
              </a:rPr>
              <a:t> шляхом </a:t>
            </a:r>
            <a:r>
              <a:rPr lang="ru-RU" sz="3200" dirty="0" err="1">
                <a:effectLst/>
              </a:rPr>
              <a:t>виявлення</a:t>
            </a:r>
            <a:r>
              <a:rPr lang="ru-RU" sz="3200" dirty="0">
                <a:effectLst/>
              </a:rPr>
              <a:t> і </a:t>
            </a:r>
            <a:r>
              <a:rPr lang="ru-RU" sz="3200" dirty="0" err="1">
                <a:effectLst/>
              </a:rPr>
              <a:t>покарання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ворогів</a:t>
            </a:r>
            <a:r>
              <a:rPr lang="ru-RU" sz="3200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21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400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/>
              </a:rPr>
              <a:t>Голодомор </a:t>
            </a:r>
            <a:r>
              <a:rPr lang="ru-RU" sz="4800" b="1" dirty="0">
                <a:solidFill>
                  <a:srgbClr val="FF0000"/>
                </a:solidFill>
                <a:effectLst/>
              </a:rPr>
              <a:t>1932–1933 </a:t>
            </a:r>
            <a:r>
              <a:rPr lang="ru-RU" sz="4800" b="1" dirty="0" err="1" smtClean="0">
                <a:solidFill>
                  <a:srgbClr val="FF0000"/>
                </a:solidFill>
                <a:effectLst/>
              </a:rPr>
              <a:t>років</a:t>
            </a:r>
            <a:r>
              <a:rPr lang="ru-RU" sz="4800" b="1" dirty="0" smtClean="0">
                <a:solidFill>
                  <a:srgbClr val="FF0000"/>
                </a:solidFill>
                <a:effectLst/>
              </a:rPr>
              <a:t> 4,5</a:t>
            </a:r>
            <a:r>
              <a:rPr lang="ru-RU" sz="4800" b="1" dirty="0">
                <a:solidFill>
                  <a:srgbClr val="FF0000"/>
                </a:solidFill>
                <a:effectLst/>
              </a:rPr>
              <a:t> млн </a:t>
            </a:r>
            <a:r>
              <a:rPr lang="ru-RU" sz="4800" b="1" dirty="0" err="1" smtClean="0">
                <a:solidFill>
                  <a:srgbClr val="FF0000"/>
                </a:solidFill>
                <a:effectLst/>
              </a:rPr>
              <a:t>осіб</a:t>
            </a:r>
            <a:r>
              <a:rPr lang="uk-UA" sz="48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/>
              </a:rPr>
              <a:t>Голодомор 1946–1947</a:t>
            </a:r>
            <a:r>
              <a:rPr lang="en-US" sz="48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/>
              </a:rPr>
              <a:t>рок</a:t>
            </a:r>
            <a:r>
              <a:rPr lang="uk-UA" sz="4800" b="1" dirty="0" err="1" smtClean="0">
                <a:solidFill>
                  <a:srgbClr val="FF0000"/>
                </a:solidFill>
                <a:effectLst/>
              </a:rPr>
              <a:t>ів</a:t>
            </a:r>
            <a:r>
              <a:rPr lang="uk-UA" sz="4800" b="1" dirty="0" smtClean="0">
                <a:solidFill>
                  <a:srgbClr val="FF0000"/>
                </a:solidFill>
                <a:effectLst/>
              </a:rPr>
              <a:t> 1 млн осіб</a:t>
            </a:r>
            <a:br>
              <a:rPr lang="uk-UA" sz="4800" b="1" dirty="0" smtClean="0">
                <a:solidFill>
                  <a:srgbClr val="FF0000"/>
                </a:solidFill>
                <a:effectLst/>
              </a:rPr>
            </a:br>
            <a:r>
              <a:rPr lang="uk-UA" sz="4800" b="1" dirty="0" smtClean="0">
                <a:solidFill>
                  <a:srgbClr val="FF0000"/>
                </a:solidFill>
                <a:effectLst/>
              </a:rPr>
              <a:t>  Репресії 37-38 років 7-8 млн осіб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9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8858" cy="39032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66" y="3200399"/>
            <a:ext cx="6897334" cy="3654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58" y="0"/>
            <a:ext cx="6913141" cy="32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8" y="3903260"/>
            <a:ext cx="5294666" cy="2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56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" y="2524266"/>
            <a:ext cx="7617072" cy="43337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51" y="0"/>
            <a:ext cx="4535424" cy="4230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51" y="4230806"/>
            <a:ext cx="4535424" cy="2640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615450" cy="252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4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44</TotalTime>
  <Words>59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Calisto MT</vt:lpstr>
      <vt:lpstr>Trebuchet MS</vt:lpstr>
      <vt:lpstr>Wingdings 2</vt:lpstr>
      <vt:lpstr>Грифель</vt:lpstr>
      <vt:lpstr>Тоталітарний режим СРСР 30-40 років XX століття</vt:lpstr>
      <vt:lpstr>Становлення тоталітарного режиму в СРСР у 30-ті роки</vt:lpstr>
      <vt:lpstr>До основних ознак тоталітарного режиму відносяться: </vt:lpstr>
      <vt:lpstr>Спираючись на потужну систему каральних органів, сталінське керівництво в 30-і роки розкручує маховик репресій. На думку ряду сучасних , репресивна політика на даному періоді переслідувала три головні цілі: </vt:lpstr>
      <vt:lpstr>Голодомор 1932–1933 років 4,5 млн осіб Голодомор 1946–1947 років 1 млн осіб   Репресії 37-38 років 7-8 млн осіб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Тоталітарний режим СРСР 30-40 років XX століття</dc:title>
  <dc:creator>User</dc:creator>
  <cp:lastModifiedBy>User</cp:lastModifiedBy>
  <cp:revision>11</cp:revision>
  <dcterms:created xsi:type="dcterms:W3CDTF">2015-01-22T19:26:43Z</dcterms:created>
  <dcterms:modified xsi:type="dcterms:W3CDTF">2015-01-22T20:11:33Z</dcterms:modified>
</cp:coreProperties>
</file>