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93" TargetMode="External"/><Relationship Id="rId2" Type="http://schemas.openxmlformats.org/officeDocument/2006/relationships/hyperlink" Target="http://uk.wikipedia.org/wiki/%D0%9B%D1%8C%D0%B2%D1%96%D0%B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189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2071678"/>
            <a:ext cx="5051756" cy="321471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53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Чикаленко </a:t>
            </a:r>
            <a:r>
              <a:rPr lang="uk-UA" sz="4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Євген Харламович</a:t>
            </a:r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1861</a:t>
            </a:r>
            <a:r>
              <a:rPr lang="en-US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uk-UA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1929</a:t>
            </a:r>
            <a:endParaRPr lang="uk-UA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4238-7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642918"/>
            <a:ext cx="3810000" cy="541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143985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Євген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Чикаленко -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визначний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громадський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діяч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видавець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публіцист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 меценат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української</a:t>
            </a:r>
            <a:r>
              <a:rPr lang="ru-RU" sz="3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1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культури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uk-UA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01114" cy="2428892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 smtClean="0"/>
              <a:t>Євге́н Харла́мпійович Чикале́нко</a:t>
            </a:r>
            <a:r>
              <a:rPr lang="vi-VN" dirty="0" smtClean="0"/>
              <a:t> </a:t>
            </a:r>
            <a:r>
              <a:rPr lang="uk-UA" dirty="0" smtClean="0"/>
              <a:t>народився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9 грудня 1861 року</a:t>
            </a:r>
            <a:r>
              <a:rPr lang="uk-UA" dirty="0" smtClean="0"/>
              <a:t>. </a:t>
            </a:r>
            <a:r>
              <a:rPr lang="ru-RU" dirty="0" smtClean="0"/>
              <a:t>Родом </a:t>
            </a:r>
            <a:r>
              <a:rPr lang="ru-RU" dirty="0" err="1" smtClean="0"/>
              <a:t>із</a:t>
            </a:r>
            <a:r>
              <a:rPr lang="ru-RU" dirty="0" smtClean="0"/>
              <a:t> села </a:t>
            </a:r>
            <a:r>
              <a:rPr lang="ru-RU" dirty="0" err="1" smtClean="0"/>
              <a:t>Перешори</a:t>
            </a:r>
            <a:r>
              <a:rPr lang="ru-RU" dirty="0" smtClean="0"/>
              <a:t> </a:t>
            </a:r>
            <a:r>
              <a:rPr lang="ru-RU" dirty="0" err="1" smtClean="0"/>
              <a:t>Ананьївського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 </a:t>
            </a:r>
            <a:r>
              <a:rPr lang="ru-RU" dirty="0" err="1" smtClean="0"/>
              <a:t>Херсонської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Освіту здобув у Харківському університеті (природничий відділ), де був діяльним в українській студентській громаді й </a:t>
            </a:r>
            <a:r>
              <a:rPr lang="uk-UA" dirty="0" smtClean="0"/>
              <a:t>у </a:t>
            </a:r>
            <a:r>
              <a:rPr lang="uk-UA" dirty="0" err="1" smtClean="0"/>
              <a:t>драгоманівському</a:t>
            </a:r>
            <a:r>
              <a:rPr lang="uk-UA" dirty="0" smtClean="0"/>
              <a:t> радикальному гуртку (керівник В. Мальований), за участь в якому був заарештований (1884) і перебував 5 років під наглядом поліції в с. </a:t>
            </a:r>
            <a:r>
              <a:rPr lang="uk-UA" dirty="0" err="1" smtClean="0"/>
              <a:t>Перешорах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Рисунок 3" descr="Харківський_університет._Xarkivśkyj_universyt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4143380"/>
            <a:ext cx="4408895" cy="2714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858180" cy="4900634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На той час </a:t>
            </a:r>
            <a:r>
              <a:rPr lang="ru-RU" sz="2400" dirty="0" err="1" smtClean="0"/>
              <a:t>батько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помер. </a:t>
            </a:r>
            <a:r>
              <a:rPr lang="ru-RU" sz="2400" dirty="0" err="1" smtClean="0"/>
              <a:t>Тож</a:t>
            </a:r>
            <a:r>
              <a:rPr lang="ru-RU" sz="2400" dirty="0" smtClean="0"/>
              <a:t> </a:t>
            </a:r>
            <a:r>
              <a:rPr lang="ru-RU" sz="2400" dirty="0" err="1" smtClean="0"/>
              <a:t>Євген</a:t>
            </a:r>
            <a:r>
              <a:rPr lang="ru-RU" sz="2400" dirty="0" smtClean="0"/>
              <a:t> Чикаленко </a:t>
            </a:r>
            <a:r>
              <a:rPr lang="ru-RU" sz="2400" dirty="0" err="1" smtClean="0"/>
              <a:t>починає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родинному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маєтку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. В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експериментує</a:t>
            </a:r>
            <a:r>
              <a:rPr lang="ru-RU" sz="2400" dirty="0" smtClean="0"/>
              <a:t> як агроном,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посушливі</a:t>
            </a:r>
            <a:r>
              <a:rPr lang="ru-RU" sz="2400" dirty="0" smtClean="0"/>
              <a:t> роки </a:t>
            </a:r>
            <a:r>
              <a:rPr lang="ru-RU" sz="2400" dirty="0" err="1" smtClean="0"/>
              <a:t>домагається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хорошого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врожаю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полях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Пише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поради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сільського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 «</a:t>
            </a:r>
            <a:r>
              <a:rPr lang="ru-RU" sz="2400" dirty="0" err="1" smtClean="0"/>
              <a:t>Розмови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сельське</a:t>
            </a:r>
            <a:r>
              <a:rPr lang="ru-RU" sz="2400" dirty="0" smtClean="0"/>
              <a:t> хозяйство» у 5 книгах (Одеса, 1897, </a:t>
            </a:r>
            <a:r>
              <a:rPr lang="ru-RU" sz="2400" dirty="0" err="1" smtClean="0"/>
              <a:t>пізніше</a:t>
            </a:r>
            <a:r>
              <a:rPr lang="ru-RU" sz="2400" dirty="0" smtClean="0"/>
              <a:t> Петербург</a:t>
            </a:r>
            <a:r>
              <a:rPr lang="ru-RU" sz="2400" dirty="0" smtClean="0"/>
              <a:t>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півмільйонним</a:t>
            </a:r>
            <a:r>
              <a:rPr lang="ru-RU" sz="2400" dirty="0" smtClean="0"/>
              <a:t> накладом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становили </a:t>
            </a:r>
            <a:r>
              <a:rPr lang="ru-RU" sz="2400" dirty="0" err="1" smtClean="0"/>
              <a:t>своєрідну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популярну</a:t>
            </a:r>
            <a:r>
              <a:rPr lang="ru-RU" sz="2400" dirty="0" smtClean="0"/>
              <a:t> </a:t>
            </a:r>
            <a:r>
              <a:rPr lang="ru-RU" sz="2400" dirty="0" err="1" smtClean="0"/>
              <a:t>енциклопедію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 1894 </a:t>
            </a:r>
            <a:r>
              <a:rPr lang="ru-RU" sz="2400" dirty="0" err="1" smtClean="0"/>
              <a:t>переїхав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Одеси</a:t>
            </a:r>
            <a:r>
              <a:rPr lang="ru-RU" sz="2400" dirty="0" smtClean="0"/>
              <a:t>, а в 1900 — до </a:t>
            </a:r>
            <a:r>
              <a:rPr lang="ru-RU" sz="2400" dirty="0" err="1" smtClean="0"/>
              <a:t>Києва</a:t>
            </a:r>
            <a:r>
              <a:rPr lang="ru-RU" sz="2400" dirty="0" smtClean="0"/>
              <a:t>, де </a:t>
            </a:r>
            <a:r>
              <a:rPr lang="ru-RU" sz="2400" dirty="0" err="1" smtClean="0"/>
              <a:t>включився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громадське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5000660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100" dirty="0" err="1" smtClean="0"/>
              <a:t>Був</a:t>
            </a:r>
            <a:r>
              <a:rPr lang="ru-RU" sz="3100" dirty="0" smtClean="0"/>
              <a:t> меценатом </a:t>
            </a:r>
            <a:r>
              <a:rPr lang="ru-RU" sz="3100" dirty="0" err="1" smtClean="0"/>
              <a:t>різних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починів</a:t>
            </a:r>
            <a:r>
              <a:rPr lang="ru-RU" sz="3100" dirty="0" smtClean="0"/>
              <a:t>: на </a:t>
            </a:r>
            <a:r>
              <a:rPr lang="ru-RU" sz="3100" dirty="0" err="1" smtClean="0"/>
              <a:t>його</a:t>
            </a:r>
            <a:r>
              <a:rPr lang="ru-RU" sz="3100" dirty="0" smtClean="0"/>
              <a:t> </a:t>
            </a:r>
            <a:r>
              <a:rPr lang="ru-RU" sz="3100" dirty="0" err="1" smtClean="0"/>
              <a:t>гроші</a:t>
            </a:r>
            <a:r>
              <a:rPr lang="ru-RU" sz="3100" dirty="0" smtClean="0"/>
              <a:t> видано «</a:t>
            </a:r>
            <a:r>
              <a:rPr lang="ru-RU" sz="3100" dirty="0" err="1" smtClean="0"/>
              <a:t>Русско-український</a:t>
            </a:r>
            <a:r>
              <a:rPr lang="ru-RU" sz="3100" dirty="0" smtClean="0"/>
              <a:t> словарь» </a:t>
            </a:r>
            <a:r>
              <a:rPr lang="ru-RU" sz="3100" dirty="0" err="1" smtClean="0"/>
              <a:t>Уманця-Комарова</a:t>
            </a:r>
            <a:r>
              <a:rPr lang="ru-RU" sz="3100" dirty="0" smtClean="0"/>
              <a:t> (</a:t>
            </a:r>
            <a:r>
              <a:rPr lang="ru-RU" sz="3100" dirty="0" err="1" smtClean="0">
                <a:hlinkClick r:id="rId2" tooltip="Львів"/>
              </a:rPr>
              <a:t>Львів</a:t>
            </a:r>
            <a:r>
              <a:rPr lang="ru-RU" sz="3100" dirty="0" smtClean="0"/>
              <a:t>, </a:t>
            </a:r>
            <a:r>
              <a:rPr lang="ru-RU" sz="3100" dirty="0" smtClean="0">
                <a:hlinkClick r:id="rId3" tooltip="1893"/>
              </a:rPr>
              <a:t>1893</a:t>
            </a:r>
            <a:r>
              <a:rPr lang="ru-RU" sz="3100" dirty="0" smtClean="0"/>
              <a:t>–</a:t>
            </a:r>
            <a:r>
              <a:rPr lang="ru-RU" sz="3100" dirty="0" smtClean="0">
                <a:hlinkClick r:id="rId4" tooltip="1898"/>
              </a:rPr>
              <a:t>1898</a:t>
            </a:r>
            <a:r>
              <a:rPr lang="ru-RU" sz="3100" dirty="0" smtClean="0"/>
              <a:t>), </a:t>
            </a:r>
            <a:r>
              <a:rPr lang="ru-RU" sz="3100" dirty="0" err="1" smtClean="0"/>
              <a:t>він</a:t>
            </a:r>
            <a:r>
              <a:rPr lang="ru-RU" sz="3100" dirty="0" smtClean="0"/>
              <a:t> </a:t>
            </a:r>
            <a:r>
              <a:rPr lang="ru-RU" sz="3100" dirty="0" err="1" smtClean="0"/>
              <a:t>допомагав</a:t>
            </a:r>
            <a:r>
              <a:rPr lang="ru-RU" sz="3100" dirty="0" smtClean="0"/>
              <a:t> журналу «Киевская Старина», </a:t>
            </a:r>
            <a:r>
              <a:rPr lang="ru-RU" sz="3100" dirty="0" err="1" smtClean="0"/>
              <a:t>даючи</a:t>
            </a:r>
            <a:r>
              <a:rPr lang="ru-RU" sz="3100" dirty="0" smtClean="0"/>
              <a:t> </a:t>
            </a:r>
            <a:r>
              <a:rPr lang="ru-RU" sz="3100" dirty="0" err="1" smtClean="0"/>
              <a:t>нагороду</a:t>
            </a:r>
            <a:r>
              <a:rPr lang="ru-RU" sz="3100" dirty="0" smtClean="0"/>
              <a:t> (1000 </a:t>
            </a:r>
            <a:r>
              <a:rPr lang="ru-RU" sz="3100" dirty="0" err="1" smtClean="0"/>
              <a:t>крб</a:t>
            </a:r>
            <a:r>
              <a:rPr lang="ru-RU" sz="3100" dirty="0" smtClean="0"/>
              <a:t>) за </a:t>
            </a:r>
            <a:r>
              <a:rPr lang="ru-RU" sz="3100" dirty="0" err="1" smtClean="0"/>
              <a:t>найкраще</a:t>
            </a:r>
            <a:r>
              <a:rPr lang="ru-RU" sz="3100" dirty="0" smtClean="0"/>
              <a:t> </a:t>
            </a:r>
            <a:r>
              <a:rPr lang="ru-RU" sz="3100" dirty="0" err="1" smtClean="0"/>
              <a:t>написану</a:t>
            </a:r>
            <a:r>
              <a:rPr lang="ru-RU" sz="3100" dirty="0" smtClean="0"/>
              <a:t> </a:t>
            </a:r>
            <a:r>
              <a:rPr lang="ru-RU" sz="3100" dirty="0" err="1" smtClean="0"/>
              <a:t>історію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та </a:t>
            </a:r>
            <a:r>
              <a:rPr lang="ru-RU" sz="3100" dirty="0" err="1" smtClean="0"/>
              <a:t>сплачуючи</a:t>
            </a:r>
            <a:r>
              <a:rPr lang="ru-RU" sz="3100" dirty="0" smtClean="0"/>
              <a:t> </a:t>
            </a:r>
            <a:r>
              <a:rPr lang="ru-RU" sz="3100" dirty="0" err="1" smtClean="0"/>
              <a:t>гонорари</a:t>
            </a:r>
            <a:r>
              <a:rPr lang="ru-RU" sz="3100" dirty="0" smtClean="0"/>
              <a:t> за </a:t>
            </a:r>
            <a:r>
              <a:rPr lang="ru-RU" sz="3100" dirty="0" err="1" smtClean="0"/>
              <a:t>українські</a:t>
            </a:r>
            <a:r>
              <a:rPr lang="ru-RU" sz="3100" dirty="0" smtClean="0"/>
              <a:t> твори </a:t>
            </a:r>
            <a:r>
              <a:rPr lang="ru-RU" sz="3100" dirty="0" err="1" smtClean="0"/>
              <a:t>письменства</a:t>
            </a:r>
            <a:r>
              <a:rPr lang="ru-RU" sz="3100" dirty="0" smtClean="0"/>
              <a:t>, </a:t>
            </a:r>
            <a:r>
              <a:rPr lang="ru-RU" sz="3100" dirty="0" err="1" smtClean="0"/>
              <a:t>друковані</a:t>
            </a:r>
            <a:r>
              <a:rPr lang="ru-RU" sz="3100" dirty="0" smtClean="0"/>
              <a:t> в </a:t>
            </a:r>
            <a:r>
              <a:rPr lang="ru-RU" sz="3100" dirty="0" smtClean="0">
                <a:solidFill>
                  <a:srgbClr val="C00000"/>
                </a:solidFill>
              </a:rPr>
              <a:t>«Киевской Старине»</a:t>
            </a:r>
            <a:r>
              <a:rPr lang="ru-RU" sz="3100" dirty="0" smtClean="0"/>
              <a:t>; </a:t>
            </a:r>
            <a:endParaRPr lang="ru-RU" sz="3100" dirty="0" smtClean="0"/>
          </a:p>
          <a:p>
            <a:r>
              <a:rPr lang="ru-RU" sz="3100" dirty="0" err="1" smtClean="0"/>
              <a:t>організував</a:t>
            </a:r>
            <a:r>
              <a:rPr lang="ru-RU" sz="3100" dirty="0" smtClean="0"/>
              <a:t> </a:t>
            </a:r>
            <a:r>
              <a:rPr lang="ru-RU" sz="3100" dirty="0" smtClean="0"/>
              <a:t>при НТШ у </a:t>
            </a:r>
            <a:r>
              <a:rPr lang="ru-RU" sz="3100" dirty="0" err="1" smtClean="0"/>
              <a:t>Львові</a:t>
            </a:r>
            <a:r>
              <a:rPr lang="ru-RU" sz="3100" dirty="0" smtClean="0"/>
              <a:t> фонд </a:t>
            </a:r>
            <a:r>
              <a:rPr lang="ru-RU" sz="3100" dirty="0" err="1" smtClean="0"/>
              <a:t>ім</a:t>
            </a:r>
            <a:r>
              <a:rPr lang="ru-RU" sz="3100" dirty="0" smtClean="0"/>
              <a:t>. </a:t>
            </a:r>
            <a:r>
              <a:rPr lang="ru-RU" sz="3100" dirty="0" err="1" smtClean="0"/>
              <a:t>Мордовця</a:t>
            </a:r>
            <a:r>
              <a:rPr lang="ru-RU" sz="3100" dirty="0" smtClean="0"/>
              <a:t> для </a:t>
            </a:r>
            <a:r>
              <a:rPr lang="ru-RU" sz="3100" dirty="0" err="1" smtClean="0"/>
              <a:t>допомоги</a:t>
            </a:r>
            <a:r>
              <a:rPr lang="ru-RU" sz="3100" dirty="0" smtClean="0"/>
              <a:t> </a:t>
            </a:r>
            <a:r>
              <a:rPr lang="ru-RU" sz="3100" dirty="0" err="1" smtClean="0"/>
              <a:t>українським</a:t>
            </a:r>
            <a:r>
              <a:rPr lang="ru-RU" sz="3100" dirty="0" smtClean="0"/>
              <a:t> </a:t>
            </a:r>
            <a:r>
              <a:rPr lang="ru-RU" sz="3100" dirty="0" err="1" smtClean="0"/>
              <a:t>письменникам</a:t>
            </a:r>
            <a:r>
              <a:rPr lang="ru-RU" sz="3100" dirty="0" smtClean="0"/>
              <a:t>, </a:t>
            </a:r>
            <a:r>
              <a:rPr lang="ru-RU" sz="3100" dirty="0" err="1" smtClean="0"/>
              <a:t>фінансував</a:t>
            </a:r>
            <a:r>
              <a:rPr lang="ru-RU" sz="3100" dirty="0" smtClean="0"/>
              <a:t> </a:t>
            </a:r>
            <a:r>
              <a:rPr lang="ru-RU" sz="3100" dirty="0" err="1" smtClean="0"/>
              <a:t>тижневик</a:t>
            </a:r>
            <a:r>
              <a:rPr lang="ru-RU" sz="3100" dirty="0" smtClean="0"/>
              <a:t> РУП «Селянин» у </a:t>
            </a:r>
            <a:r>
              <a:rPr lang="ru-RU" sz="3100" dirty="0" err="1" smtClean="0"/>
              <a:t>Львові</a:t>
            </a:r>
            <a:r>
              <a:rPr lang="ru-RU" sz="3100" dirty="0" smtClean="0"/>
              <a:t>, став </a:t>
            </a:r>
            <a:r>
              <a:rPr lang="ru-RU" sz="3100" dirty="0" err="1" smtClean="0"/>
              <a:t>головним</a:t>
            </a:r>
            <a:r>
              <a:rPr lang="ru-RU" sz="3100" dirty="0" smtClean="0"/>
              <a:t> </a:t>
            </a:r>
            <a:r>
              <a:rPr lang="ru-RU" sz="3100" dirty="0" err="1" smtClean="0"/>
              <a:t>фундатором</a:t>
            </a:r>
            <a:r>
              <a:rPr lang="ru-RU" sz="3100" dirty="0" smtClean="0"/>
              <a:t> «</a:t>
            </a:r>
            <a:r>
              <a:rPr lang="ru-RU" sz="3100" dirty="0" err="1" smtClean="0"/>
              <a:t>Академічного</a:t>
            </a:r>
            <a:r>
              <a:rPr lang="ru-RU" sz="3100" dirty="0" smtClean="0"/>
              <a:t> Дому» у </a:t>
            </a:r>
            <a:r>
              <a:rPr lang="ru-RU" sz="3100" dirty="0" err="1" smtClean="0"/>
              <a:t>Львові</a:t>
            </a:r>
            <a:r>
              <a:rPr lang="ru-RU" sz="3100" dirty="0" smtClean="0"/>
              <a:t> (25 000 </a:t>
            </a:r>
            <a:r>
              <a:rPr lang="ru-RU" sz="3100" dirty="0" err="1" smtClean="0"/>
              <a:t>крб</a:t>
            </a:r>
            <a:r>
              <a:rPr lang="ru-RU" sz="3100" dirty="0" smtClean="0"/>
              <a:t>), </a:t>
            </a:r>
            <a:r>
              <a:rPr lang="ru-RU" sz="3100" dirty="0" err="1" smtClean="0"/>
              <a:t>заохочуючи</a:t>
            </a:r>
            <a:r>
              <a:rPr lang="ru-RU" sz="3100" dirty="0" smtClean="0"/>
              <a:t> </a:t>
            </a:r>
            <a:r>
              <a:rPr lang="ru-RU" sz="3100" dirty="0" err="1" smtClean="0"/>
              <a:t>наддніпрянську</a:t>
            </a:r>
            <a:r>
              <a:rPr lang="ru-RU" sz="3100" dirty="0" smtClean="0"/>
              <a:t> молодь </a:t>
            </a:r>
            <a:r>
              <a:rPr lang="ru-RU" sz="3100" dirty="0" err="1" smtClean="0"/>
              <a:t>їхати</a:t>
            </a:r>
            <a:r>
              <a:rPr lang="ru-RU" sz="3100" dirty="0" smtClean="0"/>
              <a:t> на </a:t>
            </a:r>
            <a:r>
              <a:rPr lang="ru-RU" sz="3100" dirty="0" err="1" smtClean="0"/>
              <a:t>студії</a:t>
            </a:r>
            <a:r>
              <a:rPr lang="ru-RU" sz="3100" dirty="0" smtClean="0"/>
              <a:t> до Львова.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5" name="Рисунок 4" descr="SAM_4405-225x3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1000108"/>
            <a:ext cx="3214695" cy="4286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5072098" cy="61436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 smtClean="0"/>
              <a:t>Був активним членом «Старої Громади» (з 1900), Загальної Безпартійної Демократичної Організації, Української демократичної </a:t>
            </a:r>
            <a:r>
              <a:rPr lang="uk-UA" dirty="0" smtClean="0"/>
              <a:t>партії</a:t>
            </a:r>
            <a:r>
              <a:rPr lang="uk-UA" dirty="0" smtClean="0"/>
              <a:t> (з 1904), Української Демократично-Радикальної Партії (з 1905 р.); 1908 року був ініціатором заснування Товариства Українських Поступовців і його фактичним головою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Найбільше до поширення національної свідомості спричинився фундацією (при підтримці В.Симиренка і Л.Жебуньова) єдиних українських щоденників </a:t>
            </a:r>
            <a:r>
              <a:rPr lang="uk-UA" dirty="0" smtClean="0"/>
              <a:t>на Наддніпрянщині</a:t>
            </a:r>
            <a:r>
              <a:rPr lang="uk-UA" dirty="0" smtClean="0"/>
              <a:t> — «Громадська Думка» (1906) і «Рада» (1906–1914).</a:t>
            </a:r>
            <a:endParaRPr lang="uk-UA" dirty="0"/>
          </a:p>
        </p:txBody>
      </p:sp>
      <p:pic>
        <p:nvPicPr>
          <p:cNvPr id="4" name="Рисунок 3" descr="250px-Rada-190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682066"/>
            <a:ext cx="3357586" cy="4982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7972452" cy="53403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 smtClean="0"/>
              <a:t>Під час Першої світової війни ховався від переслідування поліції у Фінляндії, Петрограді, Москві; з початком революції 1917 повернувся до Києва, але через консервативні погляди участі в політичній діяльності не брав</a:t>
            </a:r>
            <a:r>
              <a:rPr lang="uk-UA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 1919 </a:t>
            </a:r>
            <a:r>
              <a:rPr lang="ru-RU" dirty="0" err="1" smtClean="0"/>
              <a:t>виїхав</a:t>
            </a:r>
            <a:r>
              <a:rPr lang="ru-RU" dirty="0" smtClean="0"/>
              <a:t> до </a:t>
            </a:r>
            <a:r>
              <a:rPr lang="ru-RU" dirty="0" err="1" smtClean="0"/>
              <a:t>Галичини</a:t>
            </a:r>
            <a:r>
              <a:rPr lang="ru-RU" dirty="0" smtClean="0"/>
              <a:t> (де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інтернували</a:t>
            </a:r>
            <a:r>
              <a:rPr lang="ru-RU" dirty="0" smtClean="0"/>
              <a:t> поляки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 1920 </a:t>
            </a:r>
            <a:r>
              <a:rPr lang="ru-RU" dirty="0" err="1" smtClean="0"/>
              <a:t>перебував</a:t>
            </a:r>
            <a:r>
              <a:rPr lang="ru-RU" dirty="0" smtClean="0"/>
              <a:t> у </a:t>
            </a:r>
            <a:r>
              <a:rPr lang="ru-RU" dirty="0" err="1" smtClean="0"/>
              <a:t>Рабенштайні</a:t>
            </a:r>
            <a:r>
              <a:rPr lang="ru-RU" dirty="0" smtClean="0"/>
              <a:t> (</a:t>
            </a:r>
            <a:r>
              <a:rPr lang="ru-RU" dirty="0" err="1" smtClean="0"/>
              <a:t>Австрія</a:t>
            </a:r>
            <a:r>
              <a:rPr lang="ru-RU" dirty="0" smtClean="0"/>
              <a:t>).</a:t>
            </a:r>
          </a:p>
          <a:p>
            <a:r>
              <a:rPr lang="uk-UA" dirty="0" smtClean="0"/>
              <a:t>Будучи в еміграції, жив у великій бідності. Українська нью-йоркська газета «Свобода» навіть оголошувала збір коштів на його лікування</a:t>
            </a:r>
            <a:r>
              <a:rPr lang="uk-UA" dirty="0" smtClean="0"/>
              <a:t>.</a:t>
            </a:r>
          </a:p>
          <a:p>
            <a:r>
              <a:rPr lang="ru-RU" dirty="0" smtClean="0"/>
              <a:t>З </a:t>
            </a:r>
            <a:r>
              <a:rPr lang="ru-RU" dirty="0" smtClean="0"/>
              <a:t>1925 р.</a:t>
            </a:r>
            <a:r>
              <a:rPr lang="ru-RU" dirty="0" smtClean="0"/>
              <a:t> 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Термінологічну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при 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 в </a:t>
            </a:r>
            <a:r>
              <a:rPr lang="ru-RU" dirty="0" err="1" smtClean="0"/>
              <a:t>Подєбрадах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Помер 1929 року в </a:t>
            </a:r>
            <a:r>
              <a:rPr lang="ru-RU" dirty="0" err="1" smtClean="0"/>
              <a:t>Чехії</a:t>
            </a:r>
            <a:r>
              <a:rPr lang="ru-RU" dirty="0" smtClean="0"/>
              <a:t>, </a:t>
            </a:r>
            <a:r>
              <a:rPr lang="ru-RU" dirty="0" err="1" smtClean="0"/>
              <a:t>заповівши</a:t>
            </a:r>
            <a:r>
              <a:rPr lang="ru-RU" dirty="0" smtClean="0"/>
              <a:t> </a:t>
            </a:r>
            <a:r>
              <a:rPr lang="ru-RU" dirty="0" err="1" smtClean="0"/>
              <a:t>розвіяти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прах у </a:t>
            </a:r>
            <a:r>
              <a:rPr lang="ru-RU" dirty="0" err="1" smtClean="0"/>
              <a:t>рідному</a:t>
            </a:r>
            <a:r>
              <a:rPr lang="ru-RU" dirty="0" smtClean="0"/>
              <a:t>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Перешори</a:t>
            </a:r>
            <a:r>
              <a:rPr lang="ru-RU" dirty="0" smtClean="0"/>
              <a:t>.</a:t>
            </a:r>
            <a:endParaRPr lang="uk-U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8715436" cy="25717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uk-UA" dirty="0" smtClean="0"/>
              <a:t>Свій </a:t>
            </a:r>
            <a:r>
              <a:rPr lang="uk-UA" dirty="0" smtClean="0"/>
              <a:t>досвід в </a:t>
            </a:r>
            <a:r>
              <a:rPr lang="uk-UA" dirty="0" err="1" smtClean="0"/>
              <a:t>сільсьскому</a:t>
            </a:r>
            <a:r>
              <a:rPr lang="uk-UA" dirty="0" smtClean="0"/>
              <a:t> господарстві виклав у брошурі «</a:t>
            </a:r>
            <a:r>
              <a:rPr lang="uk-UA" dirty="0" smtClean="0">
                <a:solidFill>
                  <a:srgbClr val="C00000"/>
                </a:solidFill>
              </a:rPr>
              <a:t>Розмова про сільське хазяйство» (1897). </a:t>
            </a:r>
            <a:r>
              <a:rPr lang="uk-UA" dirty="0" smtClean="0"/>
              <a:t>У формі розмови із селянином у ній </a:t>
            </a:r>
            <a:r>
              <a:rPr lang="uk-UA" dirty="0" err="1" smtClean="0"/>
              <a:t>оповідається</a:t>
            </a:r>
            <a:r>
              <a:rPr lang="uk-UA" dirty="0" smtClean="0"/>
              <a:t> про ефективні методи агрономії. Свою брошуру Євген </a:t>
            </a:r>
            <a:r>
              <a:rPr lang="uk-UA" dirty="0" err="1" smtClean="0"/>
              <a:t>Харлампійович</a:t>
            </a:r>
            <a:r>
              <a:rPr lang="uk-UA" dirty="0" smtClean="0"/>
              <a:t> написав українською мовою і потім аж п'ять років добивався її видання, причому дозвіл підписував сам міністр внутрішніх справ Росії, оскільки українська мова на той час була забороненою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Автор </a:t>
            </a:r>
            <a:r>
              <a:rPr lang="uk-UA" dirty="0" smtClean="0">
                <a:solidFill>
                  <a:srgbClr val="C00000"/>
                </a:solidFill>
              </a:rPr>
              <a:t>«Спогадів»</a:t>
            </a:r>
            <a:r>
              <a:rPr lang="uk-UA" dirty="0" smtClean="0"/>
              <a:t> (І-</a:t>
            </a:r>
            <a:r>
              <a:rPr lang="en-US" dirty="0" smtClean="0"/>
              <a:t>II, </a:t>
            </a:r>
            <a:r>
              <a:rPr lang="uk-UA" dirty="0" smtClean="0"/>
              <a:t>Львів, 1925–1926) та </a:t>
            </a:r>
            <a:r>
              <a:rPr lang="uk-UA" dirty="0" smtClean="0">
                <a:solidFill>
                  <a:srgbClr val="C00000"/>
                </a:solidFill>
              </a:rPr>
              <a:t>«Щоденника 1917–1919»</a:t>
            </a:r>
            <a:r>
              <a:rPr lang="uk-UA" dirty="0" smtClean="0"/>
              <a:t> (Львів, 1931), які дають багатий матеріал до історії українського руху 19 і початку 20 століть.</a:t>
            </a:r>
            <a:endParaRPr lang="uk-UA" dirty="0"/>
          </a:p>
        </p:txBody>
      </p:sp>
      <p:pic>
        <p:nvPicPr>
          <p:cNvPr id="4" name="Рисунок 3" descr="800px-Chykalen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42852"/>
            <a:ext cx="5929354" cy="3965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7186666" cy="201135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 за увагу!</a:t>
            </a:r>
            <a:endParaRPr lang="uk-UA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4500570"/>
            <a:ext cx="4924436" cy="214314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Виконала </a:t>
            </a:r>
            <a:b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учениця 11 класу</a:t>
            </a:r>
            <a:b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Василишина Вікторія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138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Чикаленко Євген Харламович   1861-1929</vt:lpstr>
      <vt:lpstr>Євген Чикаленко - визначний громадський діяч, видавець, публіцист, меценат української культури </vt:lpstr>
      <vt:lpstr>Слайд 3</vt:lpstr>
      <vt:lpstr>Слайд 4</vt:lpstr>
      <vt:lpstr>Слайд 5</vt:lpstr>
      <vt:lpstr>Слайд 6</vt:lpstr>
      <vt:lpstr>Слайд 7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Чикаленко Євген Харламович   1861-1929</dc:title>
  <dc:creator>Konstantin</dc:creator>
  <cp:lastModifiedBy>Konstantin</cp:lastModifiedBy>
  <cp:revision>5</cp:revision>
  <dcterms:created xsi:type="dcterms:W3CDTF">2013-11-18T17:04:32Z</dcterms:created>
  <dcterms:modified xsi:type="dcterms:W3CDTF">2013-11-18T17:48:26Z</dcterms:modified>
</cp:coreProperties>
</file>