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422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764704"/>
            <a:ext cx="7772400" cy="1470025"/>
          </a:xfrm>
        </p:spPr>
        <p:txBody>
          <a:bodyPr>
            <a:normAutofit/>
          </a:bodyPr>
          <a:lstStyle/>
          <a:p>
            <a:r>
              <a:rPr lang="uk-UA" sz="6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Дослід</a:t>
            </a:r>
            <a:endParaRPr lang="uk-UA" sz="66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2636912"/>
            <a:ext cx="7776864" cy="3024336"/>
          </a:xfrm>
        </p:spPr>
        <p:txBody>
          <a:bodyPr>
            <a:normAutofit/>
          </a:bodyPr>
          <a:lstStyle/>
          <a:p>
            <a:r>
              <a:rPr lang="uk-UA" sz="4000" dirty="0" smtClean="0">
                <a:solidFill>
                  <a:srgbClr val="002060"/>
                </a:solidFill>
              </a:rPr>
              <a:t>Ознайомлення зі змістом етикеток харчових продуктів</a:t>
            </a:r>
            <a:endParaRPr lang="uk-UA" sz="4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8508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07876736"/>
              </p:ext>
            </p:extLst>
          </p:nvPr>
        </p:nvGraphicFramePr>
        <p:xfrm>
          <a:off x="15078" y="0"/>
          <a:ext cx="9165998" cy="6857999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1117600"/>
                <a:gridCol w="928915"/>
                <a:gridCol w="754742"/>
                <a:gridCol w="964141"/>
                <a:gridCol w="792088"/>
                <a:gridCol w="792088"/>
                <a:gridCol w="1080120"/>
                <a:gridCol w="576064"/>
                <a:gridCol w="1081934"/>
                <a:gridCol w="1078306"/>
              </a:tblGrid>
              <a:tr h="402054">
                <a:tc rowSpan="2">
                  <a:txBody>
                    <a:bodyPr/>
                    <a:lstStyle/>
                    <a:p>
                      <a:pPr algn="ctr"/>
                      <a:r>
                        <a:rPr lang="ru-RU" sz="1500" b="1" dirty="0" err="1" smtClean="0">
                          <a:effectLst/>
                        </a:rPr>
                        <a:t>Харчовий</a:t>
                      </a:r>
                      <a:r>
                        <a:rPr lang="ru-RU" sz="1500" b="1" dirty="0" smtClean="0">
                          <a:effectLst/>
                        </a:rPr>
                        <a:t> продукт</a:t>
                      </a:r>
                      <a:endParaRPr lang="uk-UA" sz="1500" b="1" dirty="0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500" b="1" dirty="0" err="1" smtClean="0">
                          <a:effectLst/>
                        </a:rPr>
                        <a:t>Вм</a:t>
                      </a:r>
                      <a:r>
                        <a:rPr lang="uk-UA" sz="1500" b="1" dirty="0" err="1" smtClean="0">
                          <a:effectLst/>
                        </a:rPr>
                        <a:t>іст</a:t>
                      </a:r>
                      <a:r>
                        <a:rPr lang="uk-UA" sz="1500" b="1" baseline="0" dirty="0" smtClean="0">
                          <a:effectLst/>
                        </a:rPr>
                        <a:t> основних компонентів</a:t>
                      </a:r>
                      <a:endParaRPr lang="uk-UA" sz="1500" b="1" dirty="0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indent="0" algn="ctr"/>
                      <a:r>
                        <a:rPr lang="uk-UA" sz="1500" b="1" dirty="0" err="1" smtClean="0">
                          <a:effectLst/>
                        </a:rPr>
                        <a:t>Харчо-ва</a:t>
                      </a:r>
                      <a:r>
                        <a:rPr lang="uk-UA" sz="1500" b="1" dirty="0" smtClean="0">
                          <a:effectLst/>
                        </a:rPr>
                        <a:t> </a:t>
                      </a:r>
                      <a:r>
                        <a:rPr lang="uk-UA" sz="1500" b="1" dirty="0" err="1" smtClean="0">
                          <a:effectLst/>
                        </a:rPr>
                        <a:t>цін-ність</a:t>
                      </a:r>
                      <a:endParaRPr lang="uk-UA" sz="1500" b="1" dirty="0">
                        <a:effectLst/>
                      </a:endParaRPr>
                    </a:p>
                  </a:txBody>
                  <a:tcPr marL="36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/>
                      <a:r>
                        <a:rPr lang="uk-UA" sz="1500" b="1" dirty="0" smtClean="0">
                          <a:effectLst/>
                        </a:rPr>
                        <a:t>Термін </a:t>
                      </a:r>
                      <a:r>
                        <a:rPr lang="uk-UA" sz="1500" b="1" dirty="0" err="1" smtClean="0">
                          <a:effectLst/>
                        </a:rPr>
                        <a:t>збері-гання</a:t>
                      </a:r>
                      <a:endParaRPr lang="uk-UA" sz="1500" b="1" dirty="0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uk-UA" sz="1500" b="1" dirty="0" smtClean="0">
                          <a:effectLst/>
                        </a:rPr>
                        <a:t>Вміст харчових добавок</a:t>
                      </a:r>
                      <a:endParaRPr lang="uk-UA" sz="1500" b="1" dirty="0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1263597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500" b="1" dirty="0" smtClean="0">
                          <a:effectLst/>
                        </a:rPr>
                        <a:t>білків</a:t>
                      </a:r>
                      <a:endParaRPr lang="uk-UA" sz="1500" b="1" dirty="0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500" b="1" dirty="0" smtClean="0">
                          <a:effectLst/>
                        </a:rPr>
                        <a:t>жирів</a:t>
                      </a:r>
                      <a:endParaRPr lang="uk-UA" sz="1500" b="1" dirty="0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500" b="1" dirty="0" err="1" smtClean="0">
                          <a:effectLst/>
                        </a:rPr>
                        <a:t>Вуглево-дів</a:t>
                      </a:r>
                      <a:endParaRPr lang="uk-UA" sz="1500" b="1" dirty="0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500" b="1" dirty="0" smtClean="0">
                          <a:effectLst/>
                        </a:rPr>
                        <a:t>назва</a:t>
                      </a:r>
                      <a:endParaRPr lang="uk-UA" sz="1500" b="1" dirty="0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500" b="1" dirty="0" smtClean="0">
                          <a:effectLst/>
                        </a:rPr>
                        <a:t>код</a:t>
                      </a:r>
                      <a:endParaRPr lang="uk-UA" sz="1500" b="1" dirty="0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500" b="1" dirty="0" smtClean="0">
                          <a:effectLst/>
                        </a:rPr>
                        <a:t>функція</a:t>
                      </a:r>
                      <a:endParaRPr lang="uk-UA" sz="1500" b="1" dirty="0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500" b="1" dirty="0" smtClean="0">
                          <a:effectLst/>
                        </a:rPr>
                        <a:t>Наслідки </a:t>
                      </a:r>
                      <a:r>
                        <a:rPr lang="uk-UA" sz="1500" b="1" dirty="0" err="1" smtClean="0">
                          <a:effectLst/>
                        </a:rPr>
                        <a:t>надмірно-го</a:t>
                      </a:r>
                      <a:r>
                        <a:rPr lang="uk-UA" sz="1500" b="1" baseline="0" dirty="0" smtClean="0">
                          <a:effectLst/>
                        </a:rPr>
                        <a:t> </a:t>
                      </a:r>
                      <a:r>
                        <a:rPr lang="uk-UA" sz="1500" b="1" dirty="0" err="1" smtClean="0">
                          <a:effectLst/>
                        </a:rPr>
                        <a:t>спожи-</a:t>
                      </a:r>
                      <a:endParaRPr lang="uk-UA" sz="1500" b="1" dirty="0" smtClean="0">
                        <a:effectLst/>
                      </a:endParaRPr>
                    </a:p>
                    <a:p>
                      <a:pPr algn="ctr"/>
                      <a:r>
                        <a:rPr lang="uk-UA" sz="1500" b="1" dirty="0" err="1" smtClean="0">
                          <a:effectLst/>
                        </a:rPr>
                        <a:t>вання</a:t>
                      </a:r>
                      <a:endParaRPr lang="uk-UA" sz="1500" b="1" dirty="0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1301">
                <a:tc>
                  <a:txBody>
                    <a:bodyPr/>
                    <a:lstStyle/>
                    <a:p>
                      <a:r>
                        <a:rPr lang="uk-UA" sz="1500" dirty="0" smtClean="0"/>
                        <a:t>1. Цукерки «</a:t>
                      </a:r>
                      <a:r>
                        <a:rPr lang="uk-UA" sz="1500" dirty="0" err="1" smtClean="0"/>
                        <a:t>Труфа-льє</a:t>
                      </a:r>
                      <a:r>
                        <a:rPr lang="uk-UA" sz="1500" dirty="0" smtClean="0"/>
                        <a:t>  Де Люкс»</a:t>
                      </a:r>
                      <a:endParaRPr lang="uk-UA" sz="15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500" dirty="0" smtClean="0"/>
                        <a:t>4,9 г</a:t>
                      </a:r>
                      <a:endParaRPr lang="uk-UA" sz="15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500" dirty="0" smtClean="0"/>
                        <a:t>43,4 г</a:t>
                      </a:r>
                      <a:endParaRPr lang="uk-UA" sz="15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500" dirty="0" smtClean="0"/>
                        <a:t>48 г</a:t>
                      </a:r>
                      <a:endParaRPr lang="uk-UA" sz="15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500" dirty="0" smtClean="0"/>
                        <a:t>595 ккал</a:t>
                      </a:r>
                      <a:endParaRPr lang="uk-UA" sz="15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tabLst/>
                      </a:pPr>
                      <a:r>
                        <a:rPr lang="uk-UA" sz="1500" dirty="0" smtClean="0"/>
                        <a:t>8</a:t>
                      </a:r>
                      <a:r>
                        <a:rPr lang="uk-UA" sz="1500" baseline="0" dirty="0" smtClean="0"/>
                        <a:t>    </a:t>
                      </a:r>
                      <a:r>
                        <a:rPr lang="uk-UA" sz="1500" dirty="0" smtClean="0"/>
                        <a:t>місяців</a:t>
                      </a:r>
                      <a:endParaRPr lang="uk-UA" sz="15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500" dirty="0" err="1" smtClean="0"/>
                        <a:t>Полігліце-рин</a:t>
                      </a:r>
                      <a:endParaRPr lang="uk-UA" sz="15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500" dirty="0" smtClean="0"/>
                        <a:t>Е476</a:t>
                      </a:r>
                      <a:endParaRPr lang="uk-UA" sz="15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uk-UA" sz="1500" dirty="0" smtClean="0"/>
                        <a:t>Як </a:t>
                      </a:r>
                      <a:r>
                        <a:rPr lang="uk-UA" sz="1500" dirty="0" err="1" smtClean="0"/>
                        <a:t>емульга-тор</a:t>
                      </a:r>
                      <a:endParaRPr lang="uk-UA" sz="15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uk-UA" sz="1500" dirty="0" err="1" smtClean="0"/>
                        <a:t>Зменшен-ня</a:t>
                      </a:r>
                      <a:r>
                        <a:rPr lang="uk-UA" sz="1500" baseline="0" dirty="0" smtClean="0"/>
                        <a:t> </a:t>
                      </a:r>
                      <a:r>
                        <a:rPr lang="uk-UA" sz="1500" dirty="0" err="1" smtClean="0"/>
                        <a:t>кількос-ті</a:t>
                      </a:r>
                      <a:r>
                        <a:rPr lang="uk-UA" sz="1500" dirty="0" smtClean="0"/>
                        <a:t> жирів</a:t>
                      </a:r>
                      <a:endParaRPr lang="uk-UA" sz="15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61047">
                <a:tc>
                  <a:txBody>
                    <a:bodyPr/>
                    <a:lstStyle/>
                    <a:p>
                      <a:r>
                        <a:rPr lang="uk-UA" sz="1500" dirty="0" smtClean="0"/>
                        <a:t>2. Майонез</a:t>
                      </a:r>
                      <a:r>
                        <a:rPr lang="uk-UA" sz="1500" baseline="0" dirty="0" smtClean="0"/>
                        <a:t> «</a:t>
                      </a:r>
                      <a:r>
                        <a:rPr lang="uk-UA" sz="1500" baseline="0" dirty="0" err="1" smtClean="0"/>
                        <a:t>Прован-саль</a:t>
                      </a:r>
                      <a:r>
                        <a:rPr lang="uk-UA" sz="1500" baseline="0" dirty="0" smtClean="0"/>
                        <a:t>»</a:t>
                      </a:r>
                      <a:endParaRPr lang="uk-UA" sz="15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uk-UA" sz="1500" dirty="0" smtClean="0"/>
                        <a:t>0,25 г</a:t>
                      </a:r>
                      <a:endParaRPr lang="uk-UA" sz="15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uk-UA" sz="1500" dirty="0" smtClean="0"/>
                        <a:t>67 г</a:t>
                      </a:r>
                      <a:endParaRPr lang="uk-UA" sz="15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uk-UA" sz="1500" dirty="0" smtClean="0"/>
                        <a:t>2,21 г</a:t>
                      </a:r>
                      <a:endParaRPr lang="uk-UA" sz="15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uk-UA" sz="1500" dirty="0" smtClean="0"/>
                        <a:t>617 ккал </a:t>
                      </a:r>
                      <a:endParaRPr lang="uk-UA" sz="15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>
                        <a:tabLst/>
                      </a:pPr>
                      <a:r>
                        <a:rPr lang="uk-UA" sz="1500" dirty="0" smtClean="0"/>
                        <a:t>30 діб</a:t>
                      </a:r>
                      <a:endParaRPr lang="uk-UA" sz="15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uk-UA" sz="1500" dirty="0" smtClean="0"/>
                        <a:t>Молочна кислота</a:t>
                      </a:r>
                      <a:endParaRPr lang="uk-UA" sz="15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uk-UA" sz="1500" dirty="0" smtClean="0"/>
                        <a:t>Е270</a:t>
                      </a:r>
                      <a:endParaRPr lang="uk-UA" sz="15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uk-UA" sz="1500" dirty="0" smtClean="0"/>
                        <a:t>Є </a:t>
                      </a:r>
                      <a:r>
                        <a:rPr lang="uk-UA" sz="1500" dirty="0" err="1" smtClean="0"/>
                        <a:t>консер-</a:t>
                      </a:r>
                      <a:r>
                        <a:rPr lang="uk-UA" sz="1500" baseline="0" dirty="0" smtClean="0"/>
                        <a:t> </a:t>
                      </a:r>
                    </a:p>
                    <a:p>
                      <a:r>
                        <a:rPr lang="uk-UA" sz="1500" baseline="0" dirty="0" err="1" smtClean="0"/>
                        <a:t>вантом</a:t>
                      </a:r>
                      <a:r>
                        <a:rPr lang="uk-UA" sz="1500" baseline="0" dirty="0" smtClean="0"/>
                        <a:t>.</a:t>
                      </a:r>
                    </a:p>
                    <a:p>
                      <a:r>
                        <a:rPr lang="uk-UA" sz="1500" dirty="0" smtClean="0"/>
                        <a:t>Збільшує тривалість </a:t>
                      </a:r>
                      <a:r>
                        <a:rPr lang="uk-UA" sz="1500" dirty="0" err="1" smtClean="0"/>
                        <a:t>збережен-ня</a:t>
                      </a:r>
                      <a:r>
                        <a:rPr lang="uk-UA" sz="1500" dirty="0" smtClean="0"/>
                        <a:t> продуктів, захищає від мікробів, грибів тощо.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uk-UA" sz="1500" dirty="0" smtClean="0"/>
                        <a:t>Шкідлива</a:t>
                      </a:r>
                      <a:r>
                        <a:rPr lang="uk-UA" sz="1500" baseline="0" dirty="0" smtClean="0"/>
                        <a:t> дія не  </a:t>
                      </a:r>
                    </a:p>
                    <a:p>
                      <a:r>
                        <a:rPr lang="uk-UA" sz="1500" baseline="0" dirty="0" smtClean="0"/>
                        <a:t>встановлена</a:t>
                      </a:r>
                      <a:endParaRPr lang="uk-UA" sz="15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4671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0956298"/>
              </p:ext>
            </p:extLst>
          </p:nvPr>
        </p:nvGraphicFramePr>
        <p:xfrm>
          <a:off x="14514" y="-14514"/>
          <a:ext cx="9129487" cy="7243353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1088572"/>
                <a:gridCol w="876626"/>
                <a:gridCol w="864096"/>
                <a:gridCol w="864096"/>
                <a:gridCol w="792088"/>
                <a:gridCol w="720080"/>
                <a:gridCol w="1008112"/>
                <a:gridCol w="720080"/>
                <a:gridCol w="1152128"/>
                <a:gridCol w="1043609"/>
              </a:tblGrid>
              <a:tr h="478971">
                <a:tc rowSpan="2">
                  <a:txBody>
                    <a:bodyPr/>
                    <a:lstStyle/>
                    <a:p>
                      <a:pPr algn="ctr"/>
                      <a:r>
                        <a:rPr lang="uk-UA" sz="1500" b="1" dirty="0" smtClean="0"/>
                        <a:t>Харчовий продукт</a:t>
                      </a:r>
                      <a:endParaRPr lang="uk-UA" sz="15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l"/>
                      <a:r>
                        <a:rPr lang="uk-UA" sz="1500" b="1" dirty="0" smtClean="0"/>
                        <a:t>Вміст основних</a:t>
                      </a:r>
                      <a:r>
                        <a:rPr lang="uk-UA" sz="1500" b="1" baseline="0" dirty="0" smtClean="0"/>
                        <a:t> компонентів</a:t>
                      </a:r>
                      <a:endParaRPr lang="uk-UA" sz="15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uk-UA" sz="1500" b="1" dirty="0" err="1" smtClean="0"/>
                        <a:t>Харчо-</a:t>
                      </a:r>
                      <a:endParaRPr lang="uk-UA" sz="1500" b="1" dirty="0" smtClean="0"/>
                    </a:p>
                    <a:p>
                      <a:pPr algn="ctr"/>
                      <a:r>
                        <a:rPr lang="uk-UA" sz="1500" b="1" dirty="0" err="1" smtClean="0"/>
                        <a:t>ва</a:t>
                      </a:r>
                      <a:r>
                        <a:rPr lang="uk-UA" sz="1500" b="1" dirty="0" smtClean="0"/>
                        <a:t> </a:t>
                      </a:r>
                      <a:r>
                        <a:rPr lang="uk-UA" sz="1500" b="1" dirty="0" err="1" smtClean="0"/>
                        <a:t>цін-</a:t>
                      </a:r>
                      <a:endParaRPr lang="uk-UA" sz="1500" b="1" dirty="0" smtClean="0"/>
                    </a:p>
                    <a:p>
                      <a:pPr algn="ctr"/>
                      <a:r>
                        <a:rPr lang="uk-UA" sz="1500" b="1" dirty="0" err="1" smtClean="0"/>
                        <a:t>ність</a:t>
                      </a:r>
                      <a:endParaRPr lang="uk-UA" sz="15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uk-UA" sz="1500" b="1" dirty="0" err="1" smtClean="0"/>
                        <a:t>Тер-мін</a:t>
                      </a:r>
                      <a:r>
                        <a:rPr lang="uk-UA" sz="1500" b="1" dirty="0" smtClean="0"/>
                        <a:t> </a:t>
                      </a:r>
                      <a:r>
                        <a:rPr lang="uk-UA" sz="1500" b="1" dirty="0" err="1" smtClean="0"/>
                        <a:t>збері-</a:t>
                      </a:r>
                      <a:endParaRPr lang="uk-UA" sz="1500" b="1" dirty="0" smtClean="0"/>
                    </a:p>
                    <a:p>
                      <a:pPr algn="ctr"/>
                      <a:r>
                        <a:rPr lang="uk-UA" sz="1500" b="1" dirty="0" err="1" smtClean="0"/>
                        <a:t>Гання</a:t>
                      </a:r>
                      <a:endParaRPr lang="uk-UA" sz="15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uk-UA" sz="1500" b="1" dirty="0" smtClean="0"/>
                        <a:t>Вміст</a:t>
                      </a:r>
                      <a:r>
                        <a:rPr lang="uk-UA" sz="1500" b="1" baseline="0" dirty="0" smtClean="0"/>
                        <a:t> харчових добавок</a:t>
                      </a:r>
                      <a:endParaRPr lang="uk-UA" sz="15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696686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500" b="1" dirty="0" smtClean="0"/>
                        <a:t>білків</a:t>
                      </a:r>
                      <a:endParaRPr lang="uk-UA" sz="15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500" b="1" dirty="0" smtClean="0"/>
                        <a:t>жирів</a:t>
                      </a:r>
                      <a:endParaRPr lang="uk-UA" sz="15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500" b="1" dirty="0" err="1" smtClean="0"/>
                        <a:t>віглево-дів</a:t>
                      </a:r>
                      <a:endParaRPr lang="uk-UA" sz="15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500" b="1" dirty="0" smtClean="0"/>
                        <a:t>назва</a:t>
                      </a:r>
                      <a:endParaRPr lang="uk-UA" sz="15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500" b="1" dirty="0" smtClean="0"/>
                        <a:t>код</a:t>
                      </a:r>
                      <a:endParaRPr lang="uk-UA" sz="15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500" b="1" dirty="0" smtClean="0"/>
                        <a:t>функції</a:t>
                      </a:r>
                      <a:endParaRPr lang="uk-UA" sz="15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500" b="1" dirty="0" smtClean="0"/>
                        <a:t>Наслідки </a:t>
                      </a:r>
                      <a:r>
                        <a:rPr lang="uk-UA" sz="1500" b="1" dirty="0" err="1" smtClean="0"/>
                        <a:t>надмір-ного</a:t>
                      </a:r>
                      <a:r>
                        <a:rPr lang="uk-UA" sz="1500" b="1" baseline="0" dirty="0" smtClean="0"/>
                        <a:t> </a:t>
                      </a:r>
                      <a:r>
                        <a:rPr lang="uk-UA" sz="1500" b="1" dirty="0" err="1" smtClean="0"/>
                        <a:t>спо-живання</a:t>
                      </a:r>
                      <a:endParaRPr lang="uk-UA" sz="15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97132">
                <a:tc>
                  <a:txBody>
                    <a:bodyPr/>
                    <a:lstStyle/>
                    <a:p>
                      <a:pPr algn="ctr"/>
                      <a:r>
                        <a:rPr lang="uk-UA" sz="1500" dirty="0" smtClean="0"/>
                        <a:t>3.</a:t>
                      </a:r>
                      <a:r>
                        <a:rPr lang="uk-UA" sz="1500" baseline="0" dirty="0" smtClean="0"/>
                        <a:t> Газована </a:t>
                      </a:r>
                    </a:p>
                    <a:p>
                      <a:pPr algn="ctr"/>
                      <a:r>
                        <a:rPr lang="uk-UA" sz="1500" baseline="0" dirty="0" smtClean="0"/>
                        <a:t>вода</a:t>
                      </a:r>
                    </a:p>
                    <a:p>
                      <a:pPr algn="ctr"/>
                      <a:r>
                        <a:rPr lang="uk-UA" sz="1500" baseline="0" dirty="0" smtClean="0"/>
                        <a:t>«Кока-кола»</a:t>
                      </a:r>
                      <a:endParaRPr lang="uk-UA" sz="15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500" dirty="0" smtClean="0"/>
                        <a:t>0 г</a:t>
                      </a:r>
                      <a:endParaRPr lang="uk-UA" sz="15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500" dirty="0" smtClean="0"/>
                        <a:t>0 г</a:t>
                      </a:r>
                      <a:endParaRPr lang="uk-UA" sz="15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500" dirty="0" smtClean="0"/>
                        <a:t>10,6 г</a:t>
                      </a:r>
                      <a:endParaRPr lang="uk-UA" sz="15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500" dirty="0" smtClean="0"/>
                        <a:t>43 ккал</a:t>
                      </a:r>
                      <a:endParaRPr lang="uk-UA" sz="15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500" dirty="0" smtClean="0"/>
                        <a:t>12 </a:t>
                      </a:r>
                      <a:r>
                        <a:rPr lang="uk-UA" sz="1500" dirty="0" err="1" smtClean="0"/>
                        <a:t>міся-ців</a:t>
                      </a:r>
                      <a:endParaRPr lang="uk-UA" sz="15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500" dirty="0" err="1" smtClean="0"/>
                        <a:t>Діоксид</a:t>
                      </a:r>
                      <a:r>
                        <a:rPr lang="uk-UA" sz="1500" dirty="0" smtClean="0"/>
                        <a:t> вуглецю</a:t>
                      </a:r>
                      <a:endParaRPr lang="uk-UA" sz="15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500" dirty="0" smtClean="0"/>
                        <a:t>Е290</a:t>
                      </a:r>
                      <a:endParaRPr lang="uk-UA" sz="15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500" dirty="0" err="1" smtClean="0"/>
                        <a:t>Метабо-</a:t>
                      </a:r>
                      <a:endParaRPr lang="uk-UA" sz="1500" dirty="0" smtClean="0"/>
                    </a:p>
                    <a:p>
                      <a:pPr algn="ctr"/>
                      <a:r>
                        <a:rPr lang="uk-UA" sz="1500" dirty="0" err="1" smtClean="0"/>
                        <a:t>лізм</a:t>
                      </a:r>
                      <a:r>
                        <a:rPr lang="uk-UA" sz="1500" baseline="0" dirty="0" smtClean="0"/>
                        <a:t> </a:t>
                      </a:r>
                      <a:r>
                        <a:rPr lang="uk-UA" sz="1500" dirty="0" smtClean="0"/>
                        <a:t>живої клітини</a:t>
                      </a:r>
                      <a:endParaRPr lang="uk-UA" sz="15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500" dirty="0" smtClean="0"/>
                        <a:t>Знижує </a:t>
                      </a:r>
                      <a:r>
                        <a:rPr lang="uk-UA" sz="1500" dirty="0" err="1" smtClean="0"/>
                        <a:t>репродук-</a:t>
                      </a:r>
                      <a:endParaRPr lang="uk-UA" sz="1500" dirty="0" smtClean="0"/>
                    </a:p>
                    <a:p>
                      <a:pPr algn="ctr"/>
                      <a:r>
                        <a:rPr lang="uk-UA" sz="1500" dirty="0" err="1" smtClean="0"/>
                        <a:t>тивну</a:t>
                      </a:r>
                      <a:r>
                        <a:rPr lang="uk-UA" sz="1500" dirty="0" smtClean="0"/>
                        <a:t> здатність</a:t>
                      </a:r>
                      <a:endParaRPr lang="uk-UA" sz="15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81463">
                <a:tc>
                  <a:txBody>
                    <a:bodyPr/>
                    <a:lstStyle/>
                    <a:p>
                      <a:pPr algn="ctr"/>
                      <a:r>
                        <a:rPr lang="uk-UA" sz="1500" dirty="0" smtClean="0"/>
                        <a:t>4.Шоколадка</a:t>
                      </a:r>
                      <a:r>
                        <a:rPr lang="uk-UA" sz="1500" baseline="0" dirty="0" smtClean="0"/>
                        <a:t> </a:t>
                      </a:r>
                      <a:r>
                        <a:rPr lang="uk-UA" sz="1500" dirty="0" smtClean="0"/>
                        <a:t>«Снікерс»</a:t>
                      </a:r>
                      <a:endParaRPr lang="uk-UA" sz="15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500" dirty="0" smtClean="0"/>
                        <a:t>9 г</a:t>
                      </a:r>
                      <a:endParaRPr lang="uk-UA" sz="15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500" dirty="0" smtClean="0"/>
                        <a:t>28,2</a:t>
                      </a:r>
                      <a:r>
                        <a:rPr lang="uk-UA" sz="1500" baseline="0" dirty="0" smtClean="0"/>
                        <a:t> г</a:t>
                      </a:r>
                      <a:endParaRPr lang="uk-UA" sz="15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500" dirty="0" smtClean="0"/>
                        <a:t>55 г</a:t>
                      </a:r>
                      <a:endParaRPr lang="uk-UA" sz="15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500" dirty="0" smtClean="0"/>
                        <a:t>513</a:t>
                      </a:r>
                      <a:r>
                        <a:rPr lang="uk-UA" sz="1500" baseline="0" dirty="0" smtClean="0"/>
                        <a:t> ккал</a:t>
                      </a:r>
                      <a:endParaRPr lang="uk-UA" sz="15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500" dirty="0" smtClean="0"/>
                        <a:t>7 </a:t>
                      </a:r>
                      <a:r>
                        <a:rPr lang="uk-UA" sz="1500" dirty="0" err="1" smtClean="0"/>
                        <a:t>міся-ців</a:t>
                      </a:r>
                      <a:endParaRPr lang="uk-UA" sz="15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500" dirty="0" smtClean="0"/>
                        <a:t>лецитин</a:t>
                      </a:r>
                      <a:endParaRPr lang="uk-UA" sz="15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500" dirty="0" smtClean="0"/>
                        <a:t>Е322</a:t>
                      </a:r>
                      <a:endParaRPr lang="uk-UA" sz="15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500" dirty="0" smtClean="0"/>
                        <a:t>Як </a:t>
                      </a:r>
                      <a:r>
                        <a:rPr lang="uk-UA" sz="1500" dirty="0" err="1" smtClean="0"/>
                        <a:t>емульга-тор</a:t>
                      </a:r>
                      <a:r>
                        <a:rPr lang="uk-UA" sz="1500" dirty="0" smtClean="0"/>
                        <a:t>,</a:t>
                      </a:r>
                      <a:r>
                        <a:rPr lang="uk-UA" sz="1500" baseline="0" dirty="0" smtClean="0"/>
                        <a:t> </a:t>
                      </a:r>
                      <a:r>
                        <a:rPr lang="uk-UA" sz="1500" baseline="0" dirty="0" err="1" smtClean="0"/>
                        <a:t>антио-кислювач</a:t>
                      </a:r>
                      <a:endParaRPr lang="uk-UA" sz="15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500" dirty="0" smtClean="0"/>
                        <a:t>Корисний, але може викликати алергічні реакції</a:t>
                      </a:r>
                      <a:endParaRPr lang="uk-UA" sz="15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18262">
                <a:tc>
                  <a:txBody>
                    <a:bodyPr/>
                    <a:lstStyle/>
                    <a:p>
                      <a:pPr algn="ctr"/>
                      <a:r>
                        <a:rPr lang="uk-UA" sz="1500" dirty="0" smtClean="0"/>
                        <a:t>5. Ікра лососева</a:t>
                      </a:r>
                      <a:endParaRPr lang="uk-UA" sz="15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500" dirty="0" smtClean="0"/>
                        <a:t>32 г</a:t>
                      </a:r>
                      <a:endParaRPr lang="uk-UA" sz="15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500" dirty="0" smtClean="0"/>
                        <a:t>15</a:t>
                      </a:r>
                      <a:r>
                        <a:rPr lang="uk-UA" sz="1500" baseline="0" dirty="0" smtClean="0"/>
                        <a:t> г</a:t>
                      </a:r>
                      <a:endParaRPr lang="uk-UA" sz="15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500" dirty="0" smtClean="0"/>
                        <a:t>1,3 г</a:t>
                      </a:r>
                      <a:endParaRPr lang="uk-UA" sz="15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500" dirty="0" smtClean="0"/>
                        <a:t>263 ккал</a:t>
                      </a:r>
                      <a:endParaRPr lang="uk-UA" sz="15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500" dirty="0" smtClean="0"/>
                        <a:t>12 </a:t>
                      </a:r>
                      <a:r>
                        <a:rPr lang="uk-UA" sz="1500" dirty="0" err="1" smtClean="0"/>
                        <a:t>міся-ців</a:t>
                      </a:r>
                      <a:endParaRPr lang="uk-UA" sz="15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500" dirty="0" err="1" smtClean="0"/>
                        <a:t>Бензонат</a:t>
                      </a:r>
                      <a:r>
                        <a:rPr lang="uk-UA" sz="1500" dirty="0" smtClean="0"/>
                        <a:t> натрію</a:t>
                      </a:r>
                      <a:endParaRPr lang="uk-UA" sz="15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500" dirty="0" smtClean="0"/>
                        <a:t>Е211</a:t>
                      </a:r>
                      <a:endParaRPr lang="uk-UA" sz="15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500" dirty="0" smtClean="0"/>
                        <a:t>Є </a:t>
                      </a:r>
                      <a:r>
                        <a:rPr lang="uk-UA" sz="1500" dirty="0" err="1" smtClean="0"/>
                        <a:t>консер-вантом</a:t>
                      </a:r>
                      <a:r>
                        <a:rPr lang="uk-UA" sz="1500" dirty="0" smtClean="0"/>
                        <a:t>. </a:t>
                      </a:r>
                    </a:p>
                    <a:p>
                      <a:pPr algn="ctr"/>
                      <a:r>
                        <a:rPr lang="uk-UA" sz="1500" dirty="0" smtClean="0"/>
                        <a:t>Збільшує тривалість </a:t>
                      </a:r>
                      <a:r>
                        <a:rPr lang="uk-UA" sz="1500" dirty="0" err="1" smtClean="0"/>
                        <a:t>збережен-ня</a:t>
                      </a:r>
                      <a:r>
                        <a:rPr lang="uk-UA" sz="1500" dirty="0" smtClean="0"/>
                        <a:t> продуктів, захищає від мікробів, грибів тощо. </a:t>
                      </a:r>
                    </a:p>
                    <a:p>
                      <a:pPr algn="ctr"/>
                      <a:endParaRPr lang="uk-UA" sz="15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uk-UA" sz="1500" dirty="0" err="1" smtClean="0"/>
                        <a:t>Концеро-генний</a:t>
                      </a:r>
                      <a:r>
                        <a:rPr lang="uk-UA" sz="1500" dirty="0" smtClean="0"/>
                        <a:t> ефект, викликає рак.</a:t>
                      </a:r>
                    </a:p>
                    <a:p>
                      <a:pPr marL="0" indent="0" algn="ctr">
                        <a:buFont typeface="+mj-lt"/>
                        <a:buNone/>
                      </a:pPr>
                      <a:endParaRPr lang="uk-UA" sz="15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2809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994122"/>
          </a:xfrm>
        </p:spPr>
        <p:txBody>
          <a:bodyPr>
            <a:normAutofit/>
          </a:bodyPr>
          <a:lstStyle/>
          <a:p>
            <a:r>
              <a:rPr lang="uk-UA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Висновок</a:t>
            </a:r>
            <a:endParaRPr lang="uk-UA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340768"/>
            <a:ext cx="8856984" cy="54006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uk-UA" dirty="0" smtClean="0"/>
              <a:t>    У </a:t>
            </a:r>
            <a:r>
              <a:rPr lang="uk-UA" dirty="0"/>
              <a:t>цьому досліді ми ознайомились зі змістом етикеток харчових продуктів. З’ясували склад,харчову цінність,використання добавок. І визначили ,що </a:t>
            </a:r>
            <a:r>
              <a:rPr lang="uk-UA" dirty="0" err="1"/>
              <a:t>діоксид</a:t>
            </a:r>
            <a:r>
              <a:rPr lang="uk-UA" dirty="0"/>
              <a:t> вуглецю (Е290), прискорює процес всмоктування інших речовин в слизову шлунка, у великих кількостях може викликати метаболізм і токсичність. У великих кількостях у деякої категорії людей ,схильних до алергії лецитин (Е322)може викликати алергічні реакції. </a:t>
            </a:r>
            <a:r>
              <a:rPr lang="uk-UA" dirty="0" err="1"/>
              <a:t>Полігліцерин</a:t>
            </a:r>
            <a:r>
              <a:rPr lang="uk-UA" dirty="0"/>
              <a:t> (Е476) може привести до збільшення розмірів печінки і нирок, а так само до порушення обмінних процесів в організмі людини. </a:t>
            </a:r>
            <a:r>
              <a:rPr lang="uk-UA" dirty="0" err="1"/>
              <a:t>Бензонат</a:t>
            </a:r>
            <a:r>
              <a:rPr lang="uk-UA" dirty="0"/>
              <a:t> натрію(Е 211) може пошкоджувати важливу область ДНК в мітохондріях і викликати серйозне пошкодження ДНК в </a:t>
            </a:r>
            <a:r>
              <a:rPr lang="uk-UA" dirty="0" err="1"/>
              <a:t>цілому.Лише</a:t>
            </a:r>
            <a:r>
              <a:rPr lang="uk-UA" dirty="0"/>
              <a:t> для молочної кислоти (Е270) шкідлива дія не </a:t>
            </a:r>
            <a:r>
              <a:rPr lang="uk-UA" dirty="0" err="1"/>
              <a:t>встановлена.Отож</a:t>
            </a:r>
            <a:r>
              <a:rPr lang="uk-UA" dirty="0"/>
              <a:t>, купуючи продукти, рекомендуємо уважно вивчати етикетку. Якщо в продукті одні Е-компоненти харчові добавки, вживання такого продукту шкідливо для здоров’я.</a:t>
            </a:r>
          </a:p>
        </p:txBody>
      </p:sp>
    </p:spTree>
    <p:extLst>
      <p:ext uri="{BB962C8B-B14F-4D97-AF65-F5344CB8AC3E}">
        <p14:creationId xmlns:p14="http://schemas.microsoft.com/office/powerpoint/2010/main" val="210657084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Black Tie</Template>
  <TotalTime>41</TotalTime>
  <Words>350</Words>
  <Application>Microsoft Office PowerPoint</Application>
  <PresentationFormat>Экран (4:3)</PresentationFormat>
  <Paragraphs>90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Дослід</vt:lpstr>
      <vt:lpstr>Презентация PowerPoint</vt:lpstr>
      <vt:lpstr>Презентация PowerPoint</vt:lpstr>
      <vt:lpstr>Висновок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ASUS</dc:creator>
  <cp:lastModifiedBy>ASUS</cp:lastModifiedBy>
  <cp:revision>7</cp:revision>
  <dcterms:created xsi:type="dcterms:W3CDTF">2014-02-25T16:26:48Z</dcterms:created>
  <dcterms:modified xsi:type="dcterms:W3CDTF">2014-02-25T22:14:46Z</dcterms:modified>
</cp:coreProperties>
</file>