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0" r:id="rId7"/>
    <p:sldId id="262" r:id="rId8"/>
    <p:sldId id="271" r:id="rId9"/>
    <p:sldId id="261" r:id="rId10"/>
    <p:sldId id="264" r:id="rId11"/>
    <p:sldId id="263" r:id="rId12"/>
    <p:sldId id="265" r:id="rId13"/>
    <p:sldId id="272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272"/>
    <a:srgbClr val="EFF6AC"/>
    <a:srgbClr val="DDEF8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5500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9800" b="1" dirty="0" smtClean="0"/>
              <a:t>Художник: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smtClean="0">
                <a:latin typeface="Segoe Print" pitchFamily="2" charset="0"/>
              </a:rPr>
              <a:t>Мурашко </a:t>
            </a:r>
            <a:r>
              <a:rPr lang="ru-RU" b="1" dirty="0" err="1" smtClean="0">
                <a:latin typeface="Segoe Print" pitchFamily="2" charset="0"/>
              </a:rPr>
              <a:t>Олександр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Олександрович</a:t>
            </a: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00063" y="542925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“ Похорони кошового ”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5" name="Рисунок 4" descr="008434e3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6750546" cy="441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Продавщиці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квітів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. 1917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5286402" cy="435247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“ </a:t>
            </a:r>
            <a:r>
              <a:rPr lang="uk-UA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Благовіщення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“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 descr="4ec6084593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290"/>
            <a:ext cx="3987088" cy="520314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«</a:t>
            </a:r>
            <a:r>
              <a:rPr lang="uk-UA" sz="2700" b="1" dirty="0" err="1" smtClean="0">
                <a:solidFill>
                  <a:srgbClr val="0070C0"/>
                </a:solidFill>
              </a:rPr>
              <a:t>Благовіщення</a:t>
            </a:r>
            <a:r>
              <a:rPr lang="uk-UA" sz="2700" b="1" dirty="0" smtClean="0">
                <a:solidFill>
                  <a:srgbClr val="0070C0"/>
                </a:solidFill>
              </a:rPr>
              <a:t>» – єдиний твір Олександра Мурашко, присвячений біблійному сюжету. Суто імпресіоністичний за живописом, безпосередністю почуттів і свіжістю сприйняття. </a:t>
            </a:r>
            <a:r>
              <a:rPr lang="uk-UA" sz="2700" b="1" dirty="0" err="1" smtClean="0">
                <a:solidFill>
                  <a:srgbClr val="0070C0"/>
                </a:solidFill>
              </a:rPr>
              <a:t>Xудожник</a:t>
            </a:r>
            <a:r>
              <a:rPr lang="uk-UA" sz="2700" b="1" dirty="0" smtClean="0">
                <a:solidFill>
                  <a:srgbClr val="0070C0"/>
                </a:solidFill>
              </a:rPr>
              <a:t> вибрав євангельський сюжет, зображення якого має усталену іконографію, велику кількість художніх попередників - світових шедеврів іконопису і станкового живопису. Олександр Мурашко споріднив в цьому творі елементи філософського символізму  модерну та імпресіоністичний, пленерний живопис, переконливу реальність зображення і віртуозну майстерність портретиста-реаліста. Перед нами  світський художній твір з елементами побутового жанру, портрету.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Segoe Print" pitchFamily="2" charset="0"/>
              </a:rPr>
              <a:t>“ Дівчинка за столом “(1911)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4" name="Рисунок 3" descr="56f2434ae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864865" cy="4981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“ Зима “ (1905)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4" name="Рисунок 3" descr="e74a12020a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42852"/>
            <a:ext cx="3848120" cy="5351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2060"/>
                </a:solidFill>
                <a:latin typeface="Segoe Print" pitchFamily="2" charset="0"/>
              </a:rPr>
              <a:t>Портрет </a:t>
            </a:r>
            <a:r>
              <a:rPr lang="uk-UA" b="1" dirty="0" smtClean="0">
                <a:solidFill>
                  <a:srgbClr val="002060"/>
                </a:solidFill>
                <a:latin typeface="Segoe Print" pitchFamily="2" charset="0"/>
              </a:rPr>
              <a:t>Мурашка намальований Миколаєм Петровим 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1897-98рр.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николая пет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290"/>
            <a:ext cx="3629898" cy="453132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atin typeface="Ariston" pitchFamily="66" charset="0"/>
              </a:rPr>
              <a:t>Надгробок Мурашка О.О</a:t>
            </a:r>
            <a:r>
              <a:rPr lang="uk-UA" b="1" dirty="0" smtClean="0">
                <a:latin typeface="Ariston" pitchFamily="66" charset="0"/>
              </a:rPr>
              <a:t>.</a:t>
            </a:r>
            <a:endParaRPr lang="ru-RU" b="1" dirty="0">
              <a:latin typeface="Ariston" pitchFamily="66" charset="0"/>
            </a:endParaRPr>
          </a:p>
        </p:txBody>
      </p:sp>
      <p:pic>
        <p:nvPicPr>
          <p:cNvPr id="4" name="Рисунок 3" descr="631px-Могила_Олександра_Мур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4746012" cy="4505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px-Олександр_Олександрович_Мурашко_фото_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52"/>
            <a:ext cx="3929090" cy="5441936"/>
          </a:xfrm>
          <a:prstGeom prst="rect">
            <a:avLst/>
          </a:prstGeom>
          <a:ln w="762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65767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Segoe Print" pitchFamily="2" charset="0"/>
              </a:rPr>
              <a:t>Мурашко Олександр Олександрович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5px-Олександр_Олександрович_Мурашко_фото_1905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990923" cy="537205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642918"/>
          <a:ext cx="4214842" cy="528641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07421"/>
                <a:gridCol w="2107421"/>
              </a:tblGrid>
              <a:tr h="661791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  <a:r>
                        <a:rPr lang="ru-RU" dirty="0" err="1"/>
                        <a:t>народження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серпня</a:t>
                      </a:r>
                      <a:r>
                        <a:rPr lang="ru-RU" baseline="0" dirty="0" smtClean="0"/>
                        <a:t>(7 </a:t>
                      </a:r>
                      <a:r>
                        <a:rPr lang="ru-RU" baseline="0" dirty="0" err="1" smtClean="0"/>
                        <a:t>вересня</a:t>
                      </a:r>
                      <a:r>
                        <a:rPr lang="ru-RU" baseline="0" dirty="0" smtClean="0"/>
                        <a:t>)</a:t>
                      </a:r>
                      <a:r>
                        <a:rPr lang="ru-RU" dirty="0" smtClean="0"/>
                        <a:t>1875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1791">
                <a:tc>
                  <a:txBody>
                    <a:bodyPr/>
                    <a:lstStyle/>
                    <a:p>
                      <a:r>
                        <a:rPr lang="ru-RU"/>
                        <a:t>Місце народження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Київ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Російська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імперія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852">
                <a:tc>
                  <a:txBody>
                    <a:bodyPr/>
                    <a:lstStyle/>
                    <a:p>
                      <a:r>
                        <a:rPr lang="ru-RU"/>
                        <a:t>Дата смерті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 </a:t>
                      </a:r>
                      <a:r>
                        <a:rPr lang="ru-RU" dirty="0" err="1"/>
                        <a:t>червня</a:t>
                      </a:r>
                      <a:r>
                        <a:rPr lang="ru-RU" dirty="0"/>
                        <a:t> 1919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852">
                <a:tc>
                  <a:txBody>
                    <a:bodyPr/>
                    <a:lstStyle/>
                    <a:p>
                      <a:r>
                        <a:rPr lang="ru-RU"/>
                        <a:t>Місце смерті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Київ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Україна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852">
                <a:tc>
                  <a:txBody>
                    <a:bodyPr/>
                    <a:lstStyle/>
                    <a:p>
                      <a:r>
                        <a:rPr lang="ru-RU"/>
                        <a:t>Національність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українець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8742">
                <a:tc>
                  <a:txBody>
                    <a:bodyPr/>
                    <a:lstStyle/>
                    <a:p>
                      <a:r>
                        <a:rPr lang="ru-RU"/>
                        <a:t>Жанр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художник, педагог </a:t>
                      </a:r>
                      <a:r>
                        <a:rPr lang="ru-RU" dirty="0" err="1"/>
                        <a:t>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громадський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діяч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8742">
                <a:tc>
                  <a:txBody>
                    <a:bodyPr/>
                    <a:lstStyle/>
                    <a:p>
                      <a:r>
                        <a:rPr lang="ru-RU"/>
                        <a:t>Навчання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Петербурзька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Академія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мистецтв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1791">
                <a:tc>
                  <a:txBody>
                    <a:bodyPr/>
                    <a:lstStyle/>
                    <a:p>
                      <a:r>
                        <a:rPr lang="ru-RU"/>
                        <a:t>Напрямок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Реалізм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/>
                        <a:t>імпресіонізм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“ </a:t>
            </a:r>
            <a:r>
              <a:rPr lang="uk-UA" b="1" dirty="0" err="1" smtClean="0">
                <a:latin typeface="Segoe Print" pitchFamily="2" charset="0"/>
              </a:rPr>
              <a:t>Карусель”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4" name="Рисунок 3" descr="549px-Олександр_Мурашко_ескіз_до_картини_Карусель_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390687" cy="479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Segoe Print" pitchFamily="2" charset="0"/>
              </a:rPr>
              <a:t>“ Селянська родина 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(</a:t>
            </a:r>
            <a:r>
              <a:rPr lang="ru-RU" sz="3100" i="1" dirty="0" err="1" smtClean="0"/>
              <a:t>одне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найвідоміших</a:t>
            </a:r>
            <a:r>
              <a:rPr lang="ru-RU" sz="3100" i="1" dirty="0" smtClean="0"/>
              <a:t> полотен </a:t>
            </a:r>
            <a:r>
              <a:rPr lang="ru-RU" sz="3100" i="1" dirty="0" err="1" smtClean="0"/>
              <a:t>майстра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народну</a:t>
            </a:r>
            <a:r>
              <a:rPr lang="ru-RU" sz="3100" i="1" dirty="0" smtClean="0"/>
              <a:t> тематику)</a:t>
            </a:r>
            <a:endParaRPr lang="ru-RU" sz="3100" dirty="0"/>
          </a:p>
        </p:txBody>
      </p:sp>
      <p:pic>
        <p:nvPicPr>
          <p:cNvPr id="4" name="Рисунок 3" descr="567px-Olexandr_murashko_Selianska_rod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509566" cy="47720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94044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Кращі</a:t>
            </a:r>
            <a:r>
              <a:rPr lang="ru-RU" b="1" dirty="0" smtClean="0">
                <a:solidFill>
                  <a:srgbClr val="00B050"/>
                </a:solidFill>
              </a:rPr>
              <a:t> твори Мурашка — «Портрет </a:t>
            </a:r>
            <a:r>
              <a:rPr lang="ru-RU" b="1" dirty="0" err="1" smtClean="0">
                <a:solidFill>
                  <a:srgbClr val="00B050"/>
                </a:solidFill>
              </a:rPr>
              <a:t>дівчини</a:t>
            </a:r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</a:rPr>
              <a:t>червоному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капелюсі</a:t>
            </a:r>
            <a:r>
              <a:rPr lang="ru-RU" b="1" dirty="0" smtClean="0">
                <a:solidFill>
                  <a:srgbClr val="00B050"/>
                </a:solidFill>
              </a:rPr>
              <a:t>» та «</a:t>
            </a:r>
            <a:r>
              <a:rPr lang="ru-RU" b="1" dirty="0" err="1" smtClean="0">
                <a:solidFill>
                  <a:srgbClr val="00B050"/>
                </a:solidFill>
              </a:rPr>
              <a:t>Селянська</a:t>
            </a:r>
            <a:r>
              <a:rPr lang="ru-RU" b="1" dirty="0" smtClean="0">
                <a:solidFill>
                  <a:srgbClr val="00B050"/>
                </a:solidFill>
              </a:rPr>
              <a:t> родина» — </a:t>
            </a:r>
            <a:r>
              <a:rPr lang="ru-RU" b="1" dirty="0" err="1" smtClean="0">
                <a:solidFill>
                  <a:srgbClr val="00B050"/>
                </a:solidFill>
              </a:rPr>
              <a:t>піднесли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український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живопис</a:t>
            </a:r>
            <a:r>
              <a:rPr lang="ru-RU" b="1" dirty="0" smtClean="0">
                <a:solidFill>
                  <a:srgbClr val="00B050"/>
                </a:solidFill>
              </a:rPr>
              <a:t> до </a:t>
            </a:r>
            <a:r>
              <a:rPr lang="ru-RU" b="1" dirty="0" err="1" smtClean="0">
                <a:solidFill>
                  <a:srgbClr val="00B050"/>
                </a:solidFill>
              </a:rPr>
              <a:t>рівня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найкращих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світових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досягнень</a:t>
            </a:r>
            <a:r>
              <a:rPr lang="ru-RU" b="1" dirty="0" smtClean="0">
                <a:solidFill>
                  <a:srgbClr val="00B050"/>
                </a:solidFill>
              </a:rPr>
              <a:t> початку ХХ </a:t>
            </a:r>
            <a:r>
              <a:rPr lang="ru-RU" b="1" dirty="0" err="1" smtClean="0">
                <a:solidFill>
                  <a:srgbClr val="00B050"/>
                </a:solidFill>
              </a:rPr>
              <a:t>століття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7272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Segoe Print" pitchFamily="2" charset="0"/>
              </a:rPr>
              <a:t>Портрет дівчинки у червоному капелюсі. 1902-1903 рр.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3905268" cy="4951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Саме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Парижі</a:t>
            </a:r>
            <a:r>
              <a:rPr lang="ru-RU" b="1" dirty="0" smtClean="0">
                <a:solidFill>
                  <a:srgbClr val="C00000"/>
                </a:solidFill>
              </a:rPr>
              <a:t> Мурашко створив один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найефектніших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своїх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творів</a:t>
            </a:r>
            <a:r>
              <a:rPr lang="ru-RU" b="1" dirty="0" smtClean="0">
                <a:solidFill>
                  <a:srgbClr val="C00000"/>
                </a:solidFill>
              </a:rPr>
              <a:t> «</a:t>
            </a:r>
            <a:r>
              <a:rPr lang="ru-RU" b="1" dirty="0" err="1" smtClean="0">
                <a:solidFill>
                  <a:srgbClr val="C00000"/>
                </a:solidFill>
              </a:rPr>
              <a:t>Дівчина</a:t>
            </a:r>
            <a:r>
              <a:rPr lang="ru-RU" b="1" dirty="0" smtClean="0">
                <a:solidFill>
                  <a:srgbClr val="C00000"/>
                </a:solidFill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червоному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капелюсі</a:t>
            </a:r>
            <a:r>
              <a:rPr lang="ru-RU" b="1" dirty="0" smtClean="0">
                <a:solidFill>
                  <a:srgbClr val="C00000"/>
                </a:solidFill>
              </a:rPr>
              <a:t>» (1902—1903), </a:t>
            </a:r>
            <a:r>
              <a:rPr lang="ru-RU" b="1" dirty="0" err="1" smtClean="0">
                <a:solidFill>
                  <a:srgbClr val="C00000"/>
                </a:solidFill>
              </a:rPr>
              <a:t>який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є</a:t>
            </a:r>
            <a:r>
              <a:rPr lang="ru-RU" b="1" dirty="0" smtClean="0">
                <a:solidFill>
                  <a:srgbClr val="C00000"/>
                </a:solidFill>
              </a:rPr>
              <a:t> одним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кращих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досягнень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українського</a:t>
            </a:r>
            <a:r>
              <a:rPr lang="ru-RU" b="1" dirty="0" smtClean="0">
                <a:solidFill>
                  <a:srgbClr val="C00000"/>
                </a:solidFill>
              </a:rPr>
              <a:t> портрета ХХ </a:t>
            </a:r>
            <a:r>
              <a:rPr lang="ru-RU" b="1" dirty="0" err="1" smtClean="0">
                <a:solidFill>
                  <a:srgbClr val="C00000"/>
                </a:solidFill>
              </a:rPr>
              <a:t>століття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Автопортрет (1918)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4" name="Рисунок 3" descr="533px-Olexandr_murashko_Avtoportret_1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42852"/>
            <a:ext cx="4677564" cy="526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151</Words>
  <Application>Microsoft Office PowerPoint</Application>
  <PresentationFormat>Екран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 Художник: Мурашко Олександр Олександрович    </vt:lpstr>
      <vt:lpstr>Слайд 2</vt:lpstr>
      <vt:lpstr>Слайд 3</vt:lpstr>
      <vt:lpstr>“ Карусель”</vt:lpstr>
      <vt:lpstr>“ Селянська родина ” (одне з найвідоміших полотен майстра на народну тематику)</vt:lpstr>
      <vt:lpstr>Кращі твори Мурашка — «Портрет дівчини у червоному капелюсі» та «Селянська родина» — піднесли український живопис до рівня найкращих світових досягнень початку ХХ століття.</vt:lpstr>
      <vt:lpstr>Портрет дівчинки у червоному капелюсі. 1902-1903 рр.</vt:lpstr>
      <vt:lpstr>Саме в Парижі Мурашко створив один з найефектніших своїх творів «Дівчина у червоному капелюсі» (1902—1903), який є одним з кращих досягнень українського портрета ХХ століття. </vt:lpstr>
      <vt:lpstr>Автопортрет (1918)</vt:lpstr>
      <vt:lpstr>“ Похорони кошового ”</vt:lpstr>
      <vt:lpstr>  Продавщиці квітів. 1917 р </vt:lpstr>
      <vt:lpstr>“ Благовіщення “</vt:lpstr>
      <vt:lpstr>   «Благовіщення» – єдиний твір Олександра Мурашко, присвячений біблійному сюжету. Суто імпресіоністичний за живописом, безпосередністю почуттів і свіжістю сприйняття. Xудожник вибрав євангельський сюжет, зображення якого має усталену іконографію, велику кількість художніх попередників - світових шедеврів іконопису і станкового живопису. Олександр Мурашко споріднив в цьому творі елементи філософського символізму  модерну та імпресіоністичний, пленерний живопис, переконливу реальність зображення і віртуозну майстерність портретиста-реаліста. Перед нами  світський художній твір з елементами побутового жанру, портрету.  </vt:lpstr>
      <vt:lpstr>“ Дівчинка за столом “(1911)</vt:lpstr>
      <vt:lpstr>“ Зима “ (1905)</vt:lpstr>
      <vt:lpstr>Портрет Мурашка намальований Миколаєм Петровим 1897-98рр.</vt:lpstr>
      <vt:lpstr>Надгробок Мурашка О.О.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Художники: Мурашко Олександр Олександрович та Кричевський Федір Григорович  </dc:title>
  <cp:lastModifiedBy>user</cp:lastModifiedBy>
  <cp:revision>22</cp:revision>
  <dcterms:modified xsi:type="dcterms:W3CDTF">2011-04-28T12:47:07Z</dcterms:modified>
</cp:coreProperties>
</file>