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505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984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556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531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6174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4010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62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113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82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172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87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570E-89A3-494E-801E-1FAD2D8DA07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C1BF-FDD2-4C7E-B83E-8E908FFD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4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966" y="5894115"/>
            <a:ext cx="9036496" cy="76470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Сєров</a:t>
            </a:r>
            <a:r>
              <a:rPr lang="ru-RU" dirty="0" smtClean="0">
                <a:solidFill>
                  <a:schemeClr val="bg1"/>
                </a:solidFill>
              </a:rPr>
              <a:t> Валентин </a:t>
            </a:r>
            <a:r>
              <a:rPr lang="ru-RU" dirty="0" err="1" smtClean="0">
                <a:solidFill>
                  <a:schemeClr val="bg1"/>
                </a:solidFill>
              </a:rPr>
              <a:t>Олександрович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Автопортрет, 1880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2567"/>
            <a:ext cx="4457700" cy="54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229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153216"/>
            <a:ext cx="8136904" cy="60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6223775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Венеція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4680520" cy="68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30701" y="616530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prstClr val="white"/>
                </a:solidFill>
              </a:rPr>
              <a:t>Церква</a:t>
            </a:r>
            <a:r>
              <a:rPr lang="ru-RU" dirty="0">
                <a:solidFill>
                  <a:prstClr val="white"/>
                </a:solidFill>
              </a:rPr>
              <a:t> в Абрамцево </a:t>
            </a:r>
            <a:r>
              <a:rPr lang="ru-RU" dirty="0" err="1">
                <a:solidFill>
                  <a:prstClr val="white"/>
                </a:solidFill>
              </a:rPr>
              <a:t>взимку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86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6237312"/>
            <a:ext cx="243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садибі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Домотканово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961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" y="0"/>
            <a:ext cx="4464496" cy="59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25" y="0"/>
            <a:ext cx="4275575" cy="59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6397" y="6124654"/>
            <a:ext cx="2859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Зінаїда</a:t>
            </a:r>
            <a:r>
              <a:rPr lang="ru-RU" dirty="0" smtClean="0">
                <a:solidFill>
                  <a:schemeClr val="bg1"/>
                </a:solidFill>
              </a:rPr>
              <a:t> Юсупова, Фрагмент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3754" y="6121663"/>
            <a:ext cx="2644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Ольга Орлова, Фрагмент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59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2" y="116632"/>
            <a:ext cx="4300408" cy="56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16632"/>
            <a:ext cx="4607371" cy="56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587727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Марія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Акімова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217" y="5877272"/>
            <a:ext cx="26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Софья </a:t>
            </a:r>
            <a:r>
              <a:rPr lang="ru-RU" dirty="0" err="1" smtClean="0">
                <a:solidFill>
                  <a:schemeClr val="bg1"/>
                </a:solidFill>
              </a:rPr>
              <a:t>Боткіна</a:t>
            </a:r>
            <a:r>
              <a:rPr lang="ru-RU" dirty="0" smtClean="0">
                <a:solidFill>
                  <a:schemeClr val="bg1"/>
                </a:solidFill>
              </a:rPr>
              <a:t>, Фрагмент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98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636912"/>
            <a:ext cx="4716016" cy="1362075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Дякуємо за увагу!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58101" y="6266907"/>
            <a:ext cx="4885899" cy="56408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Над презентацією працювали </a:t>
            </a:r>
            <a:r>
              <a:rPr lang="uk-UA" dirty="0" err="1"/>
              <a:t>П</a:t>
            </a:r>
            <a:r>
              <a:rPr lang="uk-UA" dirty="0" err="1" smtClean="0"/>
              <a:t>огрібніченко</a:t>
            </a:r>
            <a:r>
              <a:rPr lang="uk-UA" dirty="0" smtClean="0"/>
              <a:t> В. Ковтун А.</a:t>
            </a:r>
            <a:endParaRPr lang="ru-RU" dirty="0"/>
          </a:p>
        </p:txBody>
      </p:sp>
      <p:sp>
        <p:nvSpPr>
          <p:cNvPr id="4" name="AutoShape 2" descr="Валентин Серов - Галере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3699644" cy="652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638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1700808"/>
            <a:ext cx="4283968" cy="2924944"/>
          </a:xfrm>
        </p:spPr>
        <p:txBody>
          <a:bodyPr>
            <a:noAutofit/>
          </a:bodyPr>
          <a:lstStyle/>
          <a:p>
            <a:pPr algn="l"/>
            <a:r>
              <a:rPr lang="vi-VN" sz="2800" dirty="0" smtClean="0">
                <a:solidFill>
                  <a:schemeClr val="bg1"/>
                </a:solidFill>
              </a:rPr>
              <a:t>Валентин Сєров — російський художник кінця 19 — початку 20 ст., представник російської гілки імпресіонізму. Малював портрети, побутові картини, пейзажі. Зробив спроби в стінопису. Надзвичайно обдарований художник-графік.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248472" cy="561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1" y="5949280"/>
            <a:ext cx="25479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080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340" y="5157192"/>
            <a:ext cx="9047555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Валентин </a:t>
            </a:r>
            <a:r>
              <a:rPr lang="ru-RU" sz="2000" dirty="0" err="1" smtClean="0">
                <a:solidFill>
                  <a:schemeClr val="bg1"/>
                </a:solidFill>
              </a:rPr>
              <a:t>Олександрович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Сєров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артистичній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родині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Мати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піаністкою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батько</a:t>
            </a:r>
            <a:r>
              <a:rPr lang="ru-RU" sz="2000" dirty="0" smtClean="0">
                <a:solidFill>
                  <a:schemeClr val="bg1"/>
                </a:solidFill>
              </a:rPr>
              <a:t> — композитор. Як і в </a:t>
            </a:r>
            <a:r>
              <a:rPr lang="ru-RU" sz="20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артистичних</a:t>
            </a:r>
            <a:r>
              <a:rPr lang="ru-RU" sz="2000" dirty="0" smtClean="0">
                <a:solidFill>
                  <a:schemeClr val="bg1"/>
                </a:solidFill>
              </a:rPr>
              <a:t> родинах, </a:t>
            </a:r>
            <a:r>
              <a:rPr lang="ru-RU" sz="2000" dirty="0" err="1" smtClean="0">
                <a:solidFill>
                  <a:schemeClr val="bg1"/>
                </a:solidFill>
              </a:rPr>
              <a:t>дитина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була</a:t>
            </a:r>
            <a:r>
              <a:rPr lang="ru-RU" sz="2000" dirty="0" smtClean="0">
                <a:solidFill>
                  <a:schemeClr val="bg1"/>
                </a:solidFill>
              </a:rPr>
              <a:t> покинута. </a:t>
            </a:r>
            <a:r>
              <a:rPr lang="ru-RU" sz="2000" dirty="0" err="1" smtClean="0">
                <a:solidFill>
                  <a:schemeClr val="bg1"/>
                </a:solidFill>
              </a:rPr>
              <a:t>Сєрова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підлітка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пам'ятають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похмурим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мовчазним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малоконтактним</a:t>
            </a:r>
            <a:r>
              <a:rPr lang="ru-RU" sz="2000" dirty="0" smtClean="0">
                <a:solidFill>
                  <a:schemeClr val="bg1"/>
                </a:solidFill>
              </a:rPr>
              <a:t>. Про </a:t>
            </a:r>
            <a:r>
              <a:rPr lang="ru-RU" sz="2000" dirty="0" err="1" smtClean="0">
                <a:solidFill>
                  <a:schemeClr val="bg1"/>
                </a:solidFill>
              </a:rPr>
              <a:t>невеселе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дитинство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юність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майбутнього</a:t>
            </a:r>
            <a:r>
              <a:rPr lang="ru-RU" sz="2000" dirty="0" smtClean="0">
                <a:solidFill>
                  <a:schemeClr val="bg1"/>
                </a:solidFill>
              </a:rPr>
              <a:t> художника </a:t>
            </a:r>
            <a:r>
              <a:rPr lang="ru-RU" sz="2000" dirty="0" err="1" smtClean="0">
                <a:solidFill>
                  <a:schemeClr val="bg1"/>
                </a:solidFill>
              </a:rPr>
              <a:t>свідчать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ранішні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графічні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автопортрети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зробив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декілька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" y="33960"/>
            <a:ext cx="2893055" cy="39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2131"/>
            <a:ext cx="2991840" cy="398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6136" y="4198565"/>
            <a:ext cx="3086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«Автопортрет», 1883 р., </a:t>
            </a:r>
            <a:r>
              <a:rPr lang="ru-RU" dirty="0" err="1" smtClean="0">
                <a:solidFill>
                  <a:schemeClr val="bg1"/>
                </a:solidFill>
              </a:rPr>
              <a:t>Держ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Російський</a:t>
            </a:r>
            <a:r>
              <a:rPr lang="ru-RU" dirty="0" smtClean="0">
                <a:solidFill>
                  <a:schemeClr val="bg1"/>
                </a:solidFill>
              </a:rPr>
              <a:t> музей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27" y="4060065"/>
            <a:ext cx="2444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chemeClr val="bg1"/>
                </a:solidFill>
              </a:rPr>
              <a:t>Автопортрет в 15-річному </a:t>
            </a:r>
            <a:r>
              <a:rPr lang="ru-RU" dirty="0" err="1" smtClean="0">
                <a:solidFill>
                  <a:schemeClr val="bg1"/>
                </a:solidFill>
              </a:rPr>
              <a:t>віці</a:t>
            </a:r>
            <a:r>
              <a:rPr lang="ru-RU" dirty="0" smtClean="0">
                <a:solidFill>
                  <a:schemeClr val="bg1"/>
                </a:solidFill>
              </a:rPr>
              <a:t>», 1880 р.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764704"/>
            <a:ext cx="4269160" cy="4752528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Навчання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1880 року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вступив до </a:t>
            </a:r>
            <a:r>
              <a:rPr lang="ru-RU" sz="2000" dirty="0" err="1" smtClean="0">
                <a:solidFill>
                  <a:schemeClr val="bg1"/>
                </a:solidFill>
              </a:rPr>
              <a:t>Імператорської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Академії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мистецтв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Головним</a:t>
            </a:r>
            <a:r>
              <a:rPr lang="ru-RU" sz="2000" dirty="0" smtClean="0">
                <a:solidFill>
                  <a:schemeClr val="bg1"/>
                </a:solidFill>
              </a:rPr>
              <a:t> наставником в </a:t>
            </a:r>
            <a:r>
              <a:rPr lang="ru-RU" sz="2000" dirty="0" err="1" smtClean="0">
                <a:solidFill>
                  <a:schemeClr val="bg1"/>
                </a:solidFill>
              </a:rPr>
              <a:t>академії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був</a:t>
            </a:r>
            <a:r>
              <a:rPr lang="ru-RU" sz="2000" dirty="0" smtClean="0">
                <a:solidFill>
                  <a:schemeClr val="bg1"/>
                </a:solidFill>
              </a:rPr>
              <a:t> П. П. Чистяков, </a:t>
            </a:r>
            <a:r>
              <a:rPr lang="ru-RU" sz="2000" dirty="0" err="1" smtClean="0">
                <a:solidFill>
                  <a:schemeClr val="bg1"/>
                </a:solidFill>
              </a:rPr>
              <a:t>другорядний</a:t>
            </a:r>
            <a:r>
              <a:rPr lang="ru-RU" sz="2000" dirty="0" smtClean="0">
                <a:solidFill>
                  <a:schemeClr val="bg1"/>
                </a:solidFill>
              </a:rPr>
              <a:t> художник, але </a:t>
            </a:r>
            <a:r>
              <a:rPr lang="ru-RU" sz="2000" dirty="0" err="1" smtClean="0">
                <a:solidFill>
                  <a:schemeClr val="bg1"/>
                </a:solidFill>
              </a:rPr>
              <a:t>цікавий</a:t>
            </a:r>
            <a:r>
              <a:rPr lang="ru-RU" sz="2000" dirty="0" smtClean="0">
                <a:solidFill>
                  <a:schemeClr val="bg1"/>
                </a:solidFill>
              </a:rPr>
              <a:t> педагог. </a:t>
            </a:r>
            <a:r>
              <a:rPr lang="ru-RU" sz="2000" dirty="0" err="1" smtClean="0">
                <a:solidFill>
                  <a:schemeClr val="bg1"/>
                </a:solidFill>
              </a:rPr>
              <a:t>Саме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нього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начався</a:t>
            </a:r>
            <a:r>
              <a:rPr lang="ru-RU" sz="2000" dirty="0" smtClean="0">
                <a:solidFill>
                  <a:schemeClr val="bg1"/>
                </a:solidFill>
              </a:rPr>
              <a:t> і Врубель. Серов </a:t>
            </a:r>
            <a:r>
              <a:rPr lang="ru-RU" sz="2000" dirty="0" err="1" smtClean="0">
                <a:solidFill>
                  <a:schemeClr val="bg1"/>
                </a:solidFill>
              </a:rPr>
              <a:t>залишив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Академію</a:t>
            </a:r>
            <a:r>
              <a:rPr lang="ru-RU" sz="2000" dirty="0" smtClean="0">
                <a:solidFill>
                  <a:schemeClr val="bg1"/>
                </a:solidFill>
              </a:rPr>
              <a:t> у 1884 </a:t>
            </a:r>
            <a:r>
              <a:rPr lang="ru-RU" sz="2000" dirty="0" err="1" smtClean="0">
                <a:solidFill>
                  <a:schemeClr val="bg1"/>
                </a:solidFill>
              </a:rPr>
              <a:t>році</a:t>
            </a:r>
            <a:r>
              <a:rPr lang="ru-RU" sz="2000" dirty="0" smtClean="0">
                <a:solidFill>
                  <a:schemeClr val="bg1"/>
                </a:solidFill>
              </a:rPr>
              <a:t> і почав </a:t>
            </a:r>
            <a:r>
              <a:rPr lang="ru-RU" sz="2000" dirty="0" err="1" smtClean="0">
                <a:solidFill>
                  <a:schemeClr val="bg1"/>
                </a:solidFill>
              </a:rPr>
              <a:t>працювати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самостійно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04456" cy="57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6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6" y="2852936"/>
            <a:ext cx="4110316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Серов рано </a:t>
            </a:r>
            <a:r>
              <a:rPr lang="ru-RU" sz="2000" dirty="0" err="1" smtClean="0">
                <a:solidFill>
                  <a:schemeClr val="bg1"/>
                </a:solidFill>
              </a:rPr>
              <a:t>перетворився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видатного</a:t>
            </a:r>
            <a:r>
              <a:rPr lang="ru-RU" sz="2000" dirty="0" smtClean="0">
                <a:solidFill>
                  <a:schemeClr val="bg1"/>
                </a:solidFill>
              </a:rPr>
              <a:t> художника. </a:t>
            </a:r>
            <a:r>
              <a:rPr lang="ru-RU" sz="2000" dirty="0" err="1" smtClean="0">
                <a:solidFill>
                  <a:schemeClr val="bg1"/>
                </a:solidFill>
              </a:rPr>
              <a:t>Пройшовши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могутню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художню</a:t>
            </a:r>
            <a:r>
              <a:rPr lang="ru-RU" sz="2000" dirty="0" smtClean="0">
                <a:solidFill>
                  <a:schemeClr val="bg1"/>
                </a:solidFill>
              </a:rPr>
              <a:t> школу у </a:t>
            </a:r>
            <a:r>
              <a:rPr lang="ru-RU" sz="2000" dirty="0" err="1" smtClean="0">
                <a:solidFill>
                  <a:schemeClr val="bg1"/>
                </a:solidFill>
              </a:rPr>
              <a:t>Рєпіна</a:t>
            </a:r>
            <a:r>
              <a:rPr lang="ru-RU" sz="2000" dirty="0" smtClean="0">
                <a:solidFill>
                  <a:schemeClr val="bg1"/>
                </a:solidFill>
              </a:rPr>
              <a:t>, доброго </a:t>
            </a:r>
            <a:r>
              <a:rPr lang="ru-RU" sz="2000" dirty="0" err="1" smtClean="0">
                <a:solidFill>
                  <a:schemeClr val="bg1"/>
                </a:solidFill>
              </a:rPr>
              <a:t>малювальника</a:t>
            </a:r>
            <a:r>
              <a:rPr lang="ru-RU" sz="2000" dirty="0" smtClean="0">
                <a:solidFill>
                  <a:schemeClr val="bg1"/>
                </a:solidFill>
              </a:rPr>
              <a:t>, Серов </a:t>
            </a:r>
            <a:r>
              <a:rPr lang="ru-RU" sz="2000" dirty="0" err="1" smtClean="0">
                <a:solidFill>
                  <a:schemeClr val="bg1"/>
                </a:solidFill>
              </a:rPr>
              <a:t>вдосконалював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мистецтво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малювання</a:t>
            </a:r>
            <a:r>
              <a:rPr lang="ru-RU" sz="2000" dirty="0" smtClean="0">
                <a:solidFill>
                  <a:schemeClr val="bg1"/>
                </a:solidFill>
              </a:rPr>
              <a:t> усе </a:t>
            </a:r>
            <a:r>
              <a:rPr lang="ru-RU" sz="2000" dirty="0" err="1" smtClean="0">
                <a:solidFill>
                  <a:schemeClr val="bg1"/>
                </a:solidFill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з тих, </a:t>
            </a:r>
            <a:r>
              <a:rPr lang="ru-RU" sz="2000" dirty="0" err="1" smtClean="0">
                <a:solidFill>
                  <a:schemeClr val="bg1"/>
                </a:solidFill>
              </a:rPr>
              <a:t>чиї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малюнки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дорівнюють</a:t>
            </a:r>
            <a:r>
              <a:rPr lang="ru-RU" sz="2000" dirty="0" smtClean="0">
                <a:solidFill>
                  <a:schemeClr val="bg1"/>
                </a:solidFill>
              </a:rPr>
              <a:t> картинам </a:t>
            </a:r>
            <a:r>
              <a:rPr lang="ru-RU" sz="2000" dirty="0" err="1" smtClean="0">
                <a:solidFill>
                  <a:schemeClr val="bg1"/>
                </a:solidFill>
              </a:rPr>
              <a:t>олійними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фарбами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мають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окрему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мистецьку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вартість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</a:rPr>
              <a:t>Пізніше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віртуозною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легкістю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виконуватиме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замови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театральні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афіші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стали </a:t>
            </a:r>
            <a:r>
              <a:rPr lang="ru-RU" sz="2000" dirty="0" err="1" smtClean="0">
                <a:solidFill>
                  <a:schemeClr val="bg1"/>
                </a:solidFill>
              </a:rPr>
              <a:t>новим</a:t>
            </a:r>
            <a:r>
              <a:rPr lang="ru-RU" sz="2000" dirty="0" smtClean="0">
                <a:solidFill>
                  <a:schemeClr val="bg1"/>
                </a:solidFill>
              </a:rPr>
              <a:t> словом в </a:t>
            </a:r>
            <a:r>
              <a:rPr lang="ru-RU" sz="2000" dirty="0" err="1" smtClean="0">
                <a:solidFill>
                  <a:schemeClr val="bg1"/>
                </a:solidFill>
              </a:rPr>
              <a:t>російському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мистецтві</a:t>
            </a:r>
            <a:r>
              <a:rPr lang="ru-RU" sz="2000" dirty="0" smtClean="0">
                <a:solidFill>
                  <a:schemeClr val="bg1"/>
                </a:solidFill>
              </a:rPr>
              <a:t>, як </a:t>
            </a:r>
            <a:r>
              <a:rPr lang="ru-RU" sz="2000" dirty="0" err="1" smtClean="0">
                <a:solidFill>
                  <a:schemeClr val="bg1"/>
                </a:solidFill>
              </a:rPr>
              <a:t>новим</a:t>
            </a:r>
            <a:r>
              <a:rPr lang="ru-RU" sz="2000" dirty="0" smtClean="0">
                <a:solidFill>
                  <a:schemeClr val="bg1"/>
                </a:solidFill>
              </a:rPr>
              <a:t> словом в </a:t>
            </a:r>
            <a:r>
              <a:rPr lang="ru-RU" sz="2000" dirty="0" err="1" smtClean="0">
                <a:solidFill>
                  <a:schemeClr val="bg1"/>
                </a:solidFill>
              </a:rPr>
              <a:t>мистецтві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Франції</a:t>
            </a:r>
            <a:r>
              <a:rPr lang="ru-RU" sz="2000" dirty="0" smtClean="0">
                <a:solidFill>
                  <a:schemeClr val="bg1"/>
                </a:solidFill>
              </a:rPr>
              <a:t> стали </a:t>
            </a:r>
            <a:r>
              <a:rPr lang="ru-RU" sz="2000" dirty="0" err="1" smtClean="0">
                <a:solidFill>
                  <a:schemeClr val="bg1"/>
                </a:solidFill>
              </a:rPr>
              <a:t>афіші</a:t>
            </a:r>
            <a:r>
              <a:rPr lang="ru-RU" sz="2000" dirty="0" smtClean="0">
                <a:solidFill>
                  <a:schemeClr val="bg1"/>
                </a:solidFill>
              </a:rPr>
              <a:t> Тулуз-Лотрека (1864 — 1901).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9339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5859" y="6237312"/>
            <a:ext cx="452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Афіша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балерини</a:t>
            </a:r>
            <a:r>
              <a:rPr lang="ru-RU" dirty="0" smtClean="0">
                <a:solidFill>
                  <a:schemeClr val="bg1"/>
                </a:solidFill>
              </a:rPr>
              <a:t> Анни </a:t>
            </a:r>
            <a:r>
              <a:rPr lang="ru-RU" dirty="0" err="1" smtClean="0">
                <a:solidFill>
                  <a:schemeClr val="bg1"/>
                </a:solidFill>
              </a:rPr>
              <a:t>Павлової</a:t>
            </a:r>
            <a:r>
              <a:rPr lang="ru-RU" dirty="0" smtClean="0">
                <a:solidFill>
                  <a:schemeClr val="bg1"/>
                </a:solidFill>
              </a:rPr>
              <a:t>, 1909 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040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35"/>
            <a:ext cx="3528392" cy="643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34"/>
            <a:ext cx="4680520" cy="641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6443805"/>
            <a:ext cx="340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Марія</a:t>
            </a:r>
            <a:r>
              <a:rPr lang="ru-RU" dirty="0" smtClean="0">
                <a:solidFill>
                  <a:schemeClr val="bg1"/>
                </a:solidFill>
              </a:rPr>
              <a:t> Мамонтова верхи, 1884 р.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466892"/>
            <a:ext cx="349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Портрет </a:t>
            </a:r>
            <a:r>
              <a:rPr lang="ru-RU" dirty="0" err="1" smtClean="0">
                <a:solidFill>
                  <a:schemeClr val="bg1"/>
                </a:solidFill>
              </a:rPr>
              <a:t>співака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Шаляпіна</a:t>
            </a:r>
            <a:r>
              <a:rPr lang="ru-RU" dirty="0" smtClean="0">
                <a:solidFill>
                  <a:schemeClr val="bg1"/>
                </a:solidFill>
              </a:rPr>
              <a:t>, 1905 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76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672408" cy="633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198615" cy="624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6339402"/>
            <a:ext cx="196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Генріетта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Гіршман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170" y="6339402"/>
            <a:ext cx="2991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Костянтин</a:t>
            </a:r>
            <a:r>
              <a:rPr lang="ru-RU" dirty="0" smtClean="0">
                <a:solidFill>
                  <a:schemeClr val="bg1"/>
                </a:solidFill>
              </a:rPr>
              <a:t> Бальмонт, 1905 р.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4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" y="116632"/>
            <a:ext cx="422549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32" y="133190"/>
            <a:ext cx="4814668" cy="516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5733256"/>
            <a:ext cx="2029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Ілля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Репін</a:t>
            </a:r>
            <a:r>
              <a:rPr lang="ru-RU" dirty="0" smtClean="0">
                <a:solidFill>
                  <a:schemeClr val="bg1"/>
                </a:solidFill>
              </a:rPr>
              <a:t> , 1901 р.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702970"/>
            <a:ext cx="1891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Ескіз</a:t>
            </a:r>
            <a:r>
              <a:rPr lang="ru-RU" dirty="0" smtClean="0">
                <a:solidFill>
                  <a:schemeClr val="bg1"/>
                </a:solidFill>
              </a:rPr>
              <a:t> до портрета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52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4205" y="6093296"/>
            <a:ext cx="243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Російське</a:t>
            </a:r>
            <a:r>
              <a:rPr lang="ru-RU" dirty="0" smtClean="0">
                <a:solidFill>
                  <a:schemeClr val="bg1"/>
                </a:solidFill>
              </a:rPr>
              <a:t> село </a:t>
            </a:r>
            <a:r>
              <a:rPr lang="ru-RU" dirty="0" err="1" smtClean="0">
                <a:solidFill>
                  <a:schemeClr val="bg1"/>
                </a:solidFill>
              </a:rPr>
              <a:t>взимку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07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231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Сєров Валентин Олександрович Автопортрет, 1880 рр.</vt:lpstr>
      <vt:lpstr>Валентин Сєров — російський художник кінця 19 — початку 20 ст., представник російської гілки імпресіонізму. Малював портрети, побутові картини, пейзажі. Зробив спроби в стінопису. Надзвичайно обдарований художник-графік.</vt:lpstr>
      <vt:lpstr>Валентин Олександрович Сєров народився в артистичній родині. Мати була піаністкою, батько — композитор. Як і в багатьох артистичних родинах, дитина була покинута. Сєрова підлітка пам'ятають похмурим, мовчазним, малоконтактним. Про невеселе дитинство та юність майбутнього художника свідчать і його ранішні графічні автопортрети, яких він зробив декілька</vt:lpstr>
      <vt:lpstr>Навчання  1880 року він вступив до Імператорської Академії мистецтв. Головним наставником в академії був П. П. Чистяков, другорядний художник, але цікавий педагог. Саме у нього начався і Врубель. Серов залишив Академію у 1884 році і почав працювати самостійно.</vt:lpstr>
      <vt:lpstr>Серов рано перетворився на видатного художника. Пройшовши могутню художню школу у Рєпіна, доброго малювальника, Серов вдосконалював мистецтво малювання усе життя. Він з тих, чиї малюнки дорівнюють картинам олійними фарбами і мають окрему мистецьку вартість. Пізніше він з віртуозною легкістю виконуватиме замови на театральні афіші, що стали новим словом в російському мистецтві, як новим словом в мистецтві Франції стали афіші Тулуз-Лотрека (1864 — 1901).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Сєров Валентин Олександрович Автопортрет, 1880 рр.</dc:title>
  <dc:creator>User</dc:creator>
  <cp:lastModifiedBy>User</cp:lastModifiedBy>
  <cp:revision>6</cp:revision>
  <dcterms:created xsi:type="dcterms:W3CDTF">2013-12-01T13:50:05Z</dcterms:created>
  <dcterms:modified xsi:type="dcterms:W3CDTF">2013-12-01T16:19:51Z</dcterms:modified>
</cp:coreProperties>
</file>