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5" r:id="rId10"/>
    <p:sldId id="263" r:id="rId11"/>
    <p:sldId id="269" r:id="rId12"/>
    <p:sldId id="264" r:id="rId13"/>
    <p:sldId id="267" r:id="rId14"/>
    <p:sldId id="266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99FF66"/>
    <a:srgbClr val="00FFFF"/>
    <a:srgbClr val="D60093"/>
    <a:srgbClr val="990099"/>
    <a:srgbClr val="FF3300"/>
    <a:srgbClr val="00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3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9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1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750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81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8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4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50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4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5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9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2EFE704-41C4-455A-9E30-C0E6450A2030}" type="datetimeFigureOut">
              <a:rPr lang="ru-RU" smtClean="0"/>
              <a:t>21.04.2015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89C211-4FB9-4CE8-99FA-41A3A44FF0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916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5015" y="338435"/>
            <a:ext cx="98539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Жиророзчинні вітаміни</a:t>
            </a:r>
            <a:endParaRPr lang="ru-RU" sz="66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3500" y="4660900"/>
            <a:ext cx="40142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Презентацію підготувала</a:t>
            </a:r>
          </a:p>
          <a:p>
            <a:r>
              <a:rPr lang="uk-UA" sz="2400" dirty="0" smtClean="0"/>
              <a:t>Учениця 11 класу</a:t>
            </a:r>
          </a:p>
          <a:p>
            <a:r>
              <a:rPr lang="uk-UA" sz="2400" dirty="0" smtClean="0"/>
              <a:t>Гімназії  ім. Васильченка</a:t>
            </a:r>
          </a:p>
          <a:p>
            <a:r>
              <a:rPr lang="uk-UA" sz="2400" dirty="0" smtClean="0"/>
              <a:t>Деркач Катерина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15" y="1968500"/>
            <a:ext cx="4648200" cy="4648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0" y="1911350"/>
            <a:ext cx="3810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902" t="22776" r="6262" b="14751"/>
          <a:stretch/>
        </p:blipFill>
        <p:spPr>
          <a:xfrm>
            <a:off x="197117" y="139700"/>
            <a:ext cx="6190984" cy="5403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139700"/>
            <a:ext cx="3714750" cy="3415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25" y="3717340"/>
            <a:ext cx="4003675" cy="314066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545091" y="4687505"/>
            <a:ext cx="2164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Добова</a:t>
            </a:r>
            <a:r>
              <a:rPr lang="ru-RU" b="1" dirty="0" smtClean="0"/>
              <a:t> потреба: 12-25 </a:t>
            </a:r>
            <a:r>
              <a:rPr lang="ru-RU" b="1" dirty="0" err="1" smtClean="0"/>
              <a:t>мікрограмів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4952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978" t="28387" r="37161" b="30322"/>
          <a:stretch/>
        </p:blipFill>
        <p:spPr>
          <a:xfrm>
            <a:off x="1155700" y="241301"/>
            <a:ext cx="98044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513" y="0"/>
            <a:ext cx="9905998" cy="8255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srgbClr val="FFFF66"/>
                </a:solidFill>
                <a:cs typeface="Aharoni" panose="02010803020104030203" pitchFamily="2" charset="-79"/>
              </a:rPr>
              <a:t>Вітамін</a:t>
            </a:r>
            <a:r>
              <a:rPr lang="ru-RU" sz="4000" b="1" dirty="0">
                <a:solidFill>
                  <a:srgbClr val="FFFF66"/>
                </a:solidFill>
                <a:cs typeface="Aharoni" panose="02010803020104030203" pitchFamily="2" charset="-79"/>
              </a:rPr>
              <a:t> 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17499"/>
            <a:ext cx="12103100" cy="3124201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92D050"/>
                </a:solidFill>
              </a:rPr>
              <a:t>необхідний</a:t>
            </a:r>
            <a:r>
              <a:rPr lang="ru-RU" b="1" dirty="0">
                <a:solidFill>
                  <a:srgbClr val="92D050"/>
                </a:solidFill>
              </a:rPr>
              <a:t> для </a:t>
            </a:r>
            <a:r>
              <a:rPr lang="ru-RU" b="1" dirty="0" err="1">
                <a:solidFill>
                  <a:srgbClr val="92D050"/>
                </a:solidFill>
              </a:rPr>
              <a:t>вироблення</a:t>
            </a:r>
            <a:r>
              <a:rPr lang="ru-RU" b="1" dirty="0">
                <a:solidFill>
                  <a:srgbClr val="92D050"/>
                </a:solidFill>
              </a:rPr>
              <a:t> у </a:t>
            </a:r>
            <a:r>
              <a:rPr lang="ru-RU" b="1" dirty="0" err="1">
                <a:solidFill>
                  <a:srgbClr val="92D050"/>
                </a:solidFill>
              </a:rPr>
              <a:t>печінці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протромбіну</a:t>
            </a:r>
            <a:r>
              <a:rPr lang="ru-RU" b="1" dirty="0">
                <a:solidFill>
                  <a:srgbClr val="92D050"/>
                </a:solidFill>
              </a:rPr>
              <a:t> та </a:t>
            </a:r>
            <a:r>
              <a:rPr lang="ru-RU" b="1" dirty="0" err="1">
                <a:solidFill>
                  <a:srgbClr val="92D050"/>
                </a:solidFill>
              </a:rPr>
              <a:t>інших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протеїнів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що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беруть</a:t>
            </a:r>
            <a:r>
              <a:rPr lang="ru-RU" b="1" dirty="0">
                <a:solidFill>
                  <a:srgbClr val="92D050"/>
                </a:solidFill>
              </a:rPr>
              <a:t> участь у </a:t>
            </a:r>
            <a:r>
              <a:rPr lang="ru-RU" b="1" dirty="0" err="1">
                <a:solidFill>
                  <a:srgbClr val="92D050"/>
                </a:solidFill>
              </a:rPr>
              <a:t>процесах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зсіданні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крові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регуляції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ектопічної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кальцифікації</a:t>
            </a:r>
            <a:r>
              <a:rPr lang="ru-RU" b="1" dirty="0">
                <a:solidFill>
                  <a:srgbClr val="92D050"/>
                </a:solidFill>
              </a:rPr>
              <a:t> та </a:t>
            </a:r>
            <a:r>
              <a:rPr lang="ru-RU" b="1" dirty="0" err="1">
                <a:solidFill>
                  <a:srgbClr val="92D050"/>
                </a:solidFill>
              </a:rPr>
              <a:t>ін</a:t>
            </a:r>
            <a:r>
              <a:rPr lang="ru-RU" b="1" dirty="0">
                <a:solidFill>
                  <a:srgbClr val="92D050"/>
                </a:solidFill>
              </a:rPr>
              <a:t>. </a:t>
            </a:r>
            <a:r>
              <a:rPr lang="ru-RU" b="1" dirty="0" err="1" smtClean="0">
                <a:solidFill>
                  <a:srgbClr val="92D050"/>
                </a:solidFill>
              </a:rPr>
              <a:t>Вітамін</a:t>
            </a:r>
            <a:r>
              <a:rPr lang="ru-RU" b="1" dirty="0" smtClean="0">
                <a:solidFill>
                  <a:srgbClr val="92D050"/>
                </a:solidFill>
              </a:rPr>
              <a:t> </a:t>
            </a:r>
            <a:r>
              <a:rPr lang="ru-RU" b="1" dirty="0">
                <a:solidFill>
                  <a:srgbClr val="92D050"/>
                </a:solidFill>
              </a:rPr>
              <a:t>К </a:t>
            </a:r>
            <a:r>
              <a:rPr lang="ru-RU" b="1" dirty="0" err="1">
                <a:solidFill>
                  <a:srgbClr val="92D050"/>
                </a:solidFill>
              </a:rPr>
              <a:t>утворюється</a:t>
            </a:r>
            <a:r>
              <a:rPr lang="ru-RU" b="1" dirty="0">
                <a:solidFill>
                  <a:srgbClr val="92D050"/>
                </a:solidFill>
              </a:rPr>
              <a:t> в </a:t>
            </a:r>
            <a:r>
              <a:rPr lang="ru-RU" b="1" dirty="0" err="1">
                <a:solidFill>
                  <a:srgbClr val="92D050"/>
                </a:solidFill>
              </a:rPr>
              <a:t>організмі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людини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кишковою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мікрофлорою</a:t>
            </a:r>
            <a:r>
              <a:rPr lang="ru-RU" b="1" dirty="0">
                <a:solidFill>
                  <a:srgbClr val="92D050"/>
                </a:solidFill>
              </a:rPr>
              <a:t>. </a:t>
            </a:r>
            <a:r>
              <a:rPr lang="ru-RU" b="1" dirty="0" err="1">
                <a:solidFill>
                  <a:srgbClr val="92D050"/>
                </a:solidFill>
              </a:rPr>
              <a:t>Сприяє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зміцненню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капілярів</a:t>
            </a:r>
            <a:r>
              <a:rPr lang="ru-RU" b="1" dirty="0">
                <a:solidFill>
                  <a:srgbClr val="92D050"/>
                </a:solidFill>
              </a:rPr>
              <a:t> та </a:t>
            </a:r>
            <a:r>
              <a:rPr lang="ru-RU" b="1" dirty="0" err="1">
                <a:solidFill>
                  <a:srgbClr val="92D050"/>
                </a:solidFill>
              </a:rPr>
              <a:t>припиненню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кровотеч</a:t>
            </a:r>
            <a:r>
              <a:rPr lang="ru-RU" b="1" dirty="0">
                <a:solidFill>
                  <a:srgbClr val="92D050"/>
                </a:solidFill>
              </a:rPr>
              <a:t>. </a:t>
            </a:r>
            <a:r>
              <a:rPr lang="ru-RU" b="1" dirty="0" err="1">
                <a:solidFill>
                  <a:srgbClr val="92D050"/>
                </a:solidFill>
              </a:rPr>
              <a:t>Значна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кількість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цього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вітаміну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міститься</a:t>
            </a:r>
            <a:r>
              <a:rPr lang="ru-RU" b="1" dirty="0">
                <a:solidFill>
                  <a:srgbClr val="92D050"/>
                </a:solidFill>
              </a:rPr>
              <a:t> у </a:t>
            </a:r>
            <a:r>
              <a:rPr lang="ru-RU" b="1" dirty="0" err="1">
                <a:solidFill>
                  <a:srgbClr val="92D050"/>
                </a:solidFill>
              </a:rPr>
              <a:t>білокачанній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капусті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гарбузах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щавлі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печінці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шпинаті</a:t>
            </a:r>
            <a:r>
              <a:rPr lang="ru-RU" b="1" dirty="0">
                <a:solidFill>
                  <a:srgbClr val="92D050"/>
                </a:solidFill>
              </a:rPr>
              <a:t>. Є </a:t>
            </a:r>
            <a:r>
              <a:rPr lang="ru-RU" b="1" dirty="0" err="1">
                <a:solidFill>
                  <a:srgbClr val="92D050"/>
                </a:solidFill>
              </a:rPr>
              <a:t>він</a:t>
            </a:r>
            <a:r>
              <a:rPr lang="ru-RU" b="1" dirty="0">
                <a:solidFill>
                  <a:srgbClr val="92D050"/>
                </a:solidFill>
              </a:rPr>
              <a:t> у </a:t>
            </a:r>
            <a:r>
              <a:rPr lang="ru-RU" b="1" dirty="0" err="1">
                <a:solidFill>
                  <a:srgbClr val="92D050"/>
                </a:solidFill>
              </a:rPr>
              <a:t>картоплі</a:t>
            </a:r>
            <a:r>
              <a:rPr lang="ru-RU" b="1" dirty="0">
                <a:solidFill>
                  <a:srgbClr val="92D050"/>
                </a:solidFill>
              </a:rPr>
              <a:t>, томатах, </a:t>
            </a:r>
            <a:r>
              <a:rPr lang="ru-RU" b="1" dirty="0" err="1">
                <a:solidFill>
                  <a:srgbClr val="92D050"/>
                </a:solidFill>
              </a:rPr>
              <a:t>горосі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яйцях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моркві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буряках</a:t>
            </a:r>
            <a:r>
              <a:rPr lang="ru-RU" b="1" dirty="0">
                <a:solidFill>
                  <a:srgbClr val="92D050"/>
                </a:solidFill>
              </a:rPr>
              <a:t>. </a:t>
            </a:r>
            <a:r>
              <a:rPr lang="ru-RU" b="1" dirty="0" err="1">
                <a:solidFill>
                  <a:srgbClr val="92D050"/>
                </a:solidFill>
              </a:rPr>
              <a:t>Добова</a:t>
            </a:r>
            <a:r>
              <a:rPr lang="ru-RU" b="1" dirty="0">
                <a:solidFill>
                  <a:srgbClr val="92D050"/>
                </a:solidFill>
              </a:rPr>
              <a:t> потреба у </a:t>
            </a:r>
            <a:r>
              <a:rPr lang="ru-RU" b="1" dirty="0" err="1">
                <a:solidFill>
                  <a:srgbClr val="92D050"/>
                </a:solidFill>
              </a:rPr>
              <a:t>вітаміні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значно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збільшується</a:t>
            </a:r>
            <a:r>
              <a:rPr lang="ru-RU" b="1" dirty="0">
                <a:solidFill>
                  <a:srgbClr val="92D050"/>
                </a:solidFill>
              </a:rPr>
              <a:t> при гепатитах, </a:t>
            </a:r>
            <a:r>
              <a:rPr lang="ru-RU" b="1" dirty="0" err="1">
                <a:solidFill>
                  <a:srgbClr val="92D050"/>
                </a:solidFill>
              </a:rPr>
              <a:t>цирозі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печінки</a:t>
            </a:r>
            <a:r>
              <a:rPr lang="ru-RU" b="1" dirty="0">
                <a:solidFill>
                  <a:srgbClr val="92D050"/>
                </a:solidFill>
              </a:rPr>
              <a:t>, </a:t>
            </a:r>
            <a:r>
              <a:rPr lang="ru-RU" b="1" dirty="0" err="1">
                <a:solidFill>
                  <a:srgbClr val="92D050"/>
                </a:solidFill>
              </a:rPr>
              <a:t>жовчокам'яній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недузі</a:t>
            </a:r>
            <a:r>
              <a:rPr lang="ru-RU" b="1" dirty="0">
                <a:solidFill>
                  <a:srgbClr val="92D050"/>
                </a:solidFill>
              </a:rPr>
              <a:t>, хворобах кишечника, </a:t>
            </a:r>
            <a:r>
              <a:rPr lang="ru-RU" b="1" dirty="0" err="1">
                <a:solidFill>
                  <a:srgbClr val="92D050"/>
                </a:solidFill>
              </a:rPr>
              <a:t>кровотечах</a:t>
            </a:r>
            <a:r>
              <a:rPr lang="ru-RU" b="1" dirty="0">
                <a:solidFill>
                  <a:srgbClr val="92D050"/>
                </a:solidFill>
              </a:rPr>
              <a:t>, а </a:t>
            </a:r>
            <a:r>
              <a:rPr lang="ru-RU" b="1" dirty="0" err="1">
                <a:solidFill>
                  <a:srgbClr val="92D050"/>
                </a:solidFill>
              </a:rPr>
              <a:t>також</a:t>
            </a:r>
            <a:r>
              <a:rPr lang="ru-RU" b="1" dirty="0">
                <a:solidFill>
                  <a:srgbClr val="92D050"/>
                </a:solidFill>
              </a:rPr>
              <a:t> при </a:t>
            </a:r>
            <a:r>
              <a:rPr lang="ru-RU" b="1" dirty="0" err="1">
                <a:solidFill>
                  <a:srgbClr val="92D050"/>
                </a:solidFill>
              </a:rPr>
              <a:t>тривалому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>
                <a:solidFill>
                  <a:srgbClr val="92D050"/>
                </a:solidFill>
              </a:rPr>
              <a:t>застосуванні</a:t>
            </a:r>
            <a:r>
              <a:rPr lang="ru-RU" b="1" dirty="0">
                <a:solidFill>
                  <a:srgbClr val="92D050"/>
                </a:solidFill>
              </a:rPr>
              <a:t> </a:t>
            </a:r>
            <a:r>
              <a:rPr lang="ru-RU" b="1" dirty="0" err="1" smtClean="0">
                <a:solidFill>
                  <a:srgbClr val="92D050"/>
                </a:solidFill>
              </a:rPr>
              <a:t>антибіотиків</a:t>
            </a:r>
            <a:r>
              <a:rPr lang="ru-RU" b="1" dirty="0" smtClean="0">
                <a:solidFill>
                  <a:srgbClr val="92D050"/>
                </a:solidFill>
              </a:rPr>
              <a:t>.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3260724"/>
            <a:ext cx="2797175" cy="2797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949" y="2924262"/>
            <a:ext cx="3810000" cy="381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888" y="3094214"/>
            <a:ext cx="3477512" cy="347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3200"/>
            <a:ext cx="9905998" cy="355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rgbClr val="00FFFF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</a:t>
            </a:r>
            <a:r>
              <a:rPr lang="ru-RU" sz="2400" b="1" dirty="0">
                <a:solidFill>
                  <a:srgbClr val="00FFFF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FFFF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будова</a:t>
            </a:r>
            <a:endParaRPr lang="ru-RU" sz="2400" b="1" dirty="0">
              <a:solidFill>
                <a:srgbClr val="00FFFF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похідними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метил-1, 4-нафтохінону, у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положенні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водень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заміщений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залишок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спирту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фітолу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ізопреноїдний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ланцюг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різним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числом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вуглецевих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атомів</a:t>
            </a:r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K1,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філохінон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фітохінон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(2-метил-3-фітил-1,4-нафтохінон</a:t>
            </a:r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K2 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представлено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кількома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формами,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довжині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ізопреноїдного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ланцюга</a:t>
            </a:r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1943 р. А. В.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Палладін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М. М.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Шемякін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синтезували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дисульфідну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похідну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метил-1,4-нафтохінону,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одержала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вікасолу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застосовується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замінника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K.</a:t>
            </a: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65" y="4038527"/>
            <a:ext cx="4040218" cy="21082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8" y="587375"/>
            <a:ext cx="2095500" cy="23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2038"/>
          <a:stretch/>
        </p:blipFill>
        <p:spPr>
          <a:xfrm>
            <a:off x="6048583" y="4038527"/>
            <a:ext cx="446890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813" y="3403599"/>
            <a:ext cx="9905998" cy="3124201"/>
          </a:xfrm>
        </p:spPr>
        <p:txBody>
          <a:bodyPr>
            <a:noAutofit/>
          </a:bodyPr>
          <a:lstStyle/>
          <a:p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 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є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жиророзчинним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вітаміном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що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запасається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в невеликих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кількостях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у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печінці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руйнується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на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світлі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й у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лужних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розчинах</a:t>
            </a:r>
            <a:r>
              <a:rPr lang="ru-RU" sz="1800" b="1" dirty="0" smtClean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ru-RU" sz="1800" b="1" dirty="0">
              <a:solidFill>
                <a:srgbClr val="92D05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Під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загальною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назвою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поєднується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більша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група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близьких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за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своїм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хімічним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складом й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дією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на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організм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речовин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(від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вітаміну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K1 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до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K7</a:t>
            </a:r>
            <a:r>
              <a:rPr lang="en-US" sz="1800" b="1" dirty="0" smtClean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).</a:t>
            </a:r>
            <a:endParaRPr lang="en-US" sz="1800" b="1" dirty="0">
              <a:solidFill>
                <a:srgbClr val="92D05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Із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цієї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групи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найбільший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інтерес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представляють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дві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головні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форми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вітаміну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K,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що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існують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у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природі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: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K1 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і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K2</a:t>
            </a:r>
            <a:r>
              <a:rPr lang="en-US" sz="1800" b="1" dirty="0" smtClean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en-US" sz="1800" b="1" dirty="0">
              <a:solidFill>
                <a:srgbClr val="92D05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K1 —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речовина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яка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синтезується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рослинах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і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знаходиться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листі</a:t>
            </a:r>
            <a:r>
              <a:rPr lang="ru-RU" sz="1800" b="1" dirty="0" smtClean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  <a:endParaRPr lang="ru-RU" sz="1800" b="1" dirty="0">
              <a:solidFill>
                <a:srgbClr val="92D05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K2 —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речовина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, яка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переважно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синтезується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в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організмі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людини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мікроорганізмами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(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сапрофітними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бактеріями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) у тонкому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відділі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кишечнику, а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також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клітинами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печінки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тварин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Вітамін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K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можна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виявити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у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всіх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тканинах </a:t>
            </a:r>
            <a:r>
              <a:rPr lang="ru-RU" sz="1800" b="1" dirty="0" err="1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тварин</a:t>
            </a:r>
            <a:r>
              <a:rPr lang="ru-RU" sz="1800" b="1" dirty="0">
                <a:solidFill>
                  <a:srgbClr val="92D05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" y="88900"/>
            <a:ext cx="4959350" cy="30960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30900" y="8890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Активність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радіації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рентгенівських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променів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000" b="1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заморожуванні</a:t>
            </a:r>
            <a:r>
              <a:rPr lang="ru-RU" sz="20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33" y="898951"/>
            <a:ext cx="2857500" cy="2286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56327" y="1778168"/>
            <a:ext cx="22784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Добова</a:t>
            </a:r>
            <a:r>
              <a:rPr lang="ru-RU" dirty="0" smtClean="0"/>
              <a:t> потреба: 0.2-0.3 мг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0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12" y="101600"/>
            <a:ext cx="11749087" cy="10033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srgbClr val="FF33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Вітамін</a:t>
            </a:r>
            <a:r>
              <a:rPr lang="ru-RU" sz="4000" b="1" dirty="0">
                <a:solidFill>
                  <a:srgbClr val="FF33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FF3300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E</a:t>
            </a:r>
            <a:endParaRPr lang="ru-RU" sz="4000" b="1" dirty="0"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35335"/>
            <a:ext cx="1174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dirty="0" err="1" smtClean="0"/>
              <a:t>Група</a:t>
            </a:r>
            <a:r>
              <a:rPr lang="ru-RU" dirty="0" smtClean="0"/>
              <a:t> </a:t>
            </a:r>
            <a:r>
              <a:rPr lang="ru-RU" dirty="0" err="1" smtClean="0"/>
              <a:t>жиророзчинних</a:t>
            </a:r>
            <a:r>
              <a:rPr lang="ru-RU" dirty="0" smtClean="0"/>
              <a:t> </a:t>
            </a:r>
            <a:r>
              <a:rPr lang="ru-RU" dirty="0" err="1" smtClean="0"/>
              <a:t>біологічно</a:t>
            </a:r>
            <a:r>
              <a:rPr lang="ru-RU" dirty="0" smtClean="0"/>
              <a:t> </a:t>
            </a:r>
            <a:r>
              <a:rPr lang="ru-RU" dirty="0" err="1" smtClean="0"/>
              <a:t>активних</a:t>
            </a:r>
            <a:r>
              <a:rPr lang="ru-RU" dirty="0" smtClean="0"/>
              <a:t> </a:t>
            </a:r>
            <a:r>
              <a:rPr lang="ru-RU" dirty="0" err="1" smtClean="0"/>
              <a:t>сполук</a:t>
            </a:r>
            <a:r>
              <a:rPr lang="ru-RU" dirty="0" smtClean="0"/>
              <a:t> (</a:t>
            </a:r>
            <a:r>
              <a:rPr lang="ru-RU" dirty="0" err="1" smtClean="0"/>
              <a:t>токофероли</a:t>
            </a:r>
            <a:r>
              <a:rPr lang="ru-RU" dirty="0" smtClean="0"/>
              <a:t> та </a:t>
            </a:r>
            <a:r>
              <a:rPr lang="ru-RU" dirty="0" err="1" smtClean="0"/>
              <a:t>токотрієноли</a:t>
            </a:r>
            <a:r>
              <a:rPr lang="ru-RU" dirty="0" smtClean="0"/>
              <a:t>),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проявляють</a:t>
            </a:r>
            <a:r>
              <a:rPr lang="ru-RU" dirty="0" smtClean="0"/>
              <a:t> </a:t>
            </a:r>
            <a:r>
              <a:rPr lang="ru-RU" dirty="0" err="1" smtClean="0"/>
              <a:t>антиоксидантні</a:t>
            </a:r>
            <a:r>
              <a:rPr lang="ru-RU" dirty="0" smtClean="0"/>
              <a:t> </a:t>
            </a:r>
            <a:r>
              <a:rPr lang="ru-RU" dirty="0" err="1" smtClean="0"/>
              <a:t>властивості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25810" y="1186765"/>
            <a:ext cx="8423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Вітамін</a:t>
            </a:r>
            <a:r>
              <a:rPr lang="ru-RU" dirty="0" smtClean="0"/>
              <a:t> E </a:t>
            </a:r>
            <a:r>
              <a:rPr lang="ru-RU" dirty="0" err="1" smtClean="0"/>
              <a:t>накопичується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в </a:t>
            </a:r>
            <a:r>
              <a:rPr lang="ru-RU" dirty="0" err="1" smtClean="0"/>
              <a:t>жировій</a:t>
            </a:r>
            <a:r>
              <a:rPr lang="ru-RU" dirty="0" smtClean="0"/>
              <a:t> </a:t>
            </a:r>
            <a:r>
              <a:rPr lang="ru-RU" dirty="0" err="1" smtClean="0"/>
              <a:t>тканині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8112" y="1465997"/>
            <a:ext cx="118379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dirty="0" err="1" smtClean="0"/>
              <a:t>Він</a:t>
            </a:r>
            <a:r>
              <a:rPr lang="ru-RU" dirty="0" smtClean="0"/>
              <a:t> є антиоксидантом і,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запобігає</a:t>
            </a:r>
            <a:r>
              <a:rPr lang="ru-RU" dirty="0" smtClean="0"/>
              <a:t> </a:t>
            </a:r>
            <a:r>
              <a:rPr lang="ru-RU" dirty="0" err="1" smtClean="0"/>
              <a:t>окисленню</a:t>
            </a:r>
            <a:r>
              <a:rPr lang="ru-RU" dirty="0" smtClean="0"/>
              <a:t> і </a:t>
            </a:r>
            <a:r>
              <a:rPr lang="ru-RU" dirty="0" err="1" smtClean="0"/>
              <a:t>руйнуванню</a:t>
            </a:r>
            <a:r>
              <a:rPr lang="ru-RU" dirty="0" smtClean="0"/>
              <a:t> </a:t>
            </a:r>
            <a:r>
              <a:rPr lang="ru-RU" dirty="0" err="1" smtClean="0"/>
              <a:t>вітаміну</a:t>
            </a:r>
            <a:r>
              <a:rPr lang="ru-RU" dirty="0" smtClean="0"/>
              <a:t> </a:t>
            </a:r>
            <a:r>
              <a:rPr lang="en-US" dirty="0" smtClean="0"/>
              <a:t>A. </a:t>
            </a:r>
            <a:r>
              <a:rPr lang="ru-RU" dirty="0" smtClean="0"/>
              <a:t>У </a:t>
            </a:r>
            <a:r>
              <a:rPr lang="ru-RU" dirty="0" err="1" smtClean="0"/>
              <a:t>людини</a:t>
            </a:r>
            <a:r>
              <a:rPr lang="ru-RU" dirty="0" smtClean="0"/>
              <a:t>, особливо у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недостатність</a:t>
            </a:r>
            <a:r>
              <a:rPr lang="ru-RU" dirty="0" smtClean="0"/>
              <a:t> </a:t>
            </a:r>
            <a:r>
              <a:rPr lang="ru-RU" dirty="0" err="1" smtClean="0"/>
              <a:t>вітаміну</a:t>
            </a:r>
            <a:r>
              <a:rPr lang="ru-RU" dirty="0" smtClean="0"/>
              <a:t> </a:t>
            </a:r>
            <a:r>
              <a:rPr lang="en-US" dirty="0" smtClean="0"/>
              <a:t>E </a:t>
            </a:r>
            <a:r>
              <a:rPr lang="ru-RU" dirty="0" smtClean="0"/>
              <a:t>приводить до </a:t>
            </a:r>
            <a:r>
              <a:rPr lang="ru-RU" dirty="0" err="1" smtClean="0"/>
              <a:t>швидкого</a:t>
            </a:r>
            <a:r>
              <a:rPr lang="ru-RU" dirty="0" smtClean="0"/>
              <a:t> </a:t>
            </a:r>
            <a:r>
              <a:rPr lang="ru-RU" dirty="0" err="1" smtClean="0"/>
              <a:t>руйнування</a:t>
            </a:r>
            <a:r>
              <a:rPr lang="ru-RU" dirty="0" smtClean="0"/>
              <a:t> </a:t>
            </a:r>
            <a:r>
              <a:rPr lang="ru-RU" dirty="0" err="1" smtClean="0"/>
              <a:t>еритроцитів</a:t>
            </a:r>
            <a:r>
              <a:rPr lang="ru-RU" dirty="0" smtClean="0"/>
              <a:t> і </a:t>
            </a:r>
            <a:r>
              <a:rPr lang="ru-RU" dirty="0" err="1" smtClean="0"/>
              <a:t>анемії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Зв'язок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вітаміном</a:t>
            </a:r>
            <a:r>
              <a:rPr lang="ru-RU" dirty="0" smtClean="0"/>
              <a:t> </a:t>
            </a:r>
            <a:r>
              <a:rPr lang="en-US" dirty="0" smtClean="0"/>
              <a:t>E </a:t>
            </a:r>
            <a:r>
              <a:rPr lang="ru-RU" dirty="0" smtClean="0"/>
              <a:t>і </a:t>
            </a:r>
            <a:r>
              <a:rPr lang="ru-RU" dirty="0" err="1" smtClean="0"/>
              <a:t>репродукцією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не доведений. Рекомендована </a:t>
            </a:r>
            <a:r>
              <a:rPr lang="ru-RU" dirty="0" err="1" smtClean="0"/>
              <a:t>щоденна</a:t>
            </a:r>
            <a:r>
              <a:rPr lang="ru-RU" dirty="0" smtClean="0"/>
              <a:t> доза </a:t>
            </a:r>
            <a:r>
              <a:rPr lang="ru-RU" dirty="0" err="1" smtClean="0"/>
              <a:t>вітаміну</a:t>
            </a:r>
            <a:r>
              <a:rPr lang="ru-RU" dirty="0" smtClean="0"/>
              <a:t> </a:t>
            </a:r>
            <a:r>
              <a:rPr lang="en-US" dirty="0" smtClean="0"/>
              <a:t>E </a:t>
            </a:r>
            <a:r>
              <a:rPr lang="ru-RU" dirty="0" smtClean="0"/>
              <a:t>в </a:t>
            </a:r>
            <a:r>
              <a:rPr lang="ru-RU" dirty="0" err="1" smtClean="0"/>
              <a:t>перерахунку</a:t>
            </a:r>
            <a:r>
              <a:rPr lang="ru-RU" dirty="0" smtClean="0"/>
              <a:t> на альфа-токоферол становить 10 </a:t>
            </a:r>
            <a:r>
              <a:rPr lang="ru-RU" dirty="0" err="1" smtClean="0"/>
              <a:t>міліграм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150" y="3954523"/>
            <a:ext cx="2857500" cy="262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" y="3683000"/>
            <a:ext cx="3503839" cy="2616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492" y="2721949"/>
            <a:ext cx="3606007" cy="300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905998" cy="25654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промисловості</a:t>
            </a:r>
            <a:endParaRPr lang="ru-RU" b="1" dirty="0">
              <a:solidFill>
                <a:srgbClr val="FFFF00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концентрованому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токофероли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одержують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високовакуумної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перегонки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масел.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служать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зелене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бавовняна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арахісова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соєва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пшенична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Хорошим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джерелом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вітаміну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маргарин,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приготований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рослинної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олії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Промисловістю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випускається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синтетичний</a:t>
            </a:r>
            <a:r>
              <a:rPr lang="ru-RU" b="1" dirty="0">
                <a:solidFill>
                  <a:srgbClr val="FFFF00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альфа-токоферол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30900" y="57105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00FFFF"/>
                </a:solidFill>
              </a:rPr>
              <a:t>Загалом</a:t>
            </a:r>
            <a:r>
              <a:rPr lang="ru-RU" dirty="0" smtClean="0">
                <a:solidFill>
                  <a:srgbClr val="00FFFF"/>
                </a:solidFill>
              </a:rPr>
              <a:t>, </a:t>
            </a:r>
            <a:r>
              <a:rPr lang="ru-RU" dirty="0" err="1" smtClean="0">
                <a:solidFill>
                  <a:srgbClr val="00FFFF"/>
                </a:solidFill>
              </a:rPr>
              <a:t>джерела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харчування</a:t>
            </a:r>
            <a:r>
              <a:rPr lang="ru-RU" dirty="0" smtClean="0">
                <a:solidFill>
                  <a:srgbClr val="00FFFF"/>
                </a:solidFill>
              </a:rPr>
              <a:t> з </a:t>
            </a:r>
            <a:r>
              <a:rPr lang="ru-RU" dirty="0" err="1" smtClean="0">
                <a:solidFill>
                  <a:srgbClr val="00FFFF"/>
                </a:solidFill>
              </a:rPr>
              <a:t>найвищою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концентрацією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вітаміну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це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рослинне</a:t>
            </a:r>
            <a:r>
              <a:rPr lang="ru-RU" dirty="0" smtClean="0">
                <a:solidFill>
                  <a:srgbClr val="00FFFF"/>
                </a:solidFill>
              </a:rPr>
              <a:t> масло, </a:t>
            </a:r>
            <a:r>
              <a:rPr lang="ru-RU" dirty="0" err="1" smtClean="0">
                <a:solidFill>
                  <a:srgbClr val="00FFFF"/>
                </a:solidFill>
              </a:rPr>
              <a:t>потім</a:t>
            </a:r>
            <a:r>
              <a:rPr lang="ru-RU" dirty="0" smtClean="0">
                <a:solidFill>
                  <a:srgbClr val="00FFFF"/>
                </a:solidFill>
              </a:rPr>
              <a:t> </a:t>
            </a:r>
            <a:r>
              <a:rPr lang="ru-RU" dirty="0" err="1" smtClean="0">
                <a:solidFill>
                  <a:srgbClr val="00FFFF"/>
                </a:solidFill>
              </a:rPr>
              <a:t>горіхи</a:t>
            </a:r>
            <a:r>
              <a:rPr lang="ru-RU" dirty="0" smtClean="0">
                <a:solidFill>
                  <a:srgbClr val="00FFFF"/>
                </a:solidFill>
              </a:rPr>
              <a:t> та </a:t>
            </a:r>
            <a:r>
              <a:rPr lang="ru-RU" dirty="0" err="1" smtClean="0">
                <a:solidFill>
                  <a:srgbClr val="00FFFF"/>
                </a:solidFill>
              </a:rPr>
              <a:t>насіння</a:t>
            </a:r>
            <a:r>
              <a:rPr lang="ru-RU" dirty="0" smtClean="0">
                <a:solidFill>
                  <a:srgbClr val="00FFFF"/>
                </a:solidFill>
              </a:rPr>
              <a:t>.</a:t>
            </a:r>
            <a:endParaRPr lang="ru-RU" dirty="0">
              <a:solidFill>
                <a:srgbClr val="00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2871491"/>
            <a:ext cx="5515539" cy="35420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8" y="314325"/>
            <a:ext cx="1905000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303" t="56061" r="52323" b="30303"/>
          <a:stretch/>
        </p:blipFill>
        <p:spPr>
          <a:xfrm>
            <a:off x="6418062" y="3987801"/>
            <a:ext cx="5121676" cy="1494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748" y="2237258"/>
            <a:ext cx="2457452" cy="163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5200" y="1822946"/>
            <a:ext cx="7848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надходять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їжею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забезпечують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нормальний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фізіологічне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функціонування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синтезуються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синтезуються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недостатньо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 особливо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надходили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регулярно.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організму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вітамінів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доповнюють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ферментативних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участь в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вуглеводному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жировому,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білковому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видах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обмінів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чином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відіграє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свою,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належну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в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b="1" dirty="0" smtClean="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99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286683"/>
            <a:ext cx="2857500" cy="146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75" y="4545750"/>
            <a:ext cx="2305050" cy="2143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400" y="229533"/>
            <a:ext cx="2908300" cy="1524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0" y="4506694"/>
            <a:ext cx="2896921" cy="21764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7" y="2362483"/>
            <a:ext cx="2132013" cy="16046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412" y="1684119"/>
            <a:ext cx="2047875" cy="2724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3933" y="4330156"/>
            <a:ext cx="3124200" cy="2496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2400" y="71933"/>
            <a:ext cx="28575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114301"/>
            <a:ext cx="11912599" cy="24511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органічні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сполуки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різноманітної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біохімічні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фізіологічні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біологічною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активністю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літерне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позначення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відповідну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хімічну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назву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фізіологічній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3165475"/>
            <a:ext cx="3651250" cy="3042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887" y="2876021"/>
            <a:ext cx="3140275" cy="23600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650" y="3903133"/>
            <a:ext cx="30099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753" t="28467" r="37329" b="29153"/>
          <a:stretch/>
        </p:blipFill>
        <p:spPr>
          <a:xfrm>
            <a:off x="1587500" y="75922"/>
            <a:ext cx="9385300" cy="678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771" y="885352"/>
            <a:ext cx="2429029" cy="2245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91471" y="323334"/>
            <a:ext cx="1782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FFFF"/>
                </a:solidFill>
              </a:rPr>
              <a:t> А (</a:t>
            </a:r>
            <a:r>
              <a:rPr lang="ru-RU" sz="2000" b="1" dirty="0" err="1" smtClean="0">
                <a:solidFill>
                  <a:srgbClr val="00FFFF"/>
                </a:solidFill>
              </a:rPr>
              <a:t>ретинол</a:t>
            </a:r>
            <a:r>
              <a:rPr lang="ru-RU" b="1" dirty="0" smtClean="0">
                <a:solidFill>
                  <a:srgbClr val="00FFFF"/>
                </a:solidFill>
              </a:rPr>
              <a:t>)</a:t>
            </a:r>
            <a:endParaRPr lang="ru-RU" b="1" dirty="0">
              <a:solidFill>
                <a:srgbClr val="00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7091" y="2600822"/>
            <a:ext cx="61750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/>
              <a:t>До </a:t>
            </a:r>
            <a:r>
              <a:rPr lang="ru-RU" sz="3200" b="1" dirty="0" err="1" smtClean="0"/>
              <a:t>жиророзчинних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вітамінів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/>
              <a:t>н</a:t>
            </a:r>
            <a:r>
              <a:rPr lang="ru-RU" sz="3200" b="1" dirty="0" smtClean="0"/>
              <a:t>алежать: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03915" y="323334"/>
            <a:ext cx="460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FFFF"/>
                </a:solidFill>
              </a:rPr>
              <a:t>D (</a:t>
            </a:r>
            <a:r>
              <a:rPr lang="ru-RU" b="1" dirty="0" smtClean="0">
                <a:solidFill>
                  <a:srgbClr val="00FFFF"/>
                </a:solidFill>
              </a:rPr>
              <a:t>кальциферол, </a:t>
            </a:r>
            <a:r>
              <a:rPr lang="ru-RU" b="1" dirty="0" err="1" smtClean="0">
                <a:solidFill>
                  <a:srgbClr val="00FFFF"/>
                </a:solidFill>
              </a:rPr>
              <a:t>холекальциферол</a:t>
            </a:r>
            <a:r>
              <a:rPr lang="ru-RU" b="1" dirty="0" smtClean="0">
                <a:solidFill>
                  <a:srgbClr val="00FFFF"/>
                </a:solidFill>
              </a:rPr>
              <a:t>)</a:t>
            </a:r>
            <a:endParaRPr lang="ru-RU" b="1" dirty="0">
              <a:solidFill>
                <a:srgbClr val="00FF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02392" y="3796930"/>
            <a:ext cx="2082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FFFF"/>
                </a:solidFill>
              </a:rPr>
              <a:t>Е (токоферол)</a:t>
            </a:r>
            <a:endParaRPr lang="ru-RU" sz="2000" b="1" dirty="0">
              <a:solidFill>
                <a:srgbClr val="00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09197" y="3605445"/>
            <a:ext cx="190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FFFF"/>
                </a:solidFill>
              </a:rPr>
              <a:t>К (</a:t>
            </a:r>
            <a:r>
              <a:rPr lang="ru-RU" sz="2000" b="1" dirty="0" err="1" smtClean="0">
                <a:solidFill>
                  <a:srgbClr val="00FFFF"/>
                </a:solidFill>
              </a:rPr>
              <a:t>філохінон</a:t>
            </a:r>
            <a:r>
              <a:rPr lang="ru-RU" sz="2000" b="1" dirty="0" smtClean="0">
                <a:solidFill>
                  <a:srgbClr val="00FFFF"/>
                </a:solidFill>
              </a:rPr>
              <a:t>)</a:t>
            </a:r>
            <a:endParaRPr lang="ru-RU" sz="2000" b="1" dirty="0">
              <a:solidFill>
                <a:srgbClr val="00FFFF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96" y="968284"/>
            <a:ext cx="2206203" cy="2162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521" y="4134493"/>
            <a:ext cx="2891899" cy="22180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15" y="4315930"/>
            <a:ext cx="2292646" cy="2292646"/>
          </a:xfrm>
          <a:prstGeom prst="rect">
            <a:avLst/>
          </a:prstGeom>
        </p:spPr>
      </p:pic>
      <p:sp>
        <p:nvSpPr>
          <p:cNvPr id="14" name="Выгнутая вправо стрелка 13"/>
          <p:cNvSpPr/>
          <p:nvPr/>
        </p:nvSpPr>
        <p:spPr>
          <a:xfrm rot="2038493">
            <a:off x="4063244" y="3702487"/>
            <a:ext cx="698500" cy="1072713"/>
          </a:xfrm>
          <a:prstGeom prst="curved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845271" y="1526474"/>
            <a:ext cx="914479" cy="1012024"/>
          </a:xfrm>
          <a:prstGeom prst="rect">
            <a:avLst/>
          </a:prstGeom>
        </p:spPr>
      </p:pic>
      <p:sp>
        <p:nvSpPr>
          <p:cNvPr id="16" name="Выгнутая влево стрелка 15"/>
          <p:cNvSpPr/>
          <p:nvPr/>
        </p:nvSpPr>
        <p:spPr>
          <a:xfrm rot="19059613">
            <a:off x="6468379" y="3789258"/>
            <a:ext cx="736600" cy="1232270"/>
          </a:xfrm>
          <a:prstGeom prst="curv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492639">
            <a:off x="2969898" y="1504562"/>
            <a:ext cx="1030313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55971" y="170934"/>
            <a:ext cx="50411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Вітамін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(</a:t>
            </a:r>
            <a:r>
              <a:rPr lang="ru-RU" sz="4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ретинол</a:t>
            </a:r>
            <a:r>
              <a:rPr lang="ru-RU" sz="4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7800" y="83977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Активні</a:t>
            </a:r>
            <a:r>
              <a:rPr lang="ru-RU" sz="28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Ретинол</a:t>
            </a:r>
            <a:endParaRPr lang="ru-RU" sz="2800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Ретиналь</a:t>
            </a:r>
            <a:endParaRPr lang="ru-RU" sz="2800" dirty="0" smtClean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Ретиноєва</a:t>
            </a:r>
            <a:r>
              <a:rPr lang="ru-RU" sz="28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кислота </a:t>
            </a:r>
            <a:endParaRPr lang="ru-RU" sz="28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44438" y="839777"/>
            <a:ext cx="403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/>
              <a:t>Речовини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групи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вітаміну</a:t>
            </a:r>
            <a:r>
              <a:rPr lang="ru-RU" sz="2000" b="1" dirty="0" smtClean="0"/>
              <a:t> A є </a:t>
            </a:r>
            <a:r>
              <a:rPr lang="ru-RU" sz="2000" b="1" dirty="0" err="1" smtClean="0"/>
              <a:t>кристалічними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речовинами</a:t>
            </a:r>
            <a:r>
              <a:rPr lang="ru-RU" sz="2000" b="1" dirty="0" smtClean="0"/>
              <a:t>. Вони </a:t>
            </a:r>
            <a:r>
              <a:rPr lang="ru-RU" sz="2000" b="1" dirty="0" err="1" smtClean="0"/>
              <a:t>нерозчинні</a:t>
            </a:r>
            <a:r>
              <a:rPr lang="ru-RU" sz="2000" b="1" dirty="0" smtClean="0"/>
              <a:t> у </a:t>
            </a:r>
            <a:r>
              <a:rPr lang="ru-RU" sz="2000" b="1" dirty="0" err="1" smtClean="0"/>
              <a:t>воді</a:t>
            </a:r>
            <a:r>
              <a:rPr lang="ru-RU" sz="2000" b="1" dirty="0" smtClean="0"/>
              <a:t>, але добре </a:t>
            </a:r>
            <a:r>
              <a:rPr lang="ru-RU" sz="2000" b="1" dirty="0" err="1" smtClean="0"/>
              <a:t>розчиняються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органічних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розчинниках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/>
          <a:srcRect l="43148" t="70245" r="24400" b="14878"/>
          <a:stretch/>
        </p:blipFill>
        <p:spPr>
          <a:xfrm>
            <a:off x="220389" y="2703462"/>
            <a:ext cx="4199978" cy="150888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77800" y="426014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/>
              <a:t>Вітамін</a:t>
            </a:r>
            <a:r>
              <a:rPr lang="ru-RU" b="1" dirty="0" smtClean="0"/>
              <a:t> </a:t>
            </a:r>
            <a:r>
              <a:rPr lang="en-US" b="1" dirty="0" smtClean="0"/>
              <a:t>A </a:t>
            </a:r>
            <a:r>
              <a:rPr lang="ru-RU" b="1" dirty="0" err="1" smtClean="0"/>
              <a:t>являє</a:t>
            </a:r>
            <a:r>
              <a:rPr lang="ru-RU" b="1" dirty="0" smtClean="0"/>
              <a:t> собою </a:t>
            </a:r>
            <a:r>
              <a:rPr lang="ru-RU" b="1" dirty="0" err="1" smtClean="0"/>
              <a:t>циклічний</a:t>
            </a:r>
            <a:r>
              <a:rPr lang="ru-RU" b="1" dirty="0" smtClean="0"/>
              <a:t> </a:t>
            </a:r>
            <a:r>
              <a:rPr lang="ru-RU" b="1" dirty="0" err="1" smtClean="0"/>
              <a:t>ненасичений</a:t>
            </a:r>
            <a:r>
              <a:rPr lang="ru-RU" b="1" dirty="0" smtClean="0"/>
              <a:t> спирт,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складається</a:t>
            </a:r>
            <a:r>
              <a:rPr lang="ru-RU" b="1" dirty="0" smtClean="0"/>
              <a:t> з </a:t>
            </a:r>
            <a:r>
              <a:rPr lang="el-GR" b="1" dirty="0" smtClean="0"/>
              <a:t>β-</a:t>
            </a:r>
            <a:r>
              <a:rPr lang="ru-RU" b="1" dirty="0" err="1" smtClean="0"/>
              <a:t>іононового</a:t>
            </a:r>
            <a:r>
              <a:rPr lang="ru-RU" b="1" dirty="0" smtClean="0"/>
              <a:t> </a:t>
            </a:r>
            <a:r>
              <a:rPr lang="ru-RU" b="1" dirty="0" err="1" smtClean="0"/>
              <a:t>кільця</a:t>
            </a:r>
            <a:r>
              <a:rPr lang="ru-RU" b="1" dirty="0" smtClean="0"/>
              <a:t> й ​​</a:t>
            </a:r>
            <a:r>
              <a:rPr lang="ru-RU" b="1" dirty="0" err="1" smtClean="0"/>
              <a:t>бічного</a:t>
            </a:r>
            <a:r>
              <a:rPr lang="ru-RU" b="1" dirty="0" smtClean="0"/>
              <a:t> </a:t>
            </a:r>
            <a:r>
              <a:rPr lang="ru-RU" b="1" dirty="0" err="1" smtClean="0"/>
              <a:t>ланцюга</a:t>
            </a:r>
            <a:r>
              <a:rPr lang="ru-RU" b="1" dirty="0" smtClean="0"/>
              <a:t> з </a:t>
            </a:r>
            <a:r>
              <a:rPr lang="ru-RU" b="1" dirty="0" err="1" smtClean="0"/>
              <a:t>двох</a:t>
            </a:r>
            <a:r>
              <a:rPr lang="ru-RU" b="1" dirty="0" smtClean="0"/>
              <a:t> </a:t>
            </a:r>
            <a:r>
              <a:rPr lang="ru-RU" b="1" dirty="0" err="1" smtClean="0"/>
              <a:t>залишків</a:t>
            </a:r>
            <a:r>
              <a:rPr lang="ru-RU" b="1" dirty="0" smtClean="0"/>
              <a:t> </a:t>
            </a:r>
            <a:r>
              <a:rPr lang="ru-RU" b="1" dirty="0" err="1" smtClean="0"/>
              <a:t>ізопрену</a:t>
            </a:r>
            <a:r>
              <a:rPr lang="ru-RU" b="1" dirty="0" smtClean="0"/>
              <a:t> та </a:t>
            </a:r>
            <a:r>
              <a:rPr lang="ru-RU" b="1" dirty="0" err="1" smtClean="0"/>
              <a:t>первинної</a:t>
            </a:r>
            <a:r>
              <a:rPr lang="ru-RU" b="1" dirty="0" smtClean="0"/>
              <a:t> </a:t>
            </a:r>
            <a:r>
              <a:rPr lang="ru-RU" b="1" dirty="0" err="1" smtClean="0"/>
              <a:t>спиртової</a:t>
            </a:r>
            <a:r>
              <a:rPr lang="ru-RU" b="1" dirty="0" smtClean="0"/>
              <a:t> </a:t>
            </a:r>
            <a:r>
              <a:rPr lang="ru-RU" b="1" dirty="0" err="1" smtClean="0"/>
              <a:t>групи</a:t>
            </a:r>
            <a:r>
              <a:rPr lang="ru-RU" b="1" dirty="0" smtClean="0"/>
              <a:t>. В </a:t>
            </a:r>
            <a:r>
              <a:rPr lang="ru-RU" b="1" dirty="0" err="1" smtClean="0"/>
              <a:t>організмі</a:t>
            </a:r>
            <a:r>
              <a:rPr lang="ru-RU" b="1" dirty="0" smtClean="0"/>
              <a:t> </a:t>
            </a:r>
            <a:r>
              <a:rPr lang="ru-RU" b="1" dirty="0" err="1" smtClean="0"/>
              <a:t>окиснюється</a:t>
            </a:r>
            <a:r>
              <a:rPr lang="ru-RU" b="1" dirty="0" smtClean="0"/>
              <a:t> до </a:t>
            </a:r>
            <a:r>
              <a:rPr lang="ru-RU" b="1" dirty="0" err="1" smtClean="0"/>
              <a:t>ретиналю</a:t>
            </a:r>
            <a:r>
              <a:rPr lang="ru-RU" b="1" dirty="0" smtClean="0"/>
              <a:t> (</a:t>
            </a:r>
            <a:r>
              <a:rPr lang="ru-RU" b="1" dirty="0" err="1" smtClean="0"/>
              <a:t>вітамін</a:t>
            </a:r>
            <a:r>
              <a:rPr lang="ru-RU" b="1" dirty="0" smtClean="0"/>
              <a:t> </a:t>
            </a:r>
            <a:r>
              <a:rPr lang="en-US" b="1" dirty="0" smtClean="0"/>
              <a:t>A-</a:t>
            </a:r>
            <a:r>
              <a:rPr lang="ru-RU" b="1" dirty="0" err="1" smtClean="0"/>
              <a:t>альдегід</a:t>
            </a:r>
            <a:r>
              <a:rPr lang="ru-RU" b="1" dirty="0" smtClean="0"/>
              <a:t>) і </a:t>
            </a:r>
            <a:r>
              <a:rPr lang="ru-RU" b="1" dirty="0" err="1" smtClean="0"/>
              <a:t>ретиноєвої</a:t>
            </a:r>
            <a:r>
              <a:rPr lang="ru-RU" b="1" dirty="0" smtClean="0"/>
              <a:t> </a:t>
            </a:r>
            <a:r>
              <a:rPr lang="ru-RU" b="1" dirty="0" err="1" smtClean="0"/>
              <a:t>кислоти</a:t>
            </a:r>
            <a:r>
              <a:rPr lang="ru-RU" b="1" dirty="0" smtClean="0"/>
              <a:t>. </a:t>
            </a:r>
            <a:r>
              <a:rPr lang="ru-RU" b="1" dirty="0" err="1" smtClean="0"/>
              <a:t>Депонується</a:t>
            </a:r>
            <a:r>
              <a:rPr lang="ru-RU" b="1" dirty="0" smtClean="0"/>
              <a:t> в </a:t>
            </a:r>
            <a:r>
              <a:rPr lang="ru-RU" b="1" dirty="0" err="1" smtClean="0"/>
              <a:t>печінці</a:t>
            </a:r>
            <a:r>
              <a:rPr lang="ru-RU" b="1" dirty="0" smtClean="0"/>
              <a:t> у </a:t>
            </a:r>
            <a:r>
              <a:rPr lang="ru-RU" b="1" dirty="0" err="1" smtClean="0"/>
              <a:t>вигляді</a:t>
            </a:r>
            <a:r>
              <a:rPr lang="ru-RU" b="1" dirty="0" smtClean="0"/>
              <a:t> </a:t>
            </a:r>
            <a:r>
              <a:rPr lang="ru-RU" b="1" dirty="0" err="1" smtClean="0"/>
              <a:t>ретинілпальмітату</a:t>
            </a:r>
            <a:r>
              <a:rPr lang="ru-RU" b="1" dirty="0" smtClean="0"/>
              <a:t>, </a:t>
            </a:r>
            <a:r>
              <a:rPr lang="ru-RU" b="1" dirty="0" err="1" smtClean="0"/>
              <a:t>ретинілацетату</a:t>
            </a:r>
            <a:r>
              <a:rPr lang="ru-RU" b="1" dirty="0" smtClean="0"/>
              <a:t> й </a:t>
            </a:r>
            <a:r>
              <a:rPr lang="ru-RU" b="1" dirty="0" err="1" smtClean="0"/>
              <a:t>ретинілфосфату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101" y="1609218"/>
            <a:ext cx="2957398" cy="22113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400" y="2655659"/>
            <a:ext cx="2870201" cy="341690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316357" y="6072565"/>
            <a:ext cx="3843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Більшість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косметичних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кремів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містять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</a:rPr>
              <a:t>ретинол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" y="213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FF66FF"/>
                </a:solidFill>
              </a:rPr>
              <a:t>Темнозелені</a:t>
            </a:r>
            <a:r>
              <a:rPr lang="ru-RU" b="1" dirty="0" smtClean="0">
                <a:solidFill>
                  <a:srgbClr val="FF66FF"/>
                </a:solidFill>
              </a:rPr>
              <a:t> і </a:t>
            </a:r>
            <a:r>
              <a:rPr lang="ru-RU" b="1" dirty="0" err="1" smtClean="0">
                <a:solidFill>
                  <a:srgbClr val="FF66FF"/>
                </a:solidFill>
              </a:rPr>
              <a:t>жовті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овочі</a:t>
            </a:r>
            <a:r>
              <a:rPr lang="ru-RU" b="1" dirty="0" smtClean="0">
                <a:solidFill>
                  <a:srgbClr val="FF66FF"/>
                </a:solidFill>
              </a:rPr>
              <a:t> – </a:t>
            </a:r>
            <a:r>
              <a:rPr lang="ru-RU" b="1" dirty="0" err="1" smtClean="0">
                <a:solidFill>
                  <a:srgbClr val="FF66FF"/>
                </a:solidFill>
              </a:rPr>
              <a:t>джерело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каротиноїдів</a:t>
            </a:r>
            <a:r>
              <a:rPr lang="ru-RU" b="1" dirty="0" smtClean="0">
                <a:solidFill>
                  <a:srgbClr val="FF66FF"/>
                </a:solidFill>
              </a:rPr>
              <a:t>: </a:t>
            </a:r>
            <a:r>
              <a:rPr lang="ru-RU" b="1" dirty="0" err="1" smtClean="0">
                <a:solidFill>
                  <a:srgbClr val="FF66FF"/>
                </a:solidFill>
              </a:rPr>
              <a:t>помідори</a:t>
            </a:r>
            <a:r>
              <a:rPr lang="ru-RU" b="1" dirty="0" smtClean="0">
                <a:solidFill>
                  <a:srgbClr val="FF66FF"/>
                </a:solidFill>
              </a:rPr>
              <a:t>, </a:t>
            </a:r>
            <a:r>
              <a:rPr lang="ru-RU" b="1" dirty="0" err="1" smtClean="0">
                <a:solidFill>
                  <a:srgbClr val="FF66FF"/>
                </a:solidFill>
              </a:rPr>
              <a:t>морква</a:t>
            </a:r>
            <a:r>
              <a:rPr lang="ru-RU" b="1" dirty="0" smtClean="0">
                <a:solidFill>
                  <a:srgbClr val="FF66FF"/>
                </a:solidFill>
              </a:rPr>
              <a:t>, </a:t>
            </a:r>
            <a:r>
              <a:rPr lang="ru-RU" b="1" dirty="0" err="1" smtClean="0">
                <a:solidFill>
                  <a:srgbClr val="FF66FF"/>
                </a:solidFill>
              </a:rPr>
              <a:t>абрикоси</a:t>
            </a:r>
            <a:r>
              <a:rPr lang="ru-RU" b="1" dirty="0" smtClean="0">
                <a:solidFill>
                  <a:srgbClr val="FF66FF"/>
                </a:solidFill>
              </a:rPr>
              <a:t>, петрушка, </a:t>
            </a:r>
            <a:r>
              <a:rPr lang="ru-RU" b="1" dirty="0" err="1" smtClean="0">
                <a:solidFill>
                  <a:srgbClr val="FF66FF"/>
                </a:solidFill>
              </a:rPr>
              <a:t>кукурудза</a:t>
            </a:r>
            <a:r>
              <a:rPr lang="ru-RU" b="1" dirty="0" smtClean="0">
                <a:solidFill>
                  <a:srgbClr val="FF66FF"/>
                </a:solidFill>
              </a:rPr>
              <a:t>, редиска.</a:t>
            </a:r>
          </a:p>
          <a:p>
            <a:r>
              <a:rPr lang="ru-RU" b="1" dirty="0" err="1" smtClean="0">
                <a:solidFill>
                  <a:srgbClr val="FF66FF"/>
                </a:solidFill>
              </a:rPr>
              <a:t>Організм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отримує</a:t>
            </a:r>
            <a:r>
              <a:rPr lang="ru-RU" b="1" dirty="0" smtClean="0">
                <a:solidFill>
                  <a:srgbClr val="FF66FF"/>
                </a:solidFill>
              </a:rPr>
              <a:t> ¼ </a:t>
            </a:r>
            <a:r>
              <a:rPr lang="ru-RU" b="1" dirty="0" err="1" smtClean="0">
                <a:solidFill>
                  <a:srgbClr val="FF66FF"/>
                </a:solidFill>
              </a:rPr>
              <a:t>вітаміну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en-US" b="1" dirty="0" smtClean="0">
                <a:solidFill>
                  <a:srgbClr val="FF66FF"/>
                </a:solidFill>
              </a:rPr>
              <a:t>A </a:t>
            </a:r>
            <a:r>
              <a:rPr lang="ru-RU" b="1" dirty="0" smtClean="0">
                <a:solidFill>
                  <a:srgbClr val="FF66FF"/>
                </a:solidFill>
              </a:rPr>
              <a:t>з </a:t>
            </a:r>
            <a:r>
              <a:rPr lang="ru-RU" b="1" dirty="0" err="1" smtClean="0">
                <a:solidFill>
                  <a:srgbClr val="FF66FF"/>
                </a:solidFill>
              </a:rPr>
              <a:t>каротиноїдів</a:t>
            </a:r>
            <a:r>
              <a:rPr lang="ru-RU" b="1" dirty="0" smtClean="0">
                <a:solidFill>
                  <a:srgbClr val="FF66FF"/>
                </a:solidFill>
              </a:rPr>
              <a:t> .</a:t>
            </a:r>
            <a:endParaRPr lang="ru-RU" b="1" dirty="0">
              <a:solidFill>
                <a:srgbClr val="FF66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533" y="4849202"/>
            <a:ext cx="2611438" cy="2008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21" y="531254"/>
            <a:ext cx="5695949" cy="42719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2210" y="4085406"/>
            <a:ext cx="3670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FF66FF"/>
                </a:solidFill>
              </a:rPr>
              <a:t>Добрими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джерелами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вітаміну</a:t>
            </a:r>
            <a:r>
              <a:rPr lang="ru-RU" b="1" dirty="0" smtClean="0">
                <a:solidFill>
                  <a:srgbClr val="FF66FF"/>
                </a:solidFill>
              </a:rPr>
              <a:t> є </a:t>
            </a:r>
            <a:r>
              <a:rPr lang="ru-RU" b="1" dirty="0" err="1" smtClean="0">
                <a:solidFill>
                  <a:srgbClr val="FF66FF"/>
                </a:solidFill>
              </a:rPr>
              <a:t>червоний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перець</a:t>
            </a:r>
            <a:r>
              <a:rPr lang="ru-RU" b="1" dirty="0" smtClean="0">
                <a:solidFill>
                  <a:srgbClr val="FF66FF"/>
                </a:solidFill>
              </a:rPr>
              <a:t>, зелена цибуля, салат, </a:t>
            </a:r>
            <a:r>
              <a:rPr lang="ru-RU" b="1" dirty="0" err="1" smtClean="0">
                <a:solidFill>
                  <a:srgbClr val="FF66FF"/>
                </a:solidFill>
              </a:rPr>
              <a:t>гарбуз</a:t>
            </a:r>
            <a:r>
              <a:rPr lang="ru-RU" b="1" dirty="0" smtClean="0">
                <a:solidFill>
                  <a:srgbClr val="FF66FF"/>
                </a:solidFill>
              </a:rPr>
              <a:t> і </a:t>
            </a:r>
            <a:r>
              <a:rPr lang="ru-RU" b="1" dirty="0" err="1" smtClean="0">
                <a:solidFill>
                  <a:srgbClr val="FF66FF"/>
                </a:solidFill>
              </a:rPr>
              <a:t>томати</a:t>
            </a:r>
            <a:r>
              <a:rPr lang="ru-RU" b="1" dirty="0" smtClean="0">
                <a:solidFill>
                  <a:srgbClr val="FF66FF"/>
                </a:solidFill>
              </a:rPr>
              <a:t>. Також </a:t>
            </a:r>
            <a:r>
              <a:rPr lang="ru-RU" b="1" dirty="0" err="1">
                <a:solidFill>
                  <a:srgbClr val="FF66FF"/>
                </a:solidFill>
              </a:rPr>
              <a:t>р</a:t>
            </a:r>
            <a:r>
              <a:rPr lang="ru-RU" b="1" dirty="0" err="1" smtClean="0">
                <a:solidFill>
                  <a:srgbClr val="FF66FF"/>
                </a:solidFill>
              </a:rPr>
              <a:t>иб'ячий</a:t>
            </a:r>
            <a:r>
              <a:rPr lang="ru-RU" b="1" dirty="0" smtClean="0">
                <a:solidFill>
                  <a:srgbClr val="FF66FF"/>
                </a:solidFill>
              </a:rPr>
              <a:t> жир, </a:t>
            </a:r>
            <a:r>
              <a:rPr lang="ru-RU" b="1" dirty="0" err="1" smtClean="0">
                <a:solidFill>
                  <a:srgbClr val="FF66FF"/>
                </a:solidFill>
              </a:rPr>
              <a:t>печінка</a:t>
            </a:r>
            <a:r>
              <a:rPr lang="ru-RU" b="1" dirty="0" smtClean="0">
                <a:solidFill>
                  <a:srgbClr val="FF66FF"/>
                </a:solidFill>
              </a:rPr>
              <a:t> (особливо </a:t>
            </a:r>
            <a:r>
              <a:rPr lang="ru-RU" b="1" dirty="0" err="1" smtClean="0">
                <a:solidFill>
                  <a:srgbClr val="FF66FF"/>
                </a:solidFill>
              </a:rPr>
              <a:t>яловича</a:t>
            </a:r>
            <a:r>
              <a:rPr lang="ru-RU" b="1" dirty="0" smtClean="0">
                <a:solidFill>
                  <a:srgbClr val="FF66FF"/>
                </a:solidFill>
              </a:rPr>
              <a:t>), </a:t>
            </a:r>
            <a:r>
              <a:rPr lang="ru-RU" b="1" dirty="0" err="1" smtClean="0">
                <a:solidFill>
                  <a:srgbClr val="FF66FF"/>
                </a:solidFill>
              </a:rPr>
              <a:t>ікра</a:t>
            </a:r>
            <a:r>
              <a:rPr lang="ru-RU" b="1" dirty="0" smtClean="0">
                <a:solidFill>
                  <a:srgbClr val="FF66FF"/>
                </a:solidFill>
              </a:rPr>
              <a:t>, молоко, масло, маргарин, сметана, сир, </a:t>
            </a:r>
            <a:r>
              <a:rPr lang="ru-RU" b="1" dirty="0" err="1" smtClean="0">
                <a:solidFill>
                  <a:srgbClr val="FF66FF"/>
                </a:solidFill>
              </a:rPr>
              <a:t>жовток</a:t>
            </a:r>
            <a:r>
              <a:rPr lang="ru-RU" b="1" dirty="0" smtClean="0">
                <a:solidFill>
                  <a:srgbClr val="FF66FF"/>
                </a:solidFill>
              </a:rPr>
              <a:t> </a:t>
            </a:r>
            <a:r>
              <a:rPr lang="ru-RU" b="1" dirty="0" err="1" smtClean="0">
                <a:solidFill>
                  <a:srgbClr val="FF66FF"/>
                </a:solidFill>
              </a:rPr>
              <a:t>яйця</a:t>
            </a:r>
            <a:r>
              <a:rPr lang="ru-RU" b="1" dirty="0" smtClean="0">
                <a:solidFill>
                  <a:srgbClr val="FF66FF"/>
                </a:solidFill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1448278"/>
            <a:ext cx="3086100" cy="24379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771" y="2573571"/>
            <a:ext cx="2383525" cy="173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26296" y="158234"/>
            <a:ext cx="55595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00FF00"/>
                </a:solidFill>
              </a:rPr>
              <a:t>Біологічна</a:t>
            </a:r>
            <a:r>
              <a:rPr lang="ru-RU" sz="3200" dirty="0" smtClean="0">
                <a:solidFill>
                  <a:srgbClr val="00FF00"/>
                </a:solidFill>
              </a:rPr>
              <a:t> роль </a:t>
            </a:r>
            <a:r>
              <a:rPr lang="ru-RU" sz="3200" dirty="0" err="1" smtClean="0">
                <a:solidFill>
                  <a:srgbClr val="00FF00"/>
                </a:solidFill>
              </a:rPr>
              <a:t>вітаміну</a:t>
            </a:r>
            <a:r>
              <a:rPr lang="ru-RU" sz="3200" dirty="0" smtClean="0">
                <a:solidFill>
                  <a:srgbClr val="00FF00"/>
                </a:solidFill>
              </a:rPr>
              <a:t> </a:t>
            </a:r>
            <a:r>
              <a:rPr lang="en-US" sz="3200" dirty="0" smtClean="0">
                <a:solidFill>
                  <a:srgbClr val="00FF00"/>
                </a:solidFill>
              </a:rPr>
              <a:t>A</a:t>
            </a:r>
            <a:r>
              <a:rPr lang="uk-UA" sz="3200" dirty="0" smtClean="0">
                <a:solidFill>
                  <a:srgbClr val="00FF00"/>
                </a:solidFill>
              </a:rPr>
              <a:t>:</a:t>
            </a:r>
            <a:endParaRPr lang="en-US" sz="3200" dirty="0">
              <a:solidFill>
                <a:srgbClr val="00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743009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Модулятор </a:t>
            </a:r>
            <a:r>
              <a:rPr lang="ru-RU" sz="2400" dirty="0" err="1" smtClean="0"/>
              <a:t>біомембран</a:t>
            </a:r>
            <a:r>
              <a:rPr lang="ru-RU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Вітамін</a:t>
            </a:r>
            <a:r>
              <a:rPr lang="ru-RU" sz="2400" dirty="0" smtClean="0"/>
              <a:t> росту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Бере</a:t>
            </a:r>
            <a:r>
              <a:rPr lang="ru-RU" sz="2400" dirty="0" smtClean="0"/>
              <a:t> участь в </a:t>
            </a:r>
            <a:r>
              <a:rPr lang="ru-RU" sz="2400" dirty="0" err="1" smtClean="0"/>
              <a:t>окислювально-відновних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реакціях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Регулює</a:t>
            </a:r>
            <a:r>
              <a:rPr lang="ru-RU" sz="2400" dirty="0" smtClean="0"/>
              <a:t> синтез кератину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Сприяє</a:t>
            </a:r>
            <a:r>
              <a:rPr lang="ru-RU" sz="2400" dirty="0" smtClean="0"/>
              <a:t> сперматогенезу і </a:t>
            </a:r>
            <a:r>
              <a:rPr lang="ru-RU" sz="2400" dirty="0" err="1" smtClean="0"/>
              <a:t>розвитку</a:t>
            </a:r>
            <a:r>
              <a:rPr lang="ru-RU" sz="2400" dirty="0" smtClean="0"/>
              <a:t> </a:t>
            </a:r>
            <a:r>
              <a:rPr lang="ru-RU" sz="2400" dirty="0" err="1" smtClean="0"/>
              <a:t>плаценти</a:t>
            </a:r>
            <a:r>
              <a:rPr lang="ru-RU" sz="2400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Стимулює</a:t>
            </a:r>
            <a:r>
              <a:rPr lang="ru-RU" sz="2400" dirty="0" smtClean="0"/>
              <a:t> синтез </a:t>
            </a:r>
            <a:r>
              <a:rPr lang="ru-RU" sz="2400" dirty="0" err="1" smtClean="0"/>
              <a:t>антитіл</a:t>
            </a:r>
            <a:r>
              <a:rPr lang="ru-RU" sz="2400" dirty="0" smtClean="0"/>
              <a:t> і фагоцитоз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err="1" smtClean="0"/>
              <a:t>Бере</a:t>
            </a:r>
            <a:r>
              <a:rPr lang="ru-RU" sz="2400" dirty="0" smtClean="0"/>
              <a:t> участь в </a:t>
            </a:r>
            <a:r>
              <a:rPr lang="ru-RU" sz="2400" dirty="0" err="1" smtClean="0"/>
              <a:t>акті</a:t>
            </a:r>
            <a:r>
              <a:rPr lang="ru-RU" sz="2400" dirty="0" smtClean="0"/>
              <a:t> </a:t>
            </a:r>
            <a:r>
              <a:rPr lang="ru-RU" sz="2400" dirty="0" err="1" smtClean="0"/>
              <a:t>зору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158234"/>
            <a:ext cx="2622710" cy="17595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13" y="4805660"/>
            <a:ext cx="2702487" cy="17956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013" y="3953651"/>
            <a:ext cx="2734949" cy="27349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57508" y="5073177"/>
            <a:ext cx="3376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Добова</a:t>
            </a:r>
            <a:r>
              <a:rPr lang="ru-RU" sz="2800" dirty="0"/>
              <a:t> </a:t>
            </a:r>
            <a:r>
              <a:rPr lang="ru-RU" sz="2800" dirty="0" smtClean="0"/>
              <a:t>потреба:</a:t>
            </a:r>
          </a:p>
          <a:p>
            <a:r>
              <a:rPr lang="ru-RU" sz="2800" dirty="0" smtClean="0"/>
              <a:t> 2-3 мг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176" y="1201219"/>
            <a:ext cx="2271681" cy="321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60427" y="224135"/>
            <a:ext cx="3324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Вітамін</a:t>
            </a: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900" y="1147465"/>
            <a:ext cx="12103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Вітамі́н</a:t>
            </a:r>
            <a:r>
              <a:rPr lang="ru-RU" b="1" dirty="0" smtClean="0"/>
              <a:t> </a:t>
            </a:r>
            <a:r>
              <a:rPr lang="en-US" b="1" dirty="0" smtClean="0"/>
              <a:t>D </a:t>
            </a:r>
            <a:r>
              <a:rPr lang="ru-RU" b="1" dirty="0" err="1" smtClean="0"/>
              <a:t>має</a:t>
            </a:r>
            <a:r>
              <a:rPr lang="ru-RU" b="1" dirty="0" smtClean="0"/>
              <a:t> </a:t>
            </a:r>
            <a:r>
              <a:rPr lang="ru-RU" b="1" dirty="0" err="1" smtClean="0"/>
              <a:t>кілька</a:t>
            </a:r>
            <a:r>
              <a:rPr lang="ru-RU" b="1" dirty="0" smtClean="0"/>
              <a:t> форм. </a:t>
            </a:r>
            <a:r>
              <a:rPr lang="ru-RU" b="1" dirty="0" err="1" smtClean="0"/>
              <a:t>Їх</a:t>
            </a:r>
            <a:r>
              <a:rPr lang="ru-RU" b="1" dirty="0" smtClean="0"/>
              <a:t> </a:t>
            </a:r>
            <a:r>
              <a:rPr lang="ru-RU" b="1" dirty="0" err="1" smtClean="0"/>
              <a:t>називають</a:t>
            </a:r>
            <a:r>
              <a:rPr lang="ru-RU" b="1" dirty="0" smtClean="0"/>
              <a:t> </a:t>
            </a:r>
            <a:r>
              <a:rPr lang="ru-RU" b="1" dirty="0" err="1" smtClean="0"/>
              <a:t>кальцифероли</a:t>
            </a:r>
            <a:r>
              <a:rPr lang="ru-RU" b="1" dirty="0" smtClean="0"/>
              <a:t> і </a:t>
            </a:r>
            <a:r>
              <a:rPr lang="ru-RU" b="1" dirty="0" err="1" smtClean="0"/>
              <a:t>представлені</a:t>
            </a:r>
            <a:r>
              <a:rPr lang="ru-RU" b="1" dirty="0" smtClean="0"/>
              <a:t> вони </a:t>
            </a:r>
            <a:r>
              <a:rPr lang="ru-RU" b="1" dirty="0" err="1" smtClean="0"/>
              <a:t>переважно</a:t>
            </a:r>
            <a:r>
              <a:rPr lang="ru-RU" b="1" dirty="0" smtClean="0"/>
              <a:t> у </a:t>
            </a:r>
            <a:r>
              <a:rPr lang="ru-RU" b="1" dirty="0" err="1" smtClean="0"/>
              <a:t>вигляді</a:t>
            </a:r>
            <a:r>
              <a:rPr lang="ru-RU" b="1" dirty="0" smtClean="0"/>
              <a:t> </a:t>
            </a:r>
            <a:r>
              <a:rPr lang="ru-RU" b="1" dirty="0" err="1" smtClean="0"/>
              <a:t>двох</a:t>
            </a:r>
            <a:r>
              <a:rPr lang="ru-RU" b="1" dirty="0" smtClean="0"/>
              <a:t> </a:t>
            </a:r>
            <a:r>
              <a:rPr lang="ru-RU" b="1" dirty="0" err="1" smtClean="0"/>
              <a:t>речовин</a:t>
            </a:r>
            <a:r>
              <a:rPr lang="ru-RU" b="1" dirty="0" smtClean="0"/>
              <a:t>: </a:t>
            </a:r>
            <a:r>
              <a:rPr lang="ru-RU" b="1" dirty="0" err="1" smtClean="0"/>
              <a:t>ергокальциферолу</a:t>
            </a:r>
            <a:r>
              <a:rPr lang="ru-RU" b="1" dirty="0" smtClean="0"/>
              <a:t> (</a:t>
            </a:r>
            <a:r>
              <a:rPr lang="ru-RU" b="1" dirty="0" err="1" smtClean="0"/>
              <a:t>вітаміну</a:t>
            </a:r>
            <a:r>
              <a:rPr lang="ru-RU" b="1" dirty="0" smtClean="0"/>
              <a:t> </a:t>
            </a:r>
            <a:r>
              <a:rPr lang="en-US" b="1" dirty="0" smtClean="0"/>
              <a:t>D2),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надходить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</a:t>
            </a:r>
            <a:r>
              <a:rPr lang="ru-RU" b="1" dirty="0" err="1" smtClean="0"/>
              <a:t>дріжджів</a:t>
            </a:r>
            <a:r>
              <a:rPr lang="ru-RU" b="1" dirty="0" smtClean="0"/>
              <a:t>, та </a:t>
            </a:r>
            <a:r>
              <a:rPr lang="ru-RU" b="1" dirty="0" err="1" smtClean="0"/>
              <a:t>холекальциферолу</a:t>
            </a:r>
            <a:r>
              <a:rPr lang="ru-RU" b="1" dirty="0" smtClean="0"/>
              <a:t> (</a:t>
            </a:r>
            <a:r>
              <a:rPr lang="ru-RU" b="1" dirty="0" err="1" smtClean="0"/>
              <a:t>вітаміну</a:t>
            </a:r>
            <a:r>
              <a:rPr lang="ru-RU" b="1" dirty="0" smtClean="0"/>
              <a:t> </a:t>
            </a:r>
            <a:r>
              <a:rPr lang="en-US" b="1" dirty="0" smtClean="0"/>
              <a:t>D3), </a:t>
            </a:r>
            <a:r>
              <a:rPr lang="ru-RU" b="1" dirty="0" err="1" smtClean="0"/>
              <a:t>який</a:t>
            </a:r>
            <a:r>
              <a:rPr lang="ru-RU" b="1" dirty="0" smtClean="0"/>
              <a:t> </a:t>
            </a:r>
            <a:r>
              <a:rPr lang="ru-RU" b="1" dirty="0" err="1" smtClean="0"/>
              <a:t>отримано</a:t>
            </a:r>
            <a:r>
              <a:rPr lang="ru-RU" b="1" dirty="0" smtClean="0"/>
              <a:t> </a:t>
            </a:r>
            <a:r>
              <a:rPr lang="ru-RU" b="1" dirty="0" err="1" smtClean="0"/>
              <a:t>із</a:t>
            </a:r>
            <a:r>
              <a:rPr lang="ru-RU" b="1" dirty="0" smtClean="0"/>
              <a:t> тканин </a:t>
            </a:r>
            <a:r>
              <a:rPr lang="ru-RU" b="1" dirty="0" err="1" smtClean="0"/>
              <a:t>тварин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428383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Біологічна</a:t>
            </a:r>
            <a:r>
              <a:rPr lang="ru-RU" dirty="0" smtClean="0">
                <a:solidFill>
                  <a:srgbClr val="FFFF00"/>
                </a:solidFill>
              </a:rPr>
              <a:t> роль </a:t>
            </a:r>
            <a:r>
              <a:rPr lang="ru-RU" dirty="0" err="1" smtClean="0">
                <a:solidFill>
                  <a:srgbClr val="FFFF00"/>
                </a:solidFill>
              </a:rPr>
              <a:t>кальциферолів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пов'язана</a:t>
            </a:r>
            <a:r>
              <a:rPr lang="ru-RU" dirty="0" smtClean="0">
                <a:solidFill>
                  <a:srgbClr val="FFFF00"/>
                </a:solidFill>
              </a:rPr>
              <a:t> з </a:t>
            </a:r>
            <a:r>
              <a:rPr lang="ru-RU" dirty="0" err="1" smtClean="0">
                <a:solidFill>
                  <a:srgbClr val="FFFF00"/>
                </a:solidFill>
              </a:rPr>
              <a:t>їх</a:t>
            </a:r>
            <a:r>
              <a:rPr lang="ru-RU" dirty="0" smtClean="0">
                <a:solidFill>
                  <a:srgbClr val="FFFF00"/>
                </a:solidFill>
              </a:rPr>
              <a:t> активною </a:t>
            </a:r>
            <a:r>
              <a:rPr lang="ru-RU" dirty="0" err="1" smtClean="0">
                <a:solidFill>
                  <a:srgbClr val="FFFF00"/>
                </a:solidFill>
              </a:rPr>
              <a:t>участю</a:t>
            </a:r>
            <a:r>
              <a:rPr lang="ru-RU" dirty="0" smtClean="0">
                <a:solidFill>
                  <a:srgbClr val="FFFF00"/>
                </a:solidFill>
              </a:rPr>
              <a:t> в </a:t>
            </a:r>
            <a:r>
              <a:rPr lang="ru-RU" dirty="0" err="1" smtClean="0">
                <a:solidFill>
                  <a:srgbClr val="FFFF00"/>
                </a:solidFill>
              </a:rPr>
              <a:t>обміні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кальцію</a:t>
            </a:r>
            <a:r>
              <a:rPr lang="ru-RU" dirty="0" smtClean="0">
                <a:solidFill>
                  <a:srgbClr val="FFFF00"/>
                </a:solidFill>
              </a:rPr>
              <a:t>. Вони </a:t>
            </a:r>
            <a:r>
              <a:rPr lang="ru-RU" dirty="0" err="1" smtClean="0">
                <a:solidFill>
                  <a:srgbClr val="FFFF00"/>
                </a:solidFill>
              </a:rPr>
              <a:t>стимулюють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засвоєння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цього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елемента</a:t>
            </a:r>
            <a:r>
              <a:rPr lang="ru-RU" dirty="0" smtClean="0">
                <a:solidFill>
                  <a:srgbClr val="FFFF00"/>
                </a:solidFill>
              </a:rPr>
              <a:t> з </a:t>
            </a:r>
            <a:r>
              <a:rPr lang="ru-RU" dirty="0" err="1" smtClean="0">
                <a:solidFill>
                  <a:srgbClr val="FFFF00"/>
                </a:solidFill>
              </a:rPr>
              <a:t>відкладанням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його</a:t>
            </a:r>
            <a:r>
              <a:rPr lang="ru-RU" dirty="0" smtClean="0">
                <a:solidFill>
                  <a:srgbClr val="FFFF00"/>
                </a:solidFill>
              </a:rPr>
              <a:t> у </a:t>
            </a:r>
            <a:r>
              <a:rPr lang="ru-RU" dirty="0" err="1" smtClean="0">
                <a:solidFill>
                  <a:srgbClr val="FFFF00"/>
                </a:solidFill>
              </a:rPr>
              <a:t>кістках</a:t>
            </a:r>
            <a:r>
              <a:rPr lang="ru-RU" dirty="0" smtClean="0">
                <a:solidFill>
                  <a:srgbClr val="FFFF00"/>
                </a:solidFill>
              </a:rPr>
              <a:t>. </a:t>
            </a:r>
          </a:p>
          <a:p>
            <a:endParaRPr lang="ru-RU" dirty="0" smtClean="0">
              <a:solidFill>
                <a:srgbClr val="FFFF00"/>
              </a:solidFill>
            </a:endParaRPr>
          </a:p>
          <a:p>
            <a:r>
              <a:rPr lang="ru-RU" dirty="0" err="1" smtClean="0">
                <a:solidFill>
                  <a:srgbClr val="FFFF00"/>
                </a:solidFill>
              </a:rPr>
              <a:t>Підсилює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реабсорбцію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Ca2+ </a:t>
            </a:r>
            <a:r>
              <a:rPr lang="ru-RU" dirty="0" smtClean="0">
                <a:solidFill>
                  <a:srgbClr val="FFFF00"/>
                </a:solidFill>
              </a:rPr>
              <a:t>в </a:t>
            </a:r>
            <a:r>
              <a:rPr lang="ru-RU" dirty="0" err="1" smtClean="0">
                <a:solidFill>
                  <a:srgbClr val="FFFF00"/>
                </a:solidFill>
              </a:rPr>
              <a:t>нирках</a:t>
            </a:r>
            <a:r>
              <a:rPr lang="ru-RU" dirty="0" smtClean="0">
                <a:solidFill>
                  <a:srgbClr val="FFFF00"/>
                </a:solidFill>
              </a:rPr>
              <a:t> та кишечнику та </a:t>
            </a:r>
            <a:r>
              <a:rPr lang="ru-RU" dirty="0" err="1" smtClean="0">
                <a:solidFill>
                  <a:srgbClr val="FFFF00"/>
                </a:solidFill>
              </a:rPr>
              <a:t>стимулює</a:t>
            </a:r>
            <a:r>
              <a:rPr lang="ru-RU" dirty="0" smtClean="0">
                <a:solidFill>
                  <a:srgbClr val="FFFF00"/>
                </a:solidFill>
              </a:rPr>
              <a:t> синтез </a:t>
            </a:r>
            <a:r>
              <a:rPr lang="ru-RU" dirty="0" err="1" smtClean="0">
                <a:solidFill>
                  <a:srgbClr val="FFFF00"/>
                </a:solidFill>
              </a:rPr>
              <a:t>транспортних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білків</a:t>
            </a:r>
            <a:r>
              <a:rPr lang="ru-RU" dirty="0" smtClean="0">
                <a:solidFill>
                  <a:srgbClr val="FFFF00"/>
                </a:solidFill>
              </a:rPr>
              <a:t> для </a:t>
            </a:r>
            <a:r>
              <a:rPr lang="en-US" dirty="0" smtClean="0">
                <a:solidFill>
                  <a:srgbClr val="FFFF00"/>
                </a:solidFill>
              </a:rPr>
              <a:t>Ca2+ </a:t>
            </a:r>
            <a:r>
              <a:rPr lang="ru-RU" dirty="0" smtClean="0">
                <a:solidFill>
                  <a:srgbClr val="FFFF00"/>
                </a:solidFill>
              </a:rPr>
              <a:t>в </a:t>
            </a:r>
            <a:r>
              <a:rPr lang="ru-RU" dirty="0" err="1" smtClean="0">
                <a:solidFill>
                  <a:srgbClr val="FFFF00"/>
                </a:solidFill>
              </a:rPr>
              <a:t>епітеліоцитах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слизової</a:t>
            </a:r>
            <a:r>
              <a:rPr lang="ru-RU" dirty="0" smtClean="0">
                <a:solidFill>
                  <a:srgbClr val="FFFF00"/>
                </a:solidFill>
              </a:rPr>
              <a:t> кишечника.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667000"/>
            <a:ext cx="4349750" cy="3479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275" y="2070795"/>
            <a:ext cx="276225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091" t="17500" r="4363" b="12273"/>
          <a:stretch/>
        </p:blipFill>
        <p:spPr>
          <a:xfrm>
            <a:off x="1790700" y="457200"/>
            <a:ext cx="8407400" cy="617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Фиолетовый II">
      <a:dk1>
        <a:sysClr val="windowText" lastClr="000000"/>
      </a:dk1>
      <a:lt1>
        <a:sysClr val="window" lastClr="E1E1E1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946</Words>
  <Application>Microsoft Office PowerPoint</Application>
  <PresentationFormat>Широкоэкранный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Aharoni</vt:lpstr>
      <vt:lpstr>Century Gothic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Вітамін К</vt:lpstr>
      <vt:lpstr>Презентация PowerPoint</vt:lpstr>
      <vt:lpstr>Презентация PowerPoint</vt:lpstr>
      <vt:lpstr>Вітамін 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2565678</dc:creator>
  <cp:lastModifiedBy>2565678</cp:lastModifiedBy>
  <cp:revision>15</cp:revision>
  <dcterms:created xsi:type="dcterms:W3CDTF">2015-02-27T09:20:29Z</dcterms:created>
  <dcterms:modified xsi:type="dcterms:W3CDTF">2015-04-21T12:16:56Z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