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737C-D718-440B-9FD7-A5E378B17B7E}" type="datetimeFigureOut">
              <a:rPr lang="ru-RU" smtClean="0"/>
              <a:t>03.12.2014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599-3E67-4DD2-9880-F4DAABEFEAA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737C-D718-440B-9FD7-A5E378B17B7E}" type="datetimeFigureOut">
              <a:rPr lang="ru-RU" smtClean="0"/>
              <a:t>03.12.2014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599-3E67-4DD2-9880-F4DAABEFEA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737C-D718-440B-9FD7-A5E378B17B7E}" type="datetimeFigureOut">
              <a:rPr lang="ru-RU" smtClean="0"/>
              <a:t>03.12.2014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599-3E67-4DD2-9880-F4DAABEFEA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737C-D718-440B-9FD7-A5E378B17B7E}" type="datetimeFigureOut">
              <a:rPr lang="ru-RU" smtClean="0"/>
              <a:t>03.12.2014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599-3E67-4DD2-9880-F4DAABEFEAA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737C-D718-440B-9FD7-A5E378B17B7E}" type="datetimeFigureOut">
              <a:rPr lang="ru-RU" smtClean="0"/>
              <a:t>03.12.2014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599-3E67-4DD2-9880-F4DAABEFEA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737C-D718-440B-9FD7-A5E378B17B7E}" type="datetimeFigureOut">
              <a:rPr lang="ru-RU" smtClean="0"/>
              <a:t>03.12.2014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599-3E67-4DD2-9880-F4DAABEFEA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737C-D718-440B-9FD7-A5E378B17B7E}" type="datetimeFigureOut">
              <a:rPr lang="ru-RU" smtClean="0"/>
              <a:t>03.12.2014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599-3E67-4DD2-9880-F4DAABEFEA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737C-D718-440B-9FD7-A5E378B17B7E}" type="datetimeFigureOut">
              <a:rPr lang="ru-RU" smtClean="0"/>
              <a:t>03.12.2014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599-3E67-4DD2-9880-F4DAABEFEA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737C-D718-440B-9FD7-A5E378B17B7E}" type="datetimeFigureOut">
              <a:rPr lang="ru-RU" smtClean="0"/>
              <a:t>03.12.2014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599-3E67-4DD2-9880-F4DAABEFEA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737C-D718-440B-9FD7-A5E378B17B7E}" type="datetimeFigureOut">
              <a:rPr lang="ru-RU" smtClean="0"/>
              <a:t>03.12.2014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599-3E67-4DD2-9880-F4DAABEFEA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737C-D718-440B-9FD7-A5E378B17B7E}" type="datetimeFigureOut">
              <a:rPr lang="ru-RU" smtClean="0"/>
              <a:t>03.12.2014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599-3E67-4DD2-9880-F4DAABEFEA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4B1D737C-D718-440B-9FD7-A5E378B17B7E}" type="datetimeFigureOut">
              <a:rPr lang="ru-RU" smtClean="0"/>
              <a:t>03.12.2014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57DA6599-3E67-4DD2-9880-F4DAABEFEAA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8332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165304"/>
            <a:ext cx="6400800" cy="625624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Виконала учениця 11-Б класу</a:t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dirty="0">
                <a:solidFill>
                  <a:schemeClr val="tx1"/>
                </a:solidFill>
              </a:rPr>
              <a:t>Г</a:t>
            </a:r>
            <a:r>
              <a:rPr lang="uk-UA" dirty="0" smtClean="0">
                <a:solidFill>
                  <a:schemeClr val="tx1"/>
                </a:solidFill>
              </a:rPr>
              <a:t>аврилюк Ольга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229200"/>
            <a:ext cx="9144000" cy="893961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800" dirty="0" smtClean="0"/>
              <a:t>Великий </a:t>
            </a:r>
            <a:r>
              <a:rPr lang="ru-RU" sz="4800" dirty="0" err="1" smtClean="0"/>
              <a:t>вибух</a:t>
            </a:r>
            <a:r>
              <a:rPr lang="ru-RU" sz="4800" dirty="0" smtClean="0"/>
              <a:t> та </a:t>
            </a:r>
            <a:r>
              <a:rPr lang="ru-RU" sz="4800" dirty="0" err="1" smtClean="0"/>
              <a:t>вік</a:t>
            </a:r>
            <a:r>
              <a:rPr lang="ru-RU" sz="4800" dirty="0" smtClean="0"/>
              <a:t> </a:t>
            </a:r>
            <a:r>
              <a:rPr lang="ru-RU" sz="4800" dirty="0" err="1" smtClean="0"/>
              <a:t>всесвіту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79620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836712"/>
            <a:ext cx="7924800" cy="487828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</a:t>
            </a:r>
            <a:r>
              <a:rPr lang="ru-RU" dirty="0" err="1"/>
              <a:t>жорстких</a:t>
            </a:r>
            <a:r>
              <a:rPr lang="ru-RU" dirty="0"/>
              <a:t> </a:t>
            </a:r>
            <a:r>
              <a:rPr lang="ru-RU" dirty="0" err="1"/>
              <a:t>умовах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однією</a:t>
            </a:r>
            <a:r>
              <a:rPr lang="ru-RU" dirty="0"/>
              <a:t> </a:t>
            </a:r>
            <a:r>
              <a:rPr lang="ru-RU" dirty="0" err="1"/>
              <a:t>надсилою</a:t>
            </a:r>
            <a:r>
              <a:rPr lang="ru-RU" dirty="0"/>
              <a:t>. </a:t>
            </a:r>
            <a:r>
              <a:rPr lang="ru-RU" dirty="0" err="1"/>
              <a:t>Гравітація</a:t>
            </a:r>
            <a:r>
              <a:rPr lang="ru-RU" dirty="0"/>
              <a:t> </a:t>
            </a:r>
            <a:r>
              <a:rPr lang="ru-RU" dirty="0" err="1"/>
              <a:t>одразу</a:t>
            </a:r>
            <a:r>
              <a:rPr lang="ru-RU" dirty="0"/>
              <a:t> </a:t>
            </a:r>
            <a:r>
              <a:rPr lang="ru-RU" dirty="0" err="1"/>
              <a:t>виділилась</a:t>
            </a:r>
            <a:r>
              <a:rPr lang="ru-RU" dirty="0"/>
              <a:t>, але </a:t>
            </a:r>
            <a:r>
              <a:rPr lang="ru-RU" dirty="0" err="1"/>
              <a:t>всі</a:t>
            </a:r>
            <a:r>
              <a:rPr lang="ru-RU" dirty="0"/>
              <a:t> три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залишалися</a:t>
            </a:r>
            <a:r>
              <a:rPr lang="ru-RU" dirty="0"/>
              <a:t> </a:t>
            </a:r>
            <a:r>
              <a:rPr lang="ru-RU" dirty="0" err="1"/>
              <a:t>пов'язані</a:t>
            </a:r>
            <a:r>
              <a:rPr lang="ru-RU" dirty="0"/>
              <a:t>, доки </a:t>
            </a:r>
            <a:r>
              <a:rPr lang="ru-RU" dirty="0" err="1"/>
              <a:t>всесвіту</a:t>
            </a:r>
            <a:r>
              <a:rPr lang="ru-RU" dirty="0"/>
              <a:t> не </a:t>
            </a:r>
            <a:r>
              <a:rPr lang="ru-RU" dirty="0" err="1"/>
              <a:t>виповнилось</a:t>
            </a:r>
            <a:r>
              <a:rPr lang="ru-RU" dirty="0"/>
              <a:t> 10−35 с.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почали </a:t>
            </a:r>
            <a:r>
              <a:rPr lang="ru-RU" dirty="0" err="1"/>
              <a:t>діяти</a:t>
            </a:r>
            <a:r>
              <a:rPr lang="ru-RU" dirty="0"/>
              <a:t> </a:t>
            </a:r>
            <a:r>
              <a:rPr lang="ru-RU" dirty="0" err="1"/>
              <a:t>самостійно</a:t>
            </a:r>
            <a:r>
              <a:rPr lang="ru-RU" dirty="0"/>
              <a:t>.</a:t>
            </a:r>
          </a:p>
          <a:p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/>
              <a:t>інфляції</a:t>
            </a:r>
            <a:r>
              <a:rPr lang="ru-RU" dirty="0"/>
              <a:t> (</a:t>
            </a:r>
            <a:r>
              <a:rPr lang="ru-RU" dirty="0" err="1"/>
              <a:t>приблизно</a:t>
            </a:r>
            <a:r>
              <a:rPr lang="ru-RU" dirty="0"/>
              <a:t> 10−34 с), </a:t>
            </a:r>
            <a:r>
              <a:rPr lang="ru-RU" dirty="0" err="1"/>
              <a:t>упродовж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розширився</a:t>
            </a:r>
            <a:r>
              <a:rPr lang="ru-RU" dirty="0"/>
              <a:t> </a:t>
            </a:r>
            <a:r>
              <a:rPr lang="ru-RU" dirty="0" err="1"/>
              <a:t>принаймні</a:t>
            </a:r>
            <a:r>
              <a:rPr lang="ru-RU" dirty="0"/>
              <a:t> в 1026 </a:t>
            </a:r>
            <a:r>
              <a:rPr lang="ru-RU" dirty="0" err="1"/>
              <a:t>разів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складався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кварк-</a:t>
            </a:r>
            <a:r>
              <a:rPr lang="ru-RU" dirty="0" err="1"/>
              <a:t>глюонної</a:t>
            </a:r>
            <a:r>
              <a:rPr lang="ru-RU" dirty="0"/>
              <a:t> </a:t>
            </a:r>
            <a:r>
              <a:rPr lang="ru-RU" dirty="0" err="1"/>
              <a:t>плазми</a:t>
            </a:r>
            <a:r>
              <a:rPr lang="ru-RU" dirty="0"/>
              <a:t>. </a:t>
            </a:r>
          </a:p>
          <a:p>
            <a:r>
              <a:rPr lang="ru-RU" dirty="0" err="1" smtClean="0"/>
              <a:t>Десь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проміжку</a:t>
            </a:r>
            <a:r>
              <a:rPr lang="ru-RU" dirty="0"/>
              <a:t> часу до 10−31 с </a:t>
            </a:r>
            <a:r>
              <a:rPr lang="ru-RU" dirty="0" err="1"/>
              <a:t>відбувся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баріогенезисом</a:t>
            </a:r>
            <a:r>
              <a:rPr lang="ru-RU" dirty="0"/>
              <a:t> —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симетрії</a:t>
            </a:r>
            <a:r>
              <a:rPr lang="ru-RU" dirty="0"/>
              <a:t>,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нас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античастинок</a:t>
            </a:r>
            <a:r>
              <a:rPr lang="ru-RU" dirty="0"/>
              <a:t>. </a:t>
            </a:r>
          </a:p>
          <a:p>
            <a:r>
              <a:rPr lang="ru-RU" dirty="0" err="1" smtClean="0"/>
              <a:t>Інфляція</a:t>
            </a:r>
            <a:r>
              <a:rPr lang="ru-RU" dirty="0" smtClean="0"/>
              <a:t> </a:t>
            </a:r>
            <a:r>
              <a:rPr lang="ru-RU" dirty="0" err="1"/>
              <a:t>закінчила</a:t>
            </a:r>
            <a:r>
              <a:rPr lang="ru-RU" dirty="0"/>
              <a:t> свою </a:t>
            </a:r>
            <a:r>
              <a:rPr lang="ru-RU" dirty="0" err="1"/>
              <a:t>дію</a:t>
            </a:r>
            <a:r>
              <a:rPr lang="ru-RU" dirty="0"/>
              <a:t> коли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10−12 с.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однорідним</a:t>
            </a:r>
            <a:r>
              <a:rPr lang="ru-RU" dirty="0"/>
              <a:t>, а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призвело</a:t>
            </a:r>
            <a:r>
              <a:rPr lang="ru-RU" dirty="0"/>
              <a:t> до </a:t>
            </a:r>
            <a:r>
              <a:rPr lang="ru-RU" dirty="0" err="1"/>
              <a:t>падіння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 практично до −273 °</a:t>
            </a:r>
            <a:r>
              <a:rPr lang="fr-FR" dirty="0"/>
              <a:t>C.</a:t>
            </a:r>
          </a:p>
          <a:p>
            <a:r>
              <a:rPr lang="ru-RU" dirty="0" smtClean="0"/>
              <a:t>Подальше </a:t>
            </a:r>
            <a:r>
              <a:rPr lang="ru-RU" dirty="0" err="1"/>
              <a:t>розширення</a:t>
            </a:r>
            <a:r>
              <a:rPr lang="ru-RU" dirty="0"/>
              <a:t> до </a:t>
            </a:r>
            <a:r>
              <a:rPr lang="ru-RU" dirty="0" err="1"/>
              <a:t>часів</a:t>
            </a:r>
            <a:r>
              <a:rPr lang="ru-RU" dirty="0"/>
              <a:t> порядку 10−11 с </a:t>
            </a:r>
            <a:r>
              <a:rPr lang="ru-RU" dirty="0" err="1"/>
              <a:t>спричинило</a:t>
            </a:r>
            <a:r>
              <a:rPr lang="ru-RU" dirty="0"/>
              <a:t> </a:t>
            </a:r>
            <a:r>
              <a:rPr lang="ru-RU" dirty="0" err="1"/>
              <a:t>перехід</a:t>
            </a:r>
            <a:r>
              <a:rPr lang="ru-RU" dirty="0"/>
              <a:t> </a:t>
            </a:r>
            <a:r>
              <a:rPr lang="ru-RU" dirty="0" err="1"/>
              <a:t>матерії</a:t>
            </a:r>
            <a:r>
              <a:rPr lang="ru-RU" dirty="0"/>
              <a:t> до стану, про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говорити</a:t>
            </a:r>
            <a:r>
              <a:rPr lang="ru-RU" dirty="0"/>
              <a:t> </a:t>
            </a:r>
            <a:r>
              <a:rPr lang="ru-RU" dirty="0" err="1"/>
              <a:t>впевненіше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вивчається</a:t>
            </a:r>
            <a:r>
              <a:rPr lang="ru-RU" dirty="0"/>
              <a:t> </a:t>
            </a:r>
            <a:r>
              <a:rPr lang="ru-RU" dirty="0" err="1"/>
              <a:t>фізикою</a:t>
            </a:r>
            <a:r>
              <a:rPr lang="ru-RU" dirty="0"/>
              <a:t> </a:t>
            </a:r>
            <a:r>
              <a:rPr lang="ru-RU" dirty="0" err="1"/>
              <a:t>високих</a:t>
            </a:r>
            <a:r>
              <a:rPr lang="ru-RU" dirty="0"/>
              <a:t> </a:t>
            </a:r>
            <a:r>
              <a:rPr lang="ru-RU" dirty="0" err="1"/>
              <a:t>енергій</a:t>
            </a:r>
            <a:r>
              <a:rPr lang="ru-RU" dirty="0"/>
              <a:t>. </a:t>
            </a:r>
          </a:p>
          <a:p>
            <a:r>
              <a:rPr lang="ru-RU" dirty="0" smtClean="0"/>
              <a:t>У </a:t>
            </a:r>
            <a:r>
              <a:rPr lang="ru-RU" dirty="0"/>
              <a:t>час </a:t>
            </a:r>
            <a:r>
              <a:rPr lang="ru-RU" dirty="0" err="1"/>
              <a:t>приблизно</a:t>
            </a:r>
            <a:r>
              <a:rPr lang="ru-RU" dirty="0"/>
              <a:t> 10−6 </a:t>
            </a:r>
            <a:r>
              <a:rPr lang="fr-FR" dirty="0"/>
              <a:t>c </a:t>
            </a:r>
            <a:r>
              <a:rPr lang="ru-RU" dirty="0"/>
              <a:t>в </a:t>
            </a:r>
            <a:r>
              <a:rPr lang="ru-RU" dirty="0" err="1"/>
              <a:t>охолодженій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розширення</a:t>
            </a:r>
            <a:r>
              <a:rPr lang="ru-RU" dirty="0"/>
              <a:t> кварк-</a:t>
            </a:r>
            <a:r>
              <a:rPr lang="ru-RU" dirty="0" err="1"/>
              <a:t>глюонній</a:t>
            </a:r>
            <a:r>
              <a:rPr lang="ru-RU" dirty="0"/>
              <a:t> </a:t>
            </a:r>
            <a:r>
              <a:rPr lang="ru-RU" dirty="0" err="1"/>
              <a:t>плазмі</a:t>
            </a:r>
            <a:r>
              <a:rPr lang="ru-RU" dirty="0"/>
              <a:t> почали </a:t>
            </a:r>
            <a:r>
              <a:rPr lang="ru-RU" dirty="0" err="1"/>
              <a:t>утворюватися</a:t>
            </a:r>
            <a:r>
              <a:rPr lang="ru-RU" dirty="0"/>
              <a:t> </a:t>
            </a:r>
            <a:r>
              <a:rPr lang="ru-RU" dirty="0" err="1"/>
              <a:t>протони</a:t>
            </a:r>
            <a:r>
              <a:rPr lang="ru-RU" dirty="0"/>
              <a:t> та </a:t>
            </a:r>
            <a:r>
              <a:rPr lang="ru-RU" dirty="0" err="1"/>
              <a:t>нейтрони</a:t>
            </a:r>
            <a:r>
              <a:rPr lang="ru-RU" dirty="0"/>
              <a:t>. </a:t>
            </a:r>
            <a:r>
              <a:rPr lang="ru-RU" dirty="0" err="1"/>
              <a:t>Енергії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 уже не </a:t>
            </a:r>
            <a:r>
              <a:rPr lang="ru-RU" dirty="0" err="1"/>
              <a:t>вистачало</a:t>
            </a:r>
            <a:r>
              <a:rPr lang="ru-RU" dirty="0"/>
              <a:t> для </a:t>
            </a:r>
            <a:r>
              <a:rPr lang="ru-RU" dirty="0" err="1"/>
              <a:t>народження</a:t>
            </a:r>
            <a:r>
              <a:rPr lang="ru-RU" dirty="0"/>
              <a:t> пар, тому </a:t>
            </a:r>
            <a:r>
              <a:rPr lang="ru-RU" dirty="0" err="1"/>
              <a:t>почалася</a:t>
            </a:r>
            <a:r>
              <a:rPr lang="ru-RU" dirty="0"/>
              <a:t> </a:t>
            </a:r>
            <a:r>
              <a:rPr lang="ru-RU" dirty="0" err="1"/>
              <a:t>масова</a:t>
            </a:r>
            <a:r>
              <a:rPr lang="ru-RU" dirty="0"/>
              <a:t> </a:t>
            </a:r>
            <a:r>
              <a:rPr lang="ru-RU" dirty="0" err="1"/>
              <a:t>анігіляція</a:t>
            </a:r>
            <a:r>
              <a:rPr lang="ru-RU" dirty="0"/>
              <a:t> — </a:t>
            </a:r>
            <a:r>
              <a:rPr lang="ru-RU" dirty="0" err="1"/>
              <a:t>уціліла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одна </a:t>
            </a:r>
            <a:r>
              <a:rPr lang="ru-RU" dirty="0" err="1"/>
              <a:t>частинка</a:t>
            </a:r>
            <a:r>
              <a:rPr lang="ru-RU" dirty="0"/>
              <a:t> на 1010, </a:t>
            </a:r>
            <a:r>
              <a:rPr lang="ru-RU" dirty="0" err="1"/>
              <a:t>античастинки</a:t>
            </a:r>
            <a:r>
              <a:rPr lang="ru-RU" dirty="0"/>
              <a:t> </a:t>
            </a:r>
            <a:r>
              <a:rPr lang="ru-RU" dirty="0" err="1"/>
              <a:t>зникли</a:t>
            </a:r>
            <a:r>
              <a:rPr lang="ru-RU" dirty="0"/>
              <a:t> </a:t>
            </a:r>
            <a:r>
              <a:rPr lang="ru-RU" dirty="0" err="1"/>
              <a:t>зовсім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88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764704"/>
            <a:ext cx="7924800" cy="4950296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Менш</a:t>
            </a:r>
            <a:r>
              <a:rPr lang="ru-RU" dirty="0" smtClean="0"/>
              <a:t> </a:t>
            </a:r>
            <a:r>
              <a:rPr lang="ru-RU" dirty="0" err="1"/>
              <a:t>ніж</a:t>
            </a:r>
            <a:r>
              <a:rPr lang="ru-RU" dirty="0"/>
              <a:t> за 1 секунду Великий </a:t>
            </a:r>
            <a:r>
              <a:rPr lang="ru-RU" dirty="0" err="1"/>
              <a:t>вибух</a:t>
            </a:r>
            <a:r>
              <a:rPr lang="ru-RU" dirty="0"/>
              <a:t> та </a:t>
            </a:r>
            <a:r>
              <a:rPr lang="ru-RU" dirty="0" err="1"/>
              <a:t>інфляція</a:t>
            </a:r>
            <a:r>
              <a:rPr lang="ru-RU" dirty="0"/>
              <a:t> </a:t>
            </a:r>
            <a:r>
              <a:rPr lang="ru-RU" dirty="0" err="1"/>
              <a:t>утворили</a:t>
            </a:r>
            <a:r>
              <a:rPr lang="ru-RU" dirty="0"/>
              <a:t> всю </a:t>
            </a:r>
            <a:r>
              <a:rPr lang="ru-RU" dirty="0" err="1"/>
              <a:t>речовину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. В </a:t>
            </a:r>
            <a:r>
              <a:rPr lang="ru-RU" dirty="0" err="1"/>
              <a:t>наслідок</a:t>
            </a:r>
            <a:r>
              <a:rPr lang="ru-RU" dirty="0"/>
              <a:t> </a:t>
            </a:r>
            <a:r>
              <a:rPr lang="ru-RU" dirty="0" err="1"/>
              <a:t>розпаду</a:t>
            </a:r>
            <a:r>
              <a:rPr lang="ru-RU" dirty="0"/>
              <a:t> </a:t>
            </a:r>
            <a:r>
              <a:rPr lang="fr-FR" dirty="0"/>
              <a:t>X-</a:t>
            </a:r>
            <a:r>
              <a:rPr lang="ru-RU" dirty="0" err="1"/>
              <a:t>бозонів</a:t>
            </a:r>
            <a:r>
              <a:rPr lang="ru-RU" dirty="0"/>
              <a:t> </a:t>
            </a:r>
            <a:r>
              <a:rPr lang="ru-RU" dirty="0" err="1"/>
              <a:t>утворювалися</a:t>
            </a:r>
            <a:r>
              <a:rPr lang="ru-RU" dirty="0"/>
              <a:t> </a:t>
            </a:r>
            <a:r>
              <a:rPr lang="ru-RU" dirty="0" err="1"/>
              <a:t>електрони</a:t>
            </a:r>
            <a:r>
              <a:rPr lang="ru-RU" dirty="0"/>
              <a:t> та </a:t>
            </a:r>
            <a:r>
              <a:rPr lang="ru-RU" dirty="0" err="1"/>
              <a:t>нейтрони</a:t>
            </a:r>
            <a:r>
              <a:rPr lang="ru-RU" dirty="0"/>
              <a:t>. </a:t>
            </a:r>
          </a:p>
          <a:p>
            <a:r>
              <a:rPr lang="ru-RU" dirty="0" smtClean="0"/>
              <a:t>Через </a:t>
            </a:r>
            <a:r>
              <a:rPr lang="ru-RU" dirty="0"/>
              <a:t>1 секунду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вибуху</a:t>
            </a:r>
            <a:r>
              <a:rPr lang="ru-RU" dirty="0"/>
              <a:t> температура у </a:t>
            </a:r>
            <a:r>
              <a:rPr lang="ru-RU" dirty="0" err="1"/>
              <a:t>всесвіті</a:t>
            </a:r>
            <a:r>
              <a:rPr lang="ru-RU" dirty="0"/>
              <a:t> </a:t>
            </a:r>
            <a:r>
              <a:rPr lang="ru-RU" dirty="0" err="1"/>
              <a:t>сягала</a:t>
            </a:r>
            <a:r>
              <a:rPr lang="ru-RU" dirty="0"/>
              <a:t> 10 млрд °</a:t>
            </a:r>
            <a:r>
              <a:rPr lang="fr-FR" dirty="0"/>
              <a:t>C </a:t>
            </a:r>
            <a:r>
              <a:rPr lang="ru-RU" dirty="0"/>
              <a:t>і кварки </a:t>
            </a:r>
            <a:r>
              <a:rPr lang="ru-RU" dirty="0" err="1"/>
              <a:t>злилися</a:t>
            </a:r>
            <a:r>
              <a:rPr lang="ru-RU" dirty="0"/>
              <a:t> в </a:t>
            </a:r>
            <a:r>
              <a:rPr lang="ru-RU" dirty="0" err="1"/>
              <a:t>протони</a:t>
            </a:r>
            <a:r>
              <a:rPr lang="ru-RU" dirty="0"/>
              <a:t> та </a:t>
            </a:r>
            <a:r>
              <a:rPr lang="ru-RU" dirty="0" err="1"/>
              <a:t>нейтрони</a:t>
            </a:r>
            <a:r>
              <a:rPr lang="ru-RU" dirty="0"/>
              <a:t>. </a:t>
            </a:r>
          </a:p>
          <a:p>
            <a:r>
              <a:rPr lang="ru-RU" dirty="0" smtClean="0"/>
              <a:t>В </a:t>
            </a:r>
            <a:r>
              <a:rPr lang="ru-RU" dirty="0" err="1"/>
              <a:t>наступні</a:t>
            </a:r>
            <a:r>
              <a:rPr lang="ru-RU" dirty="0"/>
              <a:t> 3 </a:t>
            </a:r>
            <a:r>
              <a:rPr lang="ru-RU" dirty="0" err="1"/>
              <a:t>хвилини</a:t>
            </a:r>
            <a:r>
              <a:rPr lang="ru-RU" dirty="0"/>
              <a:t> почали </a:t>
            </a:r>
            <a:r>
              <a:rPr lang="ru-RU" dirty="0" err="1"/>
              <a:t>утворюватися</a:t>
            </a:r>
            <a:r>
              <a:rPr lang="ru-RU" dirty="0"/>
              <a:t> </a:t>
            </a:r>
            <a:r>
              <a:rPr lang="ru-RU" dirty="0" err="1"/>
              <a:t>хімічні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падіння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 до 1 млрд °</a:t>
            </a:r>
            <a:r>
              <a:rPr lang="fr-FR" dirty="0"/>
              <a:t>C </a:t>
            </a:r>
            <a:r>
              <a:rPr lang="ru-RU" dirty="0" err="1"/>
              <a:t>створилися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стабільних</a:t>
            </a:r>
            <a:r>
              <a:rPr lang="ru-RU" dirty="0"/>
              <a:t> ядер. </a:t>
            </a:r>
            <a:r>
              <a:rPr lang="ru-RU" dirty="0" err="1"/>
              <a:t>Протони</a:t>
            </a:r>
            <a:r>
              <a:rPr lang="ru-RU" dirty="0"/>
              <a:t> та </a:t>
            </a:r>
            <a:r>
              <a:rPr lang="ru-RU" dirty="0" err="1"/>
              <a:t>нейтрони</a:t>
            </a:r>
            <a:r>
              <a:rPr lang="ru-RU" dirty="0"/>
              <a:t> </a:t>
            </a:r>
            <a:r>
              <a:rPr lang="ru-RU" dirty="0" err="1"/>
              <a:t>стикаючись</a:t>
            </a:r>
            <a:r>
              <a:rPr lang="ru-RU" dirty="0"/>
              <a:t> </a:t>
            </a:r>
            <a:r>
              <a:rPr lang="ru-RU" dirty="0" err="1"/>
              <a:t>утворювали</a:t>
            </a:r>
            <a:r>
              <a:rPr lang="ru-RU" dirty="0"/>
              <a:t> ядра </a:t>
            </a:r>
            <a:r>
              <a:rPr lang="ru-RU" dirty="0" err="1"/>
              <a:t>гелію</a:t>
            </a:r>
            <a:r>
              <a:rPr lang="ru-RU" dirty="0"/>
              <a:t> та легкого </a:t>
            </a:r>
            <a:r>
              <a:rPr lang="ru-RU" dirty="0" err="1"/>
              <a:t>металу</a:t>
            </a:r>
            <a:r>
              <a:rPr lang="ru-RU" dirty="0"/>
              <a:t> </a:t>
            </a:r>
            <a:r>
              <a:rPr lang="ru-RU" dirty="0" err="1"/>
              <a:t>літію</a:t>
            </a:r>
            <a:r>
              <a:rPr lang="ru-RU" dirty="0"/>
              <a:t> й </a:t>
            </a:r>
            <a:r>
              <a:rPr lang="ru-RU" dirty="0" err="1"/>
              <a:t>важких</a:t>
            </a:r>
            <a:r>
              <a:rPr lang="ru-RU" dirty="0"/>
              <a:t> </a:t>
            </a:r>
            <a:r>
              <a:rPr lang="ru-RU" dirty="0" err="1"/>
              <a:t>ізотопів</a:t>
            </a:r>
            <a:r>
              <a:rPr lang="ru-RU" dirty="0"/>
              <a:t> </a:t>
            </a:r>
            <a:r>
              <a:rPr lang="ru-RU" dirty="0" err="1"/>
              <a:t>водню</a:t>
            </a:r>
            <a:r>
              <a:rPr lang="ru-RU" dirty="0"/>
              <a:t>.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протони</a:t>
            </a:r>
            <a:r>
              <a:rPr lang="ru-RU" dirty="0"/>
              <a:t> та </a:t>
            </a:r>
            <a:r>
              <a:rPr lang="ru-RU" dirty="0" err="1"/>
              <a:t>нейтрони</a:t>
            </a:r>
            <a:r>
              <a:rPr lang="ru-RU" dirty="0"/>
              <a:t> не </a:t>
            </a:r>
            <a:r>
              <a:rPr lang="ru-RU" dirty="0" err="1"/>
              <a:t>порозліталися</a:t>
            </a:r>
            <a:r>
              <a:rPr lang="ru-RU" dirty="0"/>
              <a:t> далеко,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нагадував</a:t>
            </a:r>
            <a:r>
              <a:rPr lang="ru-RU" dirty="0"/>
              <a:t> ядро </a:t>
            </a:r>
            <a:r>
              <a:rPr lang="ru-RU" dirty="0" err="1"/>
              <a:t>величезної</a:t>
            </a:r>
            <a:r>
              <a:rPr lang="ru-RU" dirty="0"/>
              <a:t> </a:t>
            </a:r>
            <a:r>
              <a:rPr lang="ru-RU" dirty="0" err="1"/>
              <a:t>зірки</a:t>
            </a:r>
            <a:r>
              <a:rPr lang="ru-RU" dirty="0"/>
              <a:t>, в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відбувався</a:t>
            </a:r>
            <a:r>
              <a:rPr lang="ru-RU" dirty="0"/>
              <a:t> синтез </a:t>
            </a:r>
            <a:r>
              <a:rPr lang="ru-RU" dirty="0" err="1"/>
              <a:t>елементів</a:t>
            </a:r>
            <a:r>
              <a:rPr lang="ru-RU" dirty="0"/>
              <a:t>.</a:t>
            </a:r>
          </a:p>
          <a:p>
            <a:r>
              <a:rPr lang="ru-RU" dirty="0" smtClean="0"/>
              <a:t>Через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хвилин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вибуху</a:t>
            </a:r>
            <a:r>
              <a:rPr lang="ru-RU" dirty="0"/>
              <a:t> </a:t>
            </a:r>
            <a:r>
              <a:rPr lang="ru-RU" dirty="0" err="1"/>
              <a:t>розпочався</a:t>
            </a:r>
            <a:r>
              <a:rPr lang="ru-RU" dirty="0"/>
              <a:t> </a:t>
            </a:r>
            <a:r>
              <a:rPr lang="ru-RU" dirty="0" err="1"/>
              <a:t>первинний</a:t>
            </a:r>
            <a:r>
              <a:rPr lang="ru-RU" dirty="0"/>
              <a:t> </a:t>
            </a:r>
            <a:r>
              <a:rPr lang="ru-RU" dirty="0" err="1"/>
              <a:t>нуклеосинтез</a:t>
            </a:r>
            <a:r>
              <a:rPr lang="ru-RU" dirty="0"/>
              <a:t> з </a:t>
            </a:r>
            <a:r>
              <a:rPr lang="ru-RU" dirty="0" err="1"/>
              <a:t>утворенням</a:t>
            </a:r>
            <a:r>
              <a:rPr lang="ru-RU" dirty="0"/>
              <a:t> </a:t>
            </a:r>
            <a:r>
              <a:rPr lang="ru-RU" dirty="0" err="1"/>
              <a:t>важчих</a:t>
            </a:r>
            <a:r>
              <a:rPr lang="ru-RU" dirty="0"/>
              <a:t> </a:t>
            </a:r>
            <a:r>
              <a:rPr lang="ru-RU" dirty="0" err="1"/>
              <a:t>багатонуклонних</a:t>
            </a:r>
            <a:r>
              <a:rPr lang="ru-RU" dirty="0"/>
              <a:t> ядер. </a:t>
            </a:r>
          </a:p>
          <a:p>
            <a:r>
              <a:rPr lang="ru-RU" dirty="0" err="1" smtClean="0"/>
              <a:t>Нейтральні</a:t>
            </a:r>
            <a:r>
              <a:rPr lang="ru-RU" dirty="0" smtClean="0"/>
              <a:t> </a:t>
            </a:r>
            <a:r>
              <a:rPr lang="ru-RU" dirty="0" err="1"/>
              <a:t>атоми</a:t>
            </a:r>
            <a:r>
              <a:rPr lang="ru-RU" dirty="0"/>
              <a:t> стали </a:t>
            </a:r>
            <a:r>
              <a:rPr lang="ru-RU" dirty="0" err="1"/>
              <a:t>утворюватися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через 400 тис. </a:t>
            </a:r>
            <a:r>
              <a:rPr lang="ru-RU" dirty="0" err="1"/>
              <a:t>років</a:t>
            </a:r>
            <a:r>
              <a:rPr lang="ru-RU" dirty="0"/>
              <a:t>.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супроводжувався</a:t>
            </a:r>
            <a:r>
              <a:rPr lang="ru-RU" dirty="0"/>
              <a:t> </a:t>
            </a:r>
            <a:r>
              <a:rPr lang="ru-RU" dirty="0" err="1"/>
              <a:t>утворенням</a:t>
            </a:r>
            <a:r>
              <a:rPr lang="ru-RU" dirty="0"/>
              <a:t> </a:t>
            </a:r>
            <a:r>
              <a:rPr lang="ru-RU" dirty="0" err="1"/>
              <a:t>реліктового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в </a:t>
            </a:r>
            <a:r>
              <a:rPr lang="ru-RU" dirty="0" err="1"/>
              <a:t>плазмі</a:t>
            </a:r>
            <a:r>
              <a:rPr lang="ru-RU" dirty="0"/>
              <a:t> </a:t>
            </a:r>
            <a:r>
              <a:rPr lang="ru-RU" dirty="0" err="1"/>
              <a:t>електромагнітне</a:t>
            </a:r>
            <a:r>
              <a:rPr lang="ru-RU" dirty="0"/>
              <a:t> поле </a:t>
            </a:r>
            <a:r>
              <a:rPr lang="ru-RU" dirty="0" err="1"/>
              <a:t>невідривно</a:t>
            </a:r>
            <a:r>
              <a:rPr lang="ru-RU" dirty="0"/>
              <a:t> </a:t>
            </a:r>
            <a:r>
              <a:rPr lang="ru-RU" dirty="0" err="1"/>
              <a:t>пов'язане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зарядженими</a:t>
            </a:r>
            <a:r>
              <a:rPr lang="ru-RU" dirty="0"/>
              <a:t> </a:t>
            </a:r>
            <a:r>
              <a:rPr lang="ru-RU" dirty="0" err="1"/>
              <a:t>частинками</a:t>
            </a:r>
            <a:r>
              <a:rPr lang="ru-RU" dirty="0"/>
              <a:t>, а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нейтральних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відокремлюється</a:t>
            </a:r>
            <a:r>
              <a:rPr lang="ru-RU" dirty="0"/>
              <a:t>, </a:t>
            </a:r>
            <a:r>
              <a:rPr lang="ru-RU" dirty="0" err="1"/>
              <a:t>поступово</a:t>
            </a:r>
            <a:r>
              <a:rPr lang="ru-RU" dirty="0"/>
              <a:t> в </a:t>
            </a:r>
            <a:r>
              <a:rPr lang="ru-RU" dirty="0" err="1"/>
              <a:t>однорідному</a:t>
            </a:r>
            <a:r>
              <a:rPr lang="ru-RU" dirty="0"/>
              <a:t> </a:t>
            </a:r>
            <a:r>
              <a:rPr lang="ru-RU" dirty="0" err="1"/>
              <a:t>газі</a:t>
            </a:r>
            <a:r>
              <a:rPr lang="ru-RU" dirty="0"/>
              <a:t> </a:t>
            </a:r>
            <a:r>
              <a:rPr lang="ru-RU" dirty="0" err="1"/>
              <a:t>нейтральної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почали </a:t>
            </a:r>
            <a:r>
              <a:rPr lang="ru-RU" dirty="0" err="1"/>
              <a:t>утворюватися</a:t>
            </a:r>
            <a:r>
              <a:rPr lang="ru-RU" dirty="0"/>
              <a:t> </a:t>
            </a:r>
            <a:r>
              <a:rPr lang="ru-RU" dirty="0" err="1"/>
              <a:t>газові</a:t>
            </a:r>
            <a:r>
              <a:rPr lang="ru-RU" dirty="0"/>
              <a:t> </a:t>
            </a:r>
            <a:r>
              <a:rPr lang="ru-RU" dirty="0" err="1"/>
              <a:t>туманності</a:t>
            </a:r>
            <a:r>
              <a:rPr lang="ru-RU" dirty="0"/>
              <a:t>, а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пізніше</a:t>
            </a:r>
            <a:r>
              <a:rPr lang="ru-RU" dirty="0"/>
              <a:t> — галактики та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зорі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706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18661" y="0"/>
            <a:ext cx="9125339" cy="684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1" y="116632"/>
            <a:ext cx="7649683" cy="102636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err="1"/>
              <a:t>Теорія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 </a:t>
            </a:r>
            <a:r>
              <a:rPr lang="ru-RU" dirty="0" err="1"/>
              <a:t>спирається</a:t>
            </a:r>
            <a:r>
              <a:rPr lang="ru-RU" dirty="0"/>
              <a:t> на «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експериментальні</a:t>
            </a:r>
            <a:r>
              <a:rPr lang="ru-RU" dirty="0"/>
              <a:t> </a:t>
            </a:r>
            <a:r>
              <a:rPr lang="ru-RU" dirty="0" err="1"/>
              <a:t>стовпи</a:t>
            </a:r>
            <a:r>
              <a:rPr lang="ru-RU" dirty="0"/>
              <a:t>»: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4968552" cy="4114800"/>
          </a:xfrm>
        </p:spPr>
        <p:txBody>
          <a:bodyPr/>
          <a:lstStyle/>
          <a:p>
            <a:r>
              <a:rPr lang="ru-RU" dirty="0" err="1" smtClean="0"/>
              <a:t>Розбігання</a:t>
            </a:r>
            <a:r>
              <a:rPr lang="ru-RU" dirty="0" smtClean="0"/>
              <a:t> </a:t>
            </a:r>
            <a:r>
              <a:rPr lang="ru-RU" dirty="0"/>
              <a:t>галактик за законом Хаббла, яке </a:t>
            </a:r>
            <a:r>
              <a:rPr lang="ru-RU" dirty="0" err="1"/>
              <a:t>вимірюється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червоного</a:t>
            </a:r>
            <a:r>
              <a:rPr lang="ru-RU" dirty="0"/>
              <a:t> </a:t>
            </a:r>
            <a:r>
              <a:rPr lang="ru-RU" dirty="0" err="1"/>
              <a:t>зсуву</a:t>
            </a:r>
            <a:r>
              <a:rPr lang="ru-RU" dirty="0"/>
              <a:t> </a:t>
            </a:r>
            <a:r>
              <a:rPr lang="ru-RU" dirty="0" err="1"/>
              <a:t>спектральних</a:t>
            </a:r>
            <a:r>
              <a:rPr lang="ru-RU" dirty="0"/>
              <a:t> </a:t>
            </a:r>
            <a:r>
              <a:rPr lang="ru-RU" dirty="0" err="1"/>
              <a:t>ліній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ефекту</a:t>
            </a:r>
            <a:r>
              <a:rPr lang="ru-RU" dirty="0"/>
              <a:t> Доплера.</a:t>
            </a:r>
          </a:p>
          <a:p>
            <a:r>
              <a:rPr lang="ru-RU" dirty="0" err="1" smtClean="0"/>
              <a:t>Наявність</a:t>
            </a:r>
            <a:r>
              <a:rPr lang="ru-RU" dirty="0" smtClean="0"/>
              <a:t> </a:t>
            </a:r>
            <a:r>
              <a:rPr lang="ru-RU" dirty="0" err="1"/>
              <a:t>реліктового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endParaRPr lang="ru-RU" dirty="0"/>
          </a:p>
          <a:p>
            <a:r>
              <a:rPr lang="ru-RU" dirty="0" err="1" smtClean="0"/>
              <a:t>Поширеність</a:t>
            </a:r>
            <a:r>
              <a:rPr lang="ru-RU" dirty="0" smtClean="0"/>
              <a:t> </a:t>
            </a:r>
            <a:r>
              <a:rPr lang="ru-RU" dirty="0" err="1"/>
              <a:t>хімічних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у </a:t>
            </a:r>
            <a:r>
              <a:rPr lang="ru-RU" dirty="0" err="1"/>
              <a:t>Всесвіті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перевагою</a:t>
            </a:r>
            <a:r>
              <a:rPr lang="ru-RU" dirty="0"/>
              <a:t> легких </a:t>
            </a:r>
            <a:r>
              <a:rPr lang="ru-RU" dirty="0" err="1"/>
              <a:t>елементів</a:t>
            </a:r>
            <a:r>
              <a:rPr lang="ru-RU" dirty="0"/>
              <a:t>: </a:t>
            </a:r>
            <a:r>
              <a:rPr lang="ru-RU" dirty="0" err="1"/>
              <a:t>гідрогену</a:t>
            </a:r>
            <a:r>
              <a:rPr lang="ru-RU" dirty="0"/>
              <a:t> та </a:t>
            </a:r>
            <a:r>
              <a:rPr lang="ru-RU" dirty="0" err="1"/>
              <a:t>гелію</a:t>
            </a:r>
            <a:r>
              <a:rPr lang="ru-RU" dirty="0"/>
              <a:t>.</a:t>
            </a:r>
          </a:p>
          <a:p>
            <a:r>
              <a:rPr lang="ru-RU" dirty="0" err="1" smtClean="0"/>
              <a:t>Великомасштабний</a:t>
            </a:r>
            <a:r>
              <a:rPr lang="ru-RU" dirty="0" smtClean="0"/>
              <a:t> </a:t>
            </a:r>
            <a:r>
              <a:rPr lang="ru-RU" dirty="0" err="1"/>
              <a:t>розподіл</a:t>
            </a:r>
            <a:r>
              <a:rPr lang="ru-RU" dirty="0"/>
              <a:t> та </a:t>
            </a:r>
            <a:r>
              <a:rPr lang="ru-RU" dirty="0" err="1"/>
              <a:t>еволюція</a:t>
            </a:r>
            <a:r>
              <a:rPr lang="ru-RU" dirty="0"/>
              <a:t> галактик, про яку </a:t>
            </a:r>
            <a:r>
              <a:rPr lang="ru-RU" dirty="0" err="1"/>
              <a:t>свідчать</a:t>
            </a:r>
            <a:r>
              <a:rPr lang="ru-RU" dirty="0"/>
              <a:t> </a:t>
            </a:r>
            <a:r>
              <a:rPr lang="ru-RU" dirty="0" err="1"/>
              <a:t>астрономічні</a:t>
            </a:r>
            <a:r>
              <a:rPr lang="ru-RU" dirty="0"/>
              <a:t> </a:t>
            </a:r>
            <a:r>
              <a:rPr lang="ru-RU" dirty="0" err="1"/>
              <a:t>спостереження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59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bankoboev.ru/images/NDg4OTAx/Bankoboev.Ru_kosmicheskaya_vselennaya_zvezdy_kosmo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Критика теорії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теоріях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вічної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) наша картина Великого </a:t>
            </a:r>
            <a:r>
              <a:rPr lang="ru-RU" dirty="0" err="1"/>
              <a:t>вибуху</a:t>
            </a:r>
            <a:r>
              <a:rPr lang="ru-RU" dirty="0"/>
              <a:t>, яку ми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спостерігати</a:t>
            </a:r>
            <a:r>
              <a:rPr lang="ru-RU" dirty="0"/>
              <a:t>, </a:t>
            </a:r>
            <a:r>
              <a:rPr lang="ru-RU" dirty="0" err="1"/>
              <a:t>відповідає</a:t>
            </a:r>
            <a:r>
              <a:rPr lang="ru-RU" dirty="0"/>
              <a:t> </a:t>
            </a:r>
            <a:r>
              <a:rPr lang="ru-RU" dirty="0" err="1"/>
              <a:t>ситуації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в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, яку ми </a:t>
            </a:r>
            <a:r>
              <a:rPr lang="ru-RU" dirty="0" err="1"/>
              <a:t>можемо</a:t>
            </a:r>
            <a:r>
              <a:rPr lang="ru-RU" dirty="0"/>
              <a:t> </a:t>
            </a:r>
            <a:r>
              <a:rPr lang="ru-RU" dirty="0" err="1"/>
              <a:t>спостерігати</a:t>
            </a:r>
            <a:r>
              <a:rPr lang="ru-RU" dirty="0"/>
              <a:t> (</a:t>
            </a:r>
            <a:r>
              <a:rPr lang="ru-RU" dirty="0" err="1"/>
              <a:t>Метагалактиці</a:t>
            </a:r>
            <a:r>
              <a:rPr lang="ru-RU" dirty="0"/>
              <a:t>), але не </a:t>
            </a:r>
            <a:r>
              <a:rPr lang="ru-RU" dirty="0" err="1"/>
              <a:t>однакова</a:t>
            </a:r>
            <a:r>
              <a:rPr lang="ru-RU" dirty="0"/>
              <a:t> для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того, у </a:t>
            </a:r>
            <a:r>
              <a:rPr lang="ru-RU" dirty="0" err="1"/>
              <a:t>теорії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 не </a:t>
            </a:r>
            <a:r>
              <a:rPr lang="ru-RU" dirty="0" err="1"/>
              <a:t>розглядається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 про причини </a:t>
            </a:r>
            <a:r>
              <a:rPr lang="ru-RU" dirty="0" err="1"/>
              <a:t>виникнення</a:t>
            </a:r>
            <a:r>
              <a:rPr lang="ru-RU" dirty="0"/>
              <a:t> </a:t>
            </a:r>
            <a:r>
              <a:rPr lang="ru-RU" dirty="0" err="1"/>
              <a:t>сингулярності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матерії</a:t>
            </a:r>
            <a:r>
              <a:rPr lang="ru-RU" dirty="0"/>
              <a:t> та </a:t>
            </a:r>
            <a:r>
              <a:rPr lang="ru-RU" dirty="0" err="1"/>
              <a:t>енергії</a:t>
            </a:r>
            <a:r>
              <a:rPr lang="ru-RU" dirty="0"/>
              <a:t> для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виникнення</a:t>
            </a:r>
            <a:r>
              <a:rPr lang="ru-RU" dirty="0"/>
              <a:t>, </a:t>
            </a:r>
            <a:r>
              <a:rPr lang="ru-RU" dirty="0" err="1"/>
              <a:t>зазвичай</a:t>
            </a:r>
            <a:r>
              <a:rPr lang="ru-RU" dirty="0"/>
              <a:t> просто </a:t>
            </a:r>
            <a:r>
              <a:rPr lang="ru-RU" dirty="0" err="1"/>
              <a:t>постулюється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безначальність</a:t>
            </a:r>
            <a:r>
              <a:rPr lang="ru-RU" dirty="0"/>
              <a:t>. </a:t>
            </a:r>
            <a:r>
              <a:rPr lang="ru-RU" dirty="0" err="1"/>
              <a:t>Вважається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відповідь</a:t>
            </a:r>
            <a:r>
              <a:rPr lang="ru-RU" dirty="0"/>
              <a:t> на </a:t>
            </a:r>
            <a:r>
              <a:rPr lang="ru-RU" dirty="0" err="1"/>
              <a:t>питання</a:t>
            </a:r>
            <a:r>
              <a:rPr lang="ru-RU" dirty="0"/>
              <a:t> про </a:t>
            </a:r>
            <a:r>
              <a:rPr lang="ru-RU" dirty="0" err="1"/>
              <a:t>існування</a:t>
            </a:r>
            <a:r>
              <a:rPr lang="ru-RU" dirty="0"/>
              <a:t> і </a:t>
            </a:r>
            <a:r>
              <a:rPr lang="ru-RU" dirty="0" err="1"/>
              <a:t>походження</a:t>
            </a:r>
            <a:r>
              <a:rPr lang="ru-RU" dirty="0"/>
              <a:t> </a:t>
            </a:r>
            <a:r>
              <a:rPr lang="ru-RU" dirty="0" err="1"/>
              <a:t>початкової</a:t>
            </a:r>
            <a:r>
              <a:rPr lang="ru-RU" dirty="0"/>
              <a:t> </a:t>
            </a:r>
            <a:r>
              <a:rPr lang="ru-RU" dirty="0" err="1"/>
              <a:t>сингулярності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дати</a:t>
            </a:r>
            <a:r>
              <a:rPr lang="ru-RU" dirty="0"/>
              <a:t> </a:t>
            </a:r>
            <a:r>
              <a:rPr lang="ru-RU" dirty="0" err="1"/>
              <a:t>теорія</a:t>
            </a:r>
            <a:r>
              <a:rPr lang="ru-RU" dirty="0"/>
              <a:t> </a:t>
            </a:r>
            <a:r>
              <a:rPr lang="ru-RU" dirty="0" err="1"/>
              <a:t>квантової</a:t>
            </a:r>
            <a:r>
              <a:rPr lang="ru-RU" dirty="0"/>
              <a:t> </a:t>
            </a:r>
            <a:r>
              <a:rPr lang="ru-RU" dirty="0" err="1"/>
              <a:t>гравітації</a:t>
            </a:r>
            <a:r>
              <a:rPr lang="ru-RU" dirty="0"/>
              <a:t>. Є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певне</a:t>
            </a:r>
            <a:r>
              <a:rPr lang="ru-RU" dirty="0"/>
              <a:t> число </a:t>
            </a:r>
            <a:r>
              <a:rPr lang="ru-RU" dirty="0" err="1"/>
              <a:t>зафіксованих</a:t>
            </a:r>
            <a:r>
              <a:rPr lang="ru-RU" dirty="0"/>
              <a:t> </a:t>
            </a:r>
            <a:r>
              <a:rPr lang="ru-RU" dirty="0" err="1"/>
              <a:t>фактів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погано </a:t>
            </a:r>
            <a:r>
              <a:rPr lang="ru-RU" dirty="0" err="1"/>
              <a:t>узгоджуються</a:t>
            </a:r>
            <a:r>
              <a:rPr lang="ru-RU" dirty="0"/>
              <a:t> з </a:t>
            </a:r>
            <a:r>
              <a:rPr lang="ru-RU" dirty="0" err="1"/>
              <a:t>ізотропністю</a:t>
            </a:r>
            <a:r>
              <a:rPr lang="ru-RU" dirty="0"/>
              <a:t> і </a:t>
            </a:r>
            <a:r>
              <a:rPr lang="ru-RU" dirty="0" err="1"/>
              <a:t>однорідністю</a:t>
            </a:r>
            <a:r>
              <a:rPr lang="ru-RU" dirty="0"/>
              <a:t> </a:t>
            </a:r>
            <a:r>
              <a:rPr lang="ru-RU" dirty="0" err="1"/>
              <a:t>спостережуваного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: </a:t>
            </a: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переважного</a:t>
            </a:r>
            <a:r>
              <a:rPr lang="ru-RU" dirty="0"/>
              <a:t> </a:t>
            </a:r>
            <a:r>
              <a:rPr lang="ru-RU" dirty="0" err="1"/>
              <a:t>напрямку</a:t>
            </a:r>
            <a:r>
              <a:rPr lang="ru-RU" dirty="0"/>
              <a:t> </a:t>
            </a:r>
            <a:r>
              <a:rPr lang="ru-RU" dirty="0" err="1"/>
              <a:t>обертання</a:t>
            </a:r>
            <a:r>
              <a:rPr lang="ru-RU" dirty="0"/>
              <a:t> галактик, </a:t>
            </a:r>
            <a:r>
              <a:rPr lang="ru-RU" dirty="0" err="1"/>
              <a:t>неоднорідності</a:t>
            </a:r>
            <a:r>
              <a:rPr lang="ru-RU" dirty="0"/>
              <a:t> в </a:t>
            </a:r>
            <a:r>
              <a:rPr lang="ru-RU" dirty="0" err="1"/>
              <a:t>розподілі</a:t>
            </a:r>
            <a:r>
              <a:rPr lang="ru-RU" dirty="0"/>
              <a:t> галактик на </a:t>
            </a:r>
            <a:r>
              <a:rPr lang="ru-RU" dirty="0" err="1"/>
              <a:t>найбільших</a:t>
            </a:r>
            <a:r>
              <a:rPr lang="ru-RU" dirty="0"/>
              <a:t> </a:t>
            </a:r>
            <a:r>
              <a:rPr lang="ru-RU" dirty="0" err="1"/>
              <a:t>доступних</a:t>
            </a:r>
            <a:r>
              <a:rPr lang="ru-RU" dirty="0"/>
              <a:t> масштабах, </a:t>
            </a:r>
            <a:r>
              <a:rPr lang="ru-RU" dirty="0" err="1"/>
              <a:t>вісь</a:t>
            </a:r>
            <a:r>
              <a:rPr lang="ru-RU" dirty="0"/>
              <a:t> зла.</a:t>
            </a:r>
          </a:p>
        </p:txBody>
      </p:sp>
    </p:spTree>
    <p:extLst>
      <p:ext uri="{BB962C8B-B14F-4D97-AF65-F5344CB8AC3E}">
        <p14:creationId xmlns:p14="http://schemas.microsoft.com/office/powerpoint/2010/main" val="153194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924800" cy="796950"/>
          </a:xfrm>
        </p:spPr>
        <p:txBody>
          <a:bodyPr/>
          <a:lstStyle/>
          <a:p>
            <a:r>
              <a:rPr lang="uk-UA" dirty="0" smtClean="0"/>
              <a:t>Теорія і релігія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6759" y="1155576"/>
            <a:ext cx="7924800" cy="4114800"/>
          </a:xfrm>
        </p:spPr>
        <p:txBody>
          <a:bodyPr/>
          <a:lstStyle/>
          <a:p>
            <a:r>
              <a:rPr lang="ru-RU" dirty="0"/>
              <a:t>22 листопада 1951 Папа </a:t>
            </a:r>
            <a:r>
              <a:rPr lang="ru-RU" dirty="0" err="1"/>
              <a:t>Римський</a:t>
            </a:r>
            <a:r>
              <a:rPr lang="ru-RU" dirty="0"/>
              <a:t> </a:t>
            </a:r>
            <a:r>
              <a:rPr lang="ru-RU" dirty="0" err="1"/>
              <a:t>Пій</a:t>
            </a:r>
            <a:r>
              <a:rPr lang="ru-RU" dirty="0"/>
              <a:t> </a:t>
            </a:r>
            <a:r>
              <a:rPr lang="fr-FR" dirty="0"/>
              <a:t>XII </a:t>
            </a:r>
            <a:r>
              <a:rPr lang="ru-RU" dirty="0" err="1"/>
              <a:t>оголосив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теорія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 не </a:t>
            </a:r>
            <a:r>
              <a:rPr lang="ru-RU" dirty="0" err="1"/>
              <a:t>суперечить</a:t>
            </a:r>
            <a:r>
              <a:rPr lang="ru-RU" dirty="0"/>
              <a:t> </a:t>
            </a:r>
            <a:r>
              <a:rPr lang="ru-RU" dirty="0" err="1"/>
              <a:t>католицьким</a:t>
            </a:r>
            <a:r>
              <a:rPr lang="ru-RU" dirty="0"/>
              <a:t> </a:t>
            </a:r>
            <a:r>
              <a:rPr lang="ru-RU" dirty="0" err="1"/>
              <a:t>уявленням</a:t>
            </a:r>
            <a:r>
              <a:rPr lang="ru-RU" dirty="0"/>
              <a:t>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 </a:t>
            </a:r>
            <a:r>
              <a:rPr lang="ru-RU" dirty="0" err="1"/>
              <a:t>Консервативні</a:t>
            </a:r>
            <a:r>
              <a:rPr lang="ru-RU" dirty="0"/>
              <a:t> </a:t>
            </a:r>
            <a:r>
              <a:rPr lang="ru-RU" dirty="0" err="1"/>
              <a:t>протестантські</a:t>
            </a:r>
            <a:r>
              <a:rPr lang="ru-RU" dirty="0"/>
              <a:t> </a:t>
            </a:r>
            <a:r>
              <a:rPr lang="ru-RU" dirty="0" err="1"/>
              <a:t>християнські</a:t>
            </a:r>
            <a:r>
              <a:rPr lang="ru-RU" dirty="0"/>
              <a:t> </a:t>
            </a:r>
            <a:r>
              <a:rPr lang="ru-RU" dirty="0" err="1"/>
              <a:t>конфесії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вітали</a:t>
            </a:r>
            <a:r>
              <a:rPr lang="ru-RU" dirty="0"/>
              <a:t> </a:t>
            </a:r>
            <a:r>
              <a:rPr lang="ru-RU" dirty="0" err="1"/>
              <a:t>теорію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, як </a:t>
            </a:r>
            <a:r>
              <a:rPr lang="ru-RU" dirty="0" err="1"/>
              <a:t>таку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підтримує</a:t>
            </a:r>
            <a:r>
              <a:rPr lang="ru-RU" dirty="0"/>
              <a:t> </a:t>
            </a:r>
            <a:r>
              <a:rPr lang="ru-RU" dirty="0" err="1"/>
              <a:t>історичну</a:t>
            </a:r>
            <a:r>
              <a:rPr lang="ru-RU" dirty="0"/>
              <a:t> </a:t>
            </a:r>
            <a:r>
              <a:rPr lang="ru-RU" dirty="0" err="1"/>
              <a:t>інтерпретацію</a:t>
            </a:r>
            <a:r>
              <a:rPr lang="ru-RU" dirty="0"/>
              <a:t> </a:t>
            </a:r>
            <a:r>
              <a:rPr lang="ru-RU" dirty="0" err="1"/>
              <a:t>вчення</a:t>
            </a:r>
            <a:r>
              <a:rPr lang="ru-RU" dirty="0"/>
              <a:t> про </a:t>
            </a:r>
            <a:r>
              <a:rPr lang="ru-RU" dirty="0" err="1"/>
              <a:t>творіння</a:t>
            </a:r>
            <a:r>
              <a:rPr lang="ru-RU" dirty="0"/>
              <a:t>.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мусульмани</a:t>
            </a:r>
            <a:r>
              <a:rPr lang="ru-RU" dirty="0"/>
              <a:t> стали </a:t>
            </a:r>
            <a:r>
              <a:rPr lang="ru-RU" dirty="0" err="1"/>
              <a:t>вказувати</a:t>
            </a:r>
            <a:r>
              <a:rPr lang="ru-RU" dirty="0"/>
              <a:t> на те,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Корані</a:t>
            </a:r>
            <a:r>
              <a:rPr lang="ru-RU" dirty="0"/>
              <a:t> є </a:t>
            </a:r>
            <a:r>
              <a:rPr lang="ru-RU" dirty="0" err="1"/>
              <a:t>згадки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. </a:t>
            </a:r>
            <a:r>
              <a:rPr lang="ru-RU" dirty="0" err="1"/>
              <a:t>Згідно</a:t>
            </a:r>
            <a:r>
              <a:rPr lang="ru-RU" dirty="0"/>
              <a:t> з </a:t>
            </a:r>
            <a:r>
              <a:rPr lang="ru-RU" dirty="0" err="1"/>
              <a:t>індуїстським</a:t>
            </a:r>
            <a:r>
              <a:rPr lang="ru-RU" dirty="0"/>
              <a:t> </a:t>
            </a:r>
            <a:r>
              <a:rPr lang="ru-RU" dirty="0" err="1"/>
              <a:t>вченням</a:t>
            </a:r>
            <a:r>
              <a:rPr lang="ru-RU" dirty="0"/>
              <a:t>, у </a:t>
            </a:r>
            <a:r>
              <a:rPr lang="ru-RU" dirty="0" err="1"/>
              <a:t>світу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 початку та </a:t>
            </a:r>
            <a:r>
              <a:rPr lang="ru-RU" dirty="0" err="1"/>
              <a:t>кінця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розвивається</a:t>
            </a:r>
            <a:r>
              <a:rPr lang="ru-RU" dirty="0"/>
              <a:t> </a:t>
            </a:r>
            <a:r>
              <a:rPr lang="ru-RU" dirty="0" err="1"/>
              <a:t>циклічно</a:t>
            </a:r>
            <a:r>
              <a:rPr lang="ru-RU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5" y="3262191"/>
            <a:ext cx="508928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12976"/>
            <a:ext cx="3195475" cy="3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82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4081"/>
          <a:stretch/>
        </p:blipFill>
        <p:spPr bwMode="auto">
          <a:xfrm flipH="1" flipV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Висновок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772816"/>
            <a:ext cx="3780928" cy="411480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Пояснюючи</a:t>
            </a:r>
            <a:r>
              <a:rPr lang="ru-RU" dirty="0"/>
              <a:t> </a:t>
            </a:r>
            <a:r>
              <a:rPr lang="ru-RU" dirty="0" err="1"/>
              <a:t>чимало</a:t>
            </a:r>
            <a:r>
              <a:rPr lang="ru-RU" dirty="0"/>
              <a:t> </a:t>
            </a:r>
            <a:r>
              <a:rPr lang="ru-RU" dirty="0" err="1"/>
              <a:t>результатів</a:t>
            </a:r>
            <a:r>
              <a:rPr lang="ru-RU" dirty="0"/>
              <a:t> </a:t>
            </a:r>
            <a:r>
              <a:rPr lang="ru-RU" dirty="0" err="1"/>
              <a:t>астрономічних</a:t>
            </a:r>
            <a:r>
              <a:rPr lang="ru-RU" dirty="0"/>
              <a:t> </a:t>
            </a:r>
            <a:r>
              <a:rPr lang="ru-RU" dirty="0" err="1"/>
              <a:t>спостережень</a:t>
            </a:r>
            <a:r>
              <a:rPr lang="ru-RU" dirty="0"/>
              <a:t>, </a:t>
            </a:r>
            <a:r>
              <a:rPr lang="ru-RU" dirty="0" err="1"/>
              <a:t>теорія</a:t>
            </a:r>
            <a:r>
              <a:rPr lang="ru-RU" dirty="0"/>
              <a:t> «великого </a:t>
            </a:r>
            <a:r>
              <a:rPr lang="ru-RU" dirty="0" err="1"/>
              <a:t>вибуху</a:t>
            </a:r>
            <a:r>
              <a:rPr lang="ru-RU" dirty="0"/>
              <a:t>» не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відповіді</a:t>
            </a:r>
            <a:r>
              <a:rPr lang="ru-RU" dirty="0"/>
              <a:t> на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, </a:t>
            </a:r>
            <a:r>
              <a:rPr lang="ru-RU" dirty="0" err="1"/>
              <a:t>пов'язані</a:t>
            </a:r>
            <a:r>
              <a:rPr lang="ru-RU" dirty="0"/>
              <a:t> з </a:t>
            </a:r>
            <a:r>
              <a:rPr lang="ru-RU" dirty="0" err="1"/>
              <a:t>еволюцією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: вона </a:t>
            </a:r>
            <a:r>
              <a:rPr lang="ru-RU" dirty="0" err="1"/>
              <a:t>незавершена</a:t>
            </a:r>
            <a:r>
              <a:rPr lang="ru-RU" dirty="0"/>
              <a:t> — і, </a:t>
            </a:r>
            <a:r>
              <a:rPr lang="ru-RU" dirty="0" err="1"/>
              <a:t>безумовно</a:t>
            </a:r>
            <a:r>
              <a:rPr lang="ru-RU" dirty="0"/>
              <a:t>, буде </a:t>
            </a:r>
            <a:r>
              <a:rPr lang="ru-RU" dirty="0" err="1"/>
              <a:t>розвиватися</a:t>
            </a:r>
            <a:r>
              <a:rPr lang="ru-RU" dirty="0"/>
              <a:t> </a:t>
            </a:r>
            <a:r>
              <a:rPr lang="ru-RU" dirty="0" err="1"/>
              <a:t>надалі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106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6000" dirty="0" smtClean="0"/>
              <a:t>Дякую за увагу!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97350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3212976"/>
            <a:ext cx="7924800" cy="168478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vi-VN" dirty="0"/>
              <a:t>Вели́кий ви́бух (англ. </a:t>
            </a:r>
            <a:r>
              <a:rPr lang="fr-FR" dirty="0"/>
              <a:t>Big Bang Theory) — </a:t>
            </a:r>
            <a:r>
              <a:rPr lang="vi-VN" dirty="0"/>
              <a:t>фізико-космологічна теорія, згідно з якою Всесвіт виник із надзвичайно щільного та гарячого стану приблизно 13,7 мільярда років тому. Вона ґрунтується на екстраполяції в минуле факту розбігання небесних тіл за законом Габбла та на моделі Всесвіту, запропонованій Олександром Фрідманом.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54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Теоретичні</a:t>
            </a:r>
            <a:r>
              <a:rPr lang="ru-RU" dirty="0"/>
              <a:t> </a:t>
            </a:r>
            <a:r>
              <a:rPr lang="ru-RU" dirty="0" err="1"/>
              <a:t>положення</a:t>
            </a:r>
            <a:r>
              <a:rPr lang="ru-RU" dirty="0"/>
              <a:t> й </a:t>
            </a:r>
            <a:r>
              <a:rPr lang="ru-RU" dirty="0" err="1"/>
              <a:t>імплікації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err="1"/>
              <a:t>Екстраполяція</a:t>
            </a:r>
            <a:r>
              <a:rPr lang="ru-RU" dirty="0"/>
              <a:t> </a:t>
            </a:r>
            <a:r>
              <a:rPr lang="ru-RU" dirty="0" err="1"/>
              <a:t>астрономічних</a:t>
            </a:r>
            <a:r>
              <a:rPr lang="ru-RU" dirty="0"/>
              <a:t> </a:t>
            </a:r>
            <a:r>
              <a:rPr lang="ru-RU" dirty="0" err="1"/>
              <a:t>спостережень</a:t>
            </a:r>
            <a:r>
              <a:rPr lang="ru-RU" dirty="0"/>
              <a:t> у </a:t>
            </a:r>
            <a:r>
              <a:rPr lang="ru-RU" dirty="0" err="1"/>
              <a:t>минуле</a:t>
            </a:r>
            <a:r>
              <a:rPr lang="ru-RU" dirty="0"/>
              <a:t> </a:t>
            </a:r>
            <a:r>
              <a:rPr lang="ru-RU" dirty="0" err="1"/>
              <a:t>вказує</a:t>
            </a:r>
            <a:r>
              <a:rPr lang="ru-RU" dirty="0"/>
              <a:t> на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розширився</a:t>
            </a:r>
            <a:r>
              <a:rPr lang="ru-RU" dirty="0"/>
              <a:t> з початкового стану, в </a:t>
            </a:r>
            <a:r>
              <a:rPr lang="ru-RU" dirty="0" err="1"/>
              <a:t>якому</a:t>
            </a:r>
            <a:r>
              <a:rPr lang="ru-RU" dirty="0"/>
              <a:t> вся </a:t>
            </a:r>
            <a:r>
              <a:rPr lang="ru-RU" dirty="0" err="1"/>
              <a:t>матерія</a:t>
            </a:r>
            <a:r>
              <a:rPr lang="ru-RU" dirty="0"/>
              <a:t> та </a:t>
            </a:r>
            <a:r>
              <a:rPr lang="ru-RU" dirty="0" err="1"/>
              <a:t>енергія</a:t>
            </a:r>
            <a:r>
              <a:rPr lang="ru-RU" dirty="0"/>
              <a:t> </a:t>
            </a:r>
            <a:r>
              <a:rPr lang="ru-RU" dirty="0" err="1"/>
              <a:t>мали</a:t>
            </a:r>
            <a:r>
              <a:rPr lang="ru-RU" dirty="0"/>
              <a:t> </a:t>
            </a:r>
            <a:r>
              <a:rPr lang="ru-RU" dirty="0" err="1"/>
              <a:t>величезну</a:t>
            </a:r>
            <a:r>
              <a:rPr lang="ru-RU" dirty="0"/>
              <a:t> температуру та </a:t>
            </a:r>
            <a:r>
              <a:rPr lang="ru-RU" dirty="0" err="1"/>
              <a:t>густину</a:t>
            </a:r>
            <a:r>
              <a:rPr lang="ru-RU" dirty="0"/>
              <a:t>. </a:t>
            </a:r>
            <a:r>
              <a:rPr lang="ru-RU" dirty="0" err="1"/>
              <a:t>Фізики</a:t>
            </a:r>
            <a:r>
              <a:rPr lang="ru-RU" dirty="0"/>
              <a:t> не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єдиного</a:t>
            </a:r>
            <a:r>
              <a:rPr lang="ru-RU" dirty="0"/>
              <a:t> </a:t>
            </a:r>
            <a:r>
              <a:rPr lang="ru-RU" dirty="0" err="1"/>
              <a:t>погляду</a:t>
            </a:r>
            <a:r>
              <a:rPr lang="ru-RU" dirty="0"/>
              <a:t> на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передувало початковому </a:t>
            </a:r>
            <a:r>
              <a:rPr lang="ru-RU" dirty="0" err="1"/>
              <a:t>станові</a:t>
            </a:r>
            <a:r>
              <a:rPr lang="ru-RU" dirty="0"/>
              <a:t>. </a:t>
            </a:r>
            <a:r>
              <a:rPr lang="ru-RU" dirty="0" err="1"/>
              <a:t>Однією</a:t>
            </a:r>
            <a:r>
              <a:rPr lang="ru-RU" dirty="0"/>
              <a:t> з </a:t>
            </a:r>
            <a:r>
              <a:rPr lang="ru-RU" dirty="0" err="1"/>
              <a:t>можливих</a:t>
            </a:r>
            <a:r>
              <a:rPr lang="ru-RU" dirty="0"/>
              <a:t> </a:t>
            </a:r>
            <a:r>
              <a:rPr lang="ru-RU" dirty="0" err="1"/>
              <a:t>гіпотез</a:t>
            </a:r>
            <a:r>
              <a:rPr lang="ru-RU" dirty="0"/>
              <a:t> є </a:t>
            </a:r>
            <a:r>
              <a:rPr lang="ru-RU" dirty="0" err="1"/>
              <a:t>гравітаційна</a:t>
            </a:r>
            <a:r>
              <a:rPr lang="ru-RU" dirty="0"/>
              <a:t> </a:t>
            </a:r>
            <a:r>
              <a:rPr lang="ru-RU" dirty="0" err="1"/>
              <a:t>сингулярність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907" y="3057512"/>
            <a:ext cx="53816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82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628800"/>
            <a:ext cx="3744416" cy="4114800"/>
          </a:xfrm>
        </p:spPr>
        <p:txBody>
          <a:bodyPr/>
          <a:lstStyle/>
          <a:p>
            <a:r>
              <a:rPr lang="ru-RU" dirty="0"/>
              <a:t>Одним з </a:t>
            </a:r>
            <a:r>
              <a:rPr lang="ru-RU" dirty="0" err="1"/>
              <a:t>наслідків</a:t>
            </a:r>
            <a:r>
              <a:rPr lang="ru-RU" dirty="0"/>
              <a:t> «великого </a:t>
            </a:r>
            <a:r>
              <a:rPr lang="ru-RU" dirty="0" err="1"/>
              <a:t>вибуху</a:t>
            </a:r>
            <a:r>
              <a:rPr lang="ru-RU" dirty="0"/>
              <a:t>» є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сьогоднішнього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відрізняються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умов у </a:t>
            </a:r>
            <a:r>
              <a:rPr lang="ru-RU" dirty="0" err="1"/>
              <a:t>минулому</a:t>
            </a:r>
            <a:r>
              <a:rPr lang="ru-RU" dirty="0"/>
              <a:t> і </a:t>
            </a:r>
            <a:r>
              <a:rPr lang="ru-RU" dirty="0" err="1"/>
              <a:t>майбутньому</a:t>
            </a:r>
            <a:r>
              <a:rPr lang="ru-RU" dirty="0"/>
              <a:t>. На </a:t>
            </a:r>
            <a:r>
              <a:rPr lang="ru-RU" dirty="0" err="1"/>
              <a:t>підставі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моделі</a:t>
            </a:r>
            <a:r>
              <a:rPr lang="ru-RU" dirty="0"/>
              <a:t>, 1948 року Джордж Гамов </a:t>
            </a:r>
            <a:r>
              <a:rPr lang="ru-RU" dirty="0" err="1"/>
              <a:t>якісно</a:t>
            </a:r>
            <a:r>
              <a:rPr lang="ru-RU" dirty="0"/>
              <a:t> </a:t>
            </a:r>
            <a:r>
              <a:rPr lang="ru-RU" dirty="0" err="1"/>
              <a:t>спрогнозував</a:t>
            </a:r>
            <a:r>
              <a:rPr lang="ru-RU" dirty="0"/>
              <a:t>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космічної</a:t>
            </a:r>
            <a:r>
              <a:rPr lang="ru-RU" dirty="0"/>
              <a:t> </a:t>
            </a:r>
            <a:r>
              <a:rPr lang="ru-RU" dirty="0" err="1"/>
              <a:t>мікрохвильової</a:t>
            </a:r>
            <a:r>
              <a:rPr lang="ru-RU" dirty="0"/>
              <a:t> </a:t>
            </a:r>
            <a:r>
              <a:rPr lang="ru-RU" dirty="0" err="1"/>
              <a:t>фонової</a:t>
            </a:r>
            <a:r>
              <a:rPr lang="ru-RU" dirty="0"/>
              <a:t> </a:t>
            </a:r>
            <a:r>
              <a:rPr lang="ru-RU" dirty="0" err="1"/>
              <a:t>радіації</a:t>
            </a:r>
            <a:r>
              <a:rPr lang="ru-RU" dirty="0"/>
              <a:t>, яку </a:t>
            </a:r>
            <a:r>
              <a:rPr lang="ru-RU" dirty="0" err="1"/>
              <a:t>невдовзі</a:t>
            </a:r>
            <a:r>
              <a:rPr lang="ru-RU" dirty="0"/>
              <a:t> (у </a:t>
            </a:r>
            <a:r>
              <a:rPr lang="ru-RU" dirty="0" err="1"/>
              <a:t>шістдесятих</a:t>
            </a:r>
            <a:r>
              <a:rPr lang="ru-RU" dirty="0"/>
              <a:t> роках </a:t>
            </a:r>
            <a:r>
              <a:rPr lang="fr-FR" dirty="0"/>
              <a:t>XX-</a:t>
            </a:r>
            <a:r>
              <a:rPr lang="ru-RU" dirty="0" err="1"/>
              <a:t>го</a:t>
            </a:r>
            <a:r>
              <a:rPr lang="ru-RU" dirty="0"/>
              <a:t> </a:t>
            </a:r>
            <a:r>
              <a:rPr lang="ru-RU" dirty="0" err="1"/>
              <a:t>сторіччя</a:t>
            </a:r>
            <a:r>
              <a:rPr lang="ru-RU" dirty="0"/>
              <a:t>)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виявлено</a:t>
            </a:r>
            <a:r>
              <a:rPr lang="ru-RU" dirty="0"/>
              <a:t> і яка стала </a:t>
            </a:r>
            <a:r>
              <a:rPr lang="ru-RU" dirty="0" err="1"/>
              <a:t>підтвердженням</a:t>
            </a:r>
            <a:r>
              <a:rPr lang="ru-RU" dirty="0"/>
              <a:t> </a:t>
            </a:r>
            <a:r>
              <a:rPr lang="ru-RU" dirty="0" err="1"/>
              <a:t>теорії</a:t>
            </a:r>
            <a:r>
              <a:rPr lang="ru-RU" dirty="0"/>
              <a:t> «Великого </a:t>
            </a:r>
            <a:r>
              <a:rPr lang="ru-RU" dirty="0" err="1"/>
              <a:t>вибуху</a:t>
            </a:r>
            <a:r>
              <a:rPr lang="ru-RU" dirty="0"/>
              <a:t>» на </a:t>
            </a:r>
            <a:r>
              <a:rPr lang="ru-RU" dirty="0" err="1"/>
              <a:t>противагу</a:t>
            </a:r>
            <a:r>
              <a:rPr lang="ru-RU" dirty="0"/>
              <a:t> </a:t>
            </a:r>
            <a:r>
              <a:rPr lang="ru-RU" dirty="0" err="1"/>
              <a:t>теорії</a:t>
            </a:r>
            <a:r>
              <a:rPr lang="ru-RU" dirty="0"/>
              <a:t> </a:t>
            </a:r>
            <a:r>
              <a:rPr lang="ru-RU" dirty="0" err="1"/>
              <a:t>стаціонарного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8680"/>
            <a:ext cx="47625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7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4800" cy="1143000"/>
          </a:xfrm>
        </p:spPr>
        <p:txBody>
          <a:bodyPr/>
          <a:lstStyle/>
          <a:p>
            <a:r>
              <a:rPr lang="uk-UA" dirty="0" smtClean="0"/>
              <a:t>Історія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88024" y="1628800"/>
            <a:ext cx="3890392" cy="4114800"/>
          </a:xfrm>
        </p:spPr>
        <p:txBody>
          <a:bodyPr/>
          <a:lstStyle/>
          <a:p>
            <a:r>
              <a:rPr lang="ru-RU" dirty="0" err="1"/>
              <a:t>Теорію</a:t>
            </a:r>
            <a:r>
              <a:rPr lang="ru-RU" dirty="0"/>
              <a:t> </a:t>
            </a:r>
            <a:r>
              <a:rPr lang="ru-RU" dirty="0" err="1"/>
              <a:t>зародження</a:t>
            </a:r>
            <a:r>
              <a:rPr lang="ru-RU" dirty="0"/>
              <a:t> і </a:t>
            </a:r>
            <a:r>
              <a:rPr lang="ru-RU" dirty="0" err="1"/>
              <a:t>еволюції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, яку </a:t>
            </a:r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«</a:t>
            </a:r>
            <a:r>
              <a:rPr lang="ru-RU" dirty="0" err="1"/>
              <a:t>теорією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», </a:t>
            </a:r>
            <a:r>
              <a:rPr lang="ru-RU" dirty="0" err="1"/>
              <a:t>запропонував</a:t>
            </a:r>
            <a:r>
              <a:rPr lang="ru-RU" dirty="0"/>
              <a:t> 1931 року </a:t>
            </a:r>
            <a:r>
              <a:rPr lang="ru-RU" dirty="0" err="1"/>
              <a:t>бельгійський</a:t>
            </a:r>
            <a:r>
              <a:rPr lang="ru-RU" dirty="0"/>
              <a:t> </a:t>
            </a:r>
            <a:r>
              <a:rPr lang="ru-RU" dirty="0" err="1"/>
              <a:t>абат</a:t>
            </a:r>
            <a:r>
              <a:rPr lang="ru-RU" dirty="0"/>
              <a:t> і астроном Жорж </a:t>
            </a:r>
            <a:r>
              <a:rPr lang="ru-RU" dirty="0" err="1"/>
              <a:t>Леметр</a:t>
            </a:r>
            <a:r>
              <a:rPr lang="ru-RU" dirty="0"/>
              <a:t>. </a:t>
            </a:r>
            <a:r>
              <a:rPr lang="ru-RU" dirty="0" err="1"/>
              <a:t>Знаючи</a:t>
            </a:r>
            <a:r>
              <a:rPr lang="ru-RU" dirty="0"/>
              <a:t> про </a:t>
            </a:r>
            <a:r>
              <a:rPr lang="ru-RU" dirty="0" err="1"/>
              <a:t>розбігання</a:t>
            </a:r>
            <a:r>
              <a:rPr lang="ru-RU" dirty="0"/>
              <a:t> галактик, про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свідчили</a:t>
            </a:r>
            <a:r>
              <a:rPr lang="ru-RU" dirty="0"/>
              <a:t> </a:t>
            </a:r>
            <a:r>
              <a:rPr lang="ru-RU" dirty="0" err="1"/>
              <a:t>спостереження</a:t>
            </a:r>
            <a:r>
              <a:rPr lang="ru-RU" dirty="0"/>
              <a:t> </a:t>
            </a:r>
            <a:r>
              <a:rPr lang="ru-RU" dirty="0" err="1"/>
              <a:t>Едвіна</a:t>
            </a:r>
            <a:r>
              <a:rPr lang="ru-RU" dirty="0"/>
              <a:t> Хаббла, та </a:t>
            </a:r>
            <a:r>
              <a:rPr lang="ru-RU" dirty="0" err="1"/>
              <a:t>незалежно</a:t>
            </a:r>
            <a:r>
              <a:rPr lang="ru-RU" dirty="0"/>
              <a:t> </a:t>
            </a:r>
            <a:r>
              <a:rPr lang="ru-RU" dirty="0" err="1"/>
              <a:t>отримавши</a:t>
            </a:r>
            <a:r>
              <a:rPr lang="ru-RU" dirty="0"/>
              <a:t> </a:t>
            </a:r>
            <a:r>
              <a:rPr lang="ru-RU" dirty="0" err="1"/>
              <a:t>рівняння</a:t>
            </a:r>
            <a:r>
              <a:rPr lang="ru-RU" dirty="0"/>
              <a:t> </a:t>
            </a:r>
            <a:r>
              <a:rPr lang="ru-RU" dirty="0" err="1"/>
              <a:t>Фрідмана</a:t>
            </a:r>
            <a:r>
              <a:rPr lang="ru-RU" dirty="0"/>
              <a:t>, </a:t>
            </a:r>
            <a:r>
              <a:rPr lang="ru-RU" dirty="0" err="1"/>
              <a:t>Леметр</a:t>
            </a:r>
            <a:r>
              <a:rPr lang="ru-RU" dirty="0"/>
              <a:t> припустив,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розбігання</a:t>
            </a:r>
            <a:r>
              <a:rPr lang="ru-RU" dirty="0"/>
              <a:t> галактик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екстраполювати</a:t>
            </a:r>
            <a:r>
              <a:rPr lang="ru-RU" dirty="0"/>
              <a:t> в </a:t>
            </a:r>
            <a:r>
              <a:rPr lang="ru-RU" dirty="0" err="1"/>
              <a:t>минуле</a:t>
            </a:r>
            <a:r>
              <a:rPr lang="ru-RU" dirty="0"/>
              <a:t>, </a:t>
            </a:r>
            <a:r>
              <a:rPr lang="ru-RU" dirty="0" err="1"/>
              <a:t>звівши</a:t>
            </a:r>
            <a:r>
              <a:rPr lang="ru-RU" dirty="0"/>
              <a:t> все до </a:t>
            </a:r>
            <a:r>
              <a:rPr lang="ru-RU" dirty="0" err="1"/>
              <a:t>єдиної</a:t>
            </a:r>
            <a:r>
              <a:rPr lang="ru-RU" dirty="0"/>
              <a:t> точки, яку </a:t>
            </a:r>
            <a:r>
              <a:rPr lang="ru-RU" dirty="0" err="1"/>
              <a:t>абат</a:t>
            </a:r>
            <a:r>
              <a:rPr lang="ru-RU" dirty="0"/>
              <a:t> </a:t>
            </a:r>
            <a:r>
              <a:rPr lang="ru-RU" dirty="0" err="1"/>
              <a:t>називав</a:t>
            </a:r>
            <a:r>
              <a:rPr lang="ru-RU" dirty="0"/>
              <a:t> «</a:t>
            </a:r>
            <a:r>
              <a:rPr lang="ru-RU" dirty="0" err="1"/>
              <a:t>первинним</a:t>
            </a:r>
            <a:r>
              <a:rPr lang="ru-RU" dirty="0"/>
              <a:t> атомом».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2194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41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3212976"/>
            <a:ext cx="7924800" cy="3645024"/>
          </a:xfrm>
        </p:spPr>
        <p:txBody>
          <a:bodyPr/>
          <a:lstStyle/>
          <a:p>
            <a:r>
              <a:rPr lang="ru-RU" dirty="0" err="1"/>
              <a:t>Назву</a:t>
            </a:r>
            <a:r>
              <a:rPr lang="ru-RU" dirty="0"/>
              <a:t> «великий </a:t>
            </a:r>
            <a:r>
              <a:rPr lang="ru-RU" dirty="0" err="1"/>
              <a:t>вибух</a:t>
            </a:r>
            <a:r>
              <a:rPr lang="ru-RU" dirty="0"/>
              <a:t>» </a:t>
            </a:r>
            <a:r>
              <a:rPr lang="ru-RU" dirty="0" err="1"/>
              <a:t>теорії</a:t>
            </a:r>
            <a:r>
              <a:rPr lang="ru-RU" dirty="0"/>
              <a:t> дав у </a:t>
            </a:r>
            <a:r>
              <a:rPr lang="ru-RU" dirty="0" err="1"/>
              <a:t>виступі</a:t>
            </a:r>
            <a:r>
              <a:rPr lang="ru-RU" dirty="0"/>
              <a:t> на </a:t>
            </a:r>
            <a:r>
              <a:rPr lang="ru-RU" dirty="0" err="1"/>
              <a:t>радіо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противник Фред </a:t>
            </a:r>
            <a:r>
              <a:rPr lang="ru-RU" dirty="0" err="1"/>
              <a:t>Гойл</a:t>
            </a:r>
            <a:r>
              <a:rPr lang="ru-RU" dirty="0"/>
              <a:t>: «</a:t>
            </a:r>
            <a:r>
              <a:rPr lang="fr-FR" dirty="0"/>
              <a:t>big bang» </a:t>
            </a:r>
            <a:r>
              <a:rPr lang="ru-RU" dirty="0" err="1"/>
              <a:t>означає</a:t>
            </a:r>
            <a:r>
              <a:rPr lang="ru-RU" dirty="0"/>
              <a:t> </a:t>
            </a:r>
            <a:r>
              <a:rPr lang="ru-RU" dirty="0" err="1"/>
              <a:t>англійською</a:t>
            </a:r>
            <a:r>
              <a:rPr lang="ru-RU" dirty="0"/>
              <a:t> </a:t>
            </a:r>
            <a:r>
              <a:rPr lang="ru-RU" dirty="0" err="1"/>
              <a:t>мовою</a:t>
            </a:r>
            <a:r>
              <a:rPr lang="ru-RU" dirty="0"/>
              <a:t> «великий бах» — </a:t>
            </a:r>
            <a:r>
              <a:rPr lang="ru-RU" dirty="0" err="1"/>
              <a:t>саме</a:t>
            </a:r>
            <a:r>
              <a:rPr lang="ru-RU" dirty="0"/>
              <a:t> так </a:t>
            </a:r>
            <a:r>
              <a:rPr lang="ru-RU" dirty="0" err="1"/>
              <a:t>Гойл</a:t>
            </a:r>
            <a:r>
              <a:rPr lang="ru-RU" dirty="0"/>
              <a:t> </a:t>
            </a:r>
            <a:r>
              <a:rPr lang="ru-RU" dirty="0" err="1"/>
              <a:t>зневажливо</a:t>
            </a:r>
            <a:r>
              <a:rPr lang="ru-RU" dirty="0"/>
              <a:t> </a:t>
            </a:r>
            <a:r>
              <a:rPr lang="ru-RU" dirty="0" err="1"/>
              <a:t>охарактеризував</a:t>
            </a:r>
            <a:r>
              <a:rPr lang="ru-RU" dirty="0"/>
              <a:t> </a:t>
            </a:r>
            <a:r>
              <a:rPr lang="ru-RU" dirty="0" err="1"/>
              <a:t>гіпотезу</a:t>
            </a:r>
            <a:r>
              <a:rPr lang="ru-RU" dirty="0"/>
              <a:t> </a:t>
            </a:r>
            <a:r>
              <a:rPr lang="ru-RU" dirty="0" err="1"/>
              <a:t>Леметра</a:t>
            </a:r>
            <a:r>
              <a:rPr lang="ru-RU" dirty="0"/>
              <a:t>.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вислів</a:t>
            </a:r>
            <a:r>
              <a:rPr lang="ru-RU" dirty="0"/>
              <a:t>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усталеності</a:t>
            </a:r>
            <a:r>
              <a:rPr lang="ru-RU" dirty="0"/>
              <a:t> та </a:t>
            </a:r>
            <a:r>
              <a:rPr lang="ru-RU" dirty="0" err="1"/>
              <a:t>втратив</a:t>
            </a:r>
            <a:r>
              <a:rPr lang="ru-RU" dirty="0"/>
              <a:t> </a:t>
            </a:r>
            <a:r>
              <a:rPr lang="ru-RU" dirty="0" err="1"/>
              <a:t>початкове</a:t>
            </a:r>
            <a:r>
              <a:rPr lang="ru-RU" dirty="0"/>
              <a:t> </a:t>
            </a:r>
            <a:r>
              <a:rPr lang="ru-RU" dirty="0" err="1"/>
              <a:t>негативне</a:t>
            </a:r>
            <a:r>
              <a:rPr lang="ru-RU" dirty="0"/>
              <a:t> </a:t>
            </a:r>
            <a:r>
              <a:rPr lang="ru-RU" dirty="0" err="1"/>
              <a:t>забарвлення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597475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73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13345"/>
          <a:stretch/>
        </p:blipFill>
        <p:spPr bwMode="auto">
          <a:xfrm>
            <a:off x="0" y="26369"/>
            <a:ext cx="9144000" cy="647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11" y="5566522"/>
            <a:ext cx="9144000" cy="12778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/>
              <a:t>Теорія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 </a:t>
            </a:r>
            <a:r>
              <a:rPr lang="ru-RU" dirty="0" err="1"/>
              <a:t>виходить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гіпотези</a:t>
            </a:r>
            <a:r>
              <a:rPr lang="ru-RU" dirty="0"/>
              <a:t> </a:t>
            </a:r>
            <a:r>
              <a:rPr lang="ru-RU" dirty="0" err="1"/>
              <a:t>однаковості</a:t>
            </a:r>
            <a:r>
              <a:rPr lang="ru-RU" dirty="0"/>
              <a:t> </a:t>
            </a:r>
            <a:r>
              <a:rPr lang="ru-RU" dirty="0" err="1"/>
              <a:t>законів</a:t>
            </a:r>
            <a:r>
              <a:rPr lang="ru-RU" dirty="0"/>
              <a:t> </a:t>
            </a:r>
            <a:r>
              <a:rPr lang="ru-RU" dirty="0" err="1"/>
              <a:t>фізики</a:t>
            </a:r>
            <a:r>
              <a:rPr lang="ru-RU" dirty="0"/>
              <a:t> в </a:t>
            </a:r>
            <a:r>
              <a:rPr lang="ru-RU" dirty="0" err="1"/>
              <a:t>усьому</a:t>
            </a:r>
            <a:r>
              <a:rPr lang="ru-RU" dirty="0"/>
              <a:t> </a:t>
            </a:r>
            <a:r>
              <a:rPr lang="ru-RU" dirty="0" err="1"/>
              <a:t>Всесвіті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космологічного</a:t>
            </a:r>
            <a:r>
              <a:rPr lang="ru-RU" dirty="0"/>
              <a:t> принципу, за </a:t>
            </a:r>
            <a:r>
              <a:rPr lang="ru-RU" dirty="0" err="1"/>
              <a:t>яким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однорідний</a:t>
            </a:r>
            <a:r>
              <a:rPr lang="ru-RU" dirty="0"/>
              <a:t> та </a:t>
            </a:r>
            <a:r>
              <a:rPr lang="ru-RU" dirty="0" err="1"/>
              <a:t>ізотропний</a:t>
            </a:r>
            <a:r>
              <a:rPr lang="ru-RU" dirty="0"/>
              <a:t>. </a:t>
            </a:r>
            <a:r>
              <a:rPr lang="ru-RU" dirty="0" err="1"/>
              <a:t>Припущення</a:t>
            </a:r>
            <a:r>
              <a:rPr lang="ru-RU" dirty="0"/>
              <a:t> </a:t>
            </a:r>
            <a:r>
              <a:rPr lang="ru-RU" dirty="0" err="1"/>
              <a:t>однорідності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подив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 в </a:t>
            </a:r>
            <a:r>
              <a:rPr lang="ru-RU" dirty="0" err="1"/>
              <a:t>ньому</a:t>
            </a:r>
            <a:r>
              <a:rPr lang="ru-RU" dirty="0"/>
              <a:t> </a:t>
            </a:r>
            <a:r>
              <a:rPr lang="ru-RU" dirty="0" err="1"/>
              <a:t>зосереджена</a:t>
            </a:r>
            <a:r>
              <a:rPr lang="ru-RU" dirty="0"/>
              <a:t> в </a:t>
            </a:r>
            <a:r>
              <a:rPr lang="ru-RU" dirty="0" err="1"/>
              <a:t>зірках</a:t>
            </a:r>
            <a:r>
              <a:rPr lang="ru-RU" dirty="0"/>
              <a:t>, де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густина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велика </a:t>
            </a:r>
            <a:r>
              <a:rPr lang="ru-RU" dirty="0" err="1"/>
              <a:t>порівняно</a:t>
            </a:r>
            <a:r>
              <a:rPr lang="ru-RU" dirty="0"/>
              <a:t> з </a:t>
            </a:r>
            <a:r>
              <a:rPr lang="ru-RU" dirty="0" err="1"/>
              <a:t>міжзоряним</a:t>
            </a:r>
            <a:r>
              <a:rPr lang="ru-RU" dirty="0"/>
              <a:t> простором,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космологія</a:t>
            </a:r>
            <a:r>
              <a:rPr lang="ru-RU" dirty="0"/>
              <a:t> </a:t>
            </a:r>
            <a:r>
              <a:rPr lang="ru-RU" dirty="0" err="1"/>
              <a:t>розглядає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у такому </a:t>
            </a:r>
            <a:r>
              <a:rPr lang="ru-RU" dirty="0" err="1"/>
              <a:t>масштабі</a:t>
            </a:r>
            <a:r>
              <a:rPr lang="ru-RU" dirty="0"/>
              <a:t>,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знехтувати</a:t>
            </a:r>
            <a:r>
              <a:rPr lang="ru-RU" dirty="0"/>
              <a:t> </a:t>
            </a:r>
            <a:r>
              <a:rPr lang="ru-RU" dirty="0" err="1"/>
              <a:t>окремими</a:t>
            </a:r>
            <a:r>
              <a:rPr lang="ru-RU" dirty="0"/>
              <a:t> </a:t>
            </a:r>
            <a:r>
              <a:rPr lang="ru-RU" dirty="0" err="1"/>
              <a:t>неоднорідностями</a:t>
            </a:r>
            <a:r>
              <a:rPr lang="ru-RU" dirty="0"/>
              <a:t> і </a:t>
            </a:r>
            <a:r>
              <a:rPr lang="ru-RU" dirty="0" err="1"/>
              <a:t>вважати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матерія</a:t>
            </a:r>
            <a:r>
              <a:rPr lang="ru-RU" dirty="0"/>
              <a:t> </a:t>
            </a:r>
            <a:r>
              <a:rPr lang="ru-RU" dirty="0" err="1"/>
              <a:t>розподілена</a:t>
            </a:r>
            <a:r>
              <a:rPr lang="ru-RU" dirty="0"/>
              <a:t> </a:t>
            </a:r>
            <a:r>
              <a:rPr lang="ru-RU" dirty="0" err="1"/>
              <a:t>доволі</a:t>
            </a:r>
            <a:r>
              <a:rPr lang="ru-RU" dirty="0"/>
              <a:t> </a:t>
            </a:r>
            <a:r>
              <a:rPr lang="ru-RU" dirty="0" err="1"/>
              <a:t>однорідно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859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415106"/>
            <a:ext cx="7924800" cy="4114800"/>
          </a:xfrm>
        </p:spPr>
        <p:txBody>
          <a:bodyPr/>
          <a:lstStyle/>
          <a:p>
            <a:r>
              <a:rPr lang="ru-RU" dirty="0"/>
              <a:t>Великий </a:t>
            </a:r>
            <a:r>
              <a:rPr lang="ru-RU" dirty="0" err="1"/>
              <a:t>вибух</a:t>
            </a:r>
            <a:r>
              <a:rPr lang="ru-RU" dirty="0"/>
              <a:t> не є </a:t>
            </a:r>
            <a:r>
              <a:rPr lang="ru-RU" dirty="0" err="1"/>
              <a:t>вибухом</a:t>
            </a:r>
            <a:r>
              <a:rPr lang="ru-RU" dirty="0"/>
              <a:t> у </a:t>
            </a:r>
            <a:r>
              <a:rPr lang="ru-RU" dirty="0" err="1"/>
              <a:t>звичайному</a:t>
            </a:r>
            <a:r>
              <a:rPr lang="ru-RU" dirty="0"/>
              <a:t> </a:t>
            </a:r>
            <a:r>
              <a:rPr lang="ru-RU" dirty="0" err="1"/>
              <a:t>розумінні</a:t>
            </a:r>
            <a:r>
              <a:rPr lang="ru-RU" dirty="0"/>
              <a:t> слова. </a:t>
            </a:r>
            <a:r>
              <a:rPr lang="ru-RU" dirty="0" err="1"/>
              <a:t>Він</a:t>
            </a:r>
            <a:r>
              <a:rPr lang="ru-RU" dirty="0"/>
              <a:t> не </a:t>
            </a:r>
            <a:r>
              <a:rPr lang="ru-RU" dirty="0" err="1"/>
              <a:t>відбувся</a:t>
            </a:r>
            <a:r>
              <a:rPr lang="ru-RU" dirty="0"/>
              <a:t> в </a:t>
            </a:r>
            <a:r>
              <a:rPr lang="ru-RU" dirty="0" err="1"/>
              <a:t>якійсь</a:t>
            </a:r>
            <a:r>
              <a:rPr lang="ru-RU" dirty="0"/>
              <a:t> </a:t>
            </a:r>
            <a:r>
              <a:rPr lang="ru-RU" dirty="0" err="1"/>
              <a:t>певній</a:t>
            </a:r>
            <a:r>
              <a:rPr lang="ru-RU" dirty="0"/>
              <a:t> </a:t>
            </a:r>
            <a:r>
              <a:rPr lang="ru-RU" dirty="0" err="1"/>
              <a:t>точці</a:t>
            </a:r>
            <a:r>
              <a:rPr lang="ru-RU" dirty="0"/>
              <a:t> простору: </a:t>
            </a:r>
            <a:r>
              <a:rPr lang="ru-RU" dirty="0" err="1"/>
              <a:t>впродовж</a:t>
            </a:r>
            <a:r>
              <a:rPr lang="ru-RU" dirty="0"/>
              <a:t> </a:t>
            </a:r>
            <a:r>
              <a:rPr lang="ru-RU" dirty="0" err="1"/>
              <a:t>усієї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моменту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залишався</a:t>
            </a:r>
            <a:r>
              <a:rPr lang="ru-RU" dirty="0"/>
              <a:t> </a:t>
            </a:r>
            <a:r>
              <a:rPr lang="ru-RU" dirty="0" err="1"/>
              <a:t>згідно</a:t>
            </a:r>
            <a:r>
              <a:rPr lang="ru-RU" dirty="0"/>
              <a:t> з </a:t>
            </a:r>
            <a:r>
              <a:rPr lang="ru-RU" dirty="0" err="1"/>
              <a:t>теорією</a:t>
            </a:r>
            <a:r>
              <a:rPr lang="ru-RU" dirty="0"/>
              <a:t> </a:t>
            </a:r>
            <a:r>
              <a:rPr lang="ru-RU" dirty="0" err="1"/>
              <a:t>однорідним</a:t>
            </a:r>
            <a:r>
              <a:rPr lang="ru-RU" dirty="0"/>
              <a:t> і </a:t>
            </a:r>
            <a:r>
              <a:rPr lang="ru-RU" dirty="0" err="1"/>
              <a:t>безмежним</a:t>
            </a:r>
            <a:r>
              <a:rPr lang="ru-RU" dirty="0"/>
              <a:t>, </a:t>
            </a:r>
            <a:r>
              <a:rPr lang="ru-RU" dirty="0" err="1"/>
              <a:t>водночас</a:t>
            </a:r>
            <a:r>
              <a:rPr lang="ru-RU" dirty="0"/>
              <a:t> </a:t>
            </a:r>
            <a:r>
              <a:rPr lang="ru-RU" dirty="0" err="1"/>
              <a:t>розширюючись</a:t>
            </a:r>
            <a:r>
              <a:rPr lang="ru-RU" dirty="0"/>
              <a:t> у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напрямках</a:t>
            </a:r>
            <a:r>
              <a:rPr lang="ru-RU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69" y="1988840"/>
            <a:ext cx="56959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4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908720"/>
          </a:xfrm>
        </p:spPr>
        <p:txBody>
          <a:bodyPr/>
          <a:lstStyle/>
          <a:p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подій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268760"/>
            <a:ext cx="7924800" cy="44462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уявлення</a:t>
            </a:r>
            <a:r>
              <a:rPr lang="ru-RU" dirty="0"/>
              <a:t> про </a:t>
            </a:r>
            <a:r>
              <a:rPr lang="ru-RU" dirty="0" err="1"/>
              <a:t>сценарій</a:t>
            </a:r>
            <a:r>
              <a:rPr lang="ru-RU" dirty="0"/>
              <a:t> </a:t>
            </a:r>
            <a:r>
              <a:rPr lang="ru-RU" dirty="0" err="1"/>
              <a:t>подій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«великого </a:t>
            </a:r>
            <a:r>
              <a:rPr lang="ru-RU" dirty="0" err="1"/>
              <a:t>вибуху</a:t>
            </a:r>
            <a:r>
              <a:rPr lang="ru-RU" dirty="0"/>
              <a:t>» </a:t>
            </a:r>
            <a:r>
              <a:rPr lang="ru-RU" dirty="0" err="1"/>
              <a:t>такі</a:t>
            </a:r>
            <a:r>
              <a:rPr lang="ru-RU" dirty="0"/>
              <a:t>. Про </a:t>
            </a:r>
            <a:r>
              <a:rPr lang="ru-RU" dirty="0" err="1"/>
              <a:t>початковий</a:t>
            </a:r>
            <a:r>
              <a:rPr lang="ru-RU" dirty="0"/>
              <a:t> стан </a:t>
            </a:r>
            <a:r>
              <a:rPr lang="ru-RU" dirty="0" err="1"/>
              <a:t>Всесвіту</a:t>
            </a:r>
            <a:r>
              <a:rPr lang="ru-RU" dirty="0"/>
              <a:t> в момент Великого </a:t>
            </a:r>
            <a:r>
              <a:rPr lang="ru-RU" dirty="0" err="1"/>
              <a:t>вибуху</a:t>
            </a:r>
            <a:r>
              <a:rPr lang="ru-RU" dirty="0"/>
              <a:t> не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сказати</a:t>
            </a:r>
            <a:r>
              <a:rPr lang="ru-RU" dirty="0"/>
              <a:t> </a:t>
            </a:r>
            <a:r>
              <a:rPr lang="ru-RU" dirty="0" err="1"/>
              <a:t>нічого</a:t>
            </a:r>
            <a:r>
              <a:rPr lang="ru-RU" dirty="0"/>
              <a:t>. </a:t>
            </a:r>
            <a:r>
              <a:rPr lang="ru-RU" dirty="0" err="1"/>
              <a:t>Вочевидь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займав</a:t>
            </a:r>
            <a:r>
              <a:rPr lang="ru-RU" dirty="0"/>
              <a:t> </a:t>
            </a:r>
            <a:r>
              <a:rPr lang="ru-RU" dirty="0" err="1"/>
              <a:t>надзвичайно</a:t>
            </a:r>
            <a:r>
              <a:rPr lang="ru-RU" dirty="0"/>
              <a:t> </a:t>
            </a:r>
            <a:r>
              <a:rPr lang="ru-RU" dirty="0" err="1"/>
              <a:t>малий</a:t>
            </a:r>
            <a:r>
              <a:rPr lang="ru-RU" dirty="0"/>
              <a:t> </a:t>
            </a:r>
            <a:r>
              <a:rPr lang="ru-RU" dirty="0" err="1"/>
              <a:t>об'єм</a:t>
            </a:r>
            <a:r>
              <a:rPr lang="ru-RU" dirty="0"/>
              <a:t>, в </a:t>
            </a:r>
            <a:r>
              <a:rPr lang="ru-RU" dirty="0" err="1"/>
              <a:t>якому</a:t>
            </a:r>
            <a:r>
              <a:rPr lang="ru-RU" dirty="0"/>
              <a:t> не </a:t>
            </a:r>
            <a:r>
              <a:rPr lang="ru-RU" dirty="0" err="1"/>
              <a:t>діяли</a:t>
            </a:r>
            <a:r>
              <a:rPr lang="ru-RU" dirty="0"/>
              <a:t> </a:t>
            </a:r>
            <a:r>
              <a:rPr lang="ru-RU" dirty="0" err="1"/>
              <a:t>жодні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відомі</a:t>
            </a:r>
            <a:r>
              <a:rPr lang="ru-RU" dirty="0"/>
              <a:t> нам </a:t>
            </a:r>
            <a:r>
              <a:rPr lang="ru-RU" dirty="0" err="1"/>
              <a:t>фізичні</a:t>
            </a:r>
            <a:r>
              <a:rPr lang="ru-RU" dirty="0"/>
              <a:t> </a:t>
            </a:r>
            <a:r>
              <a:rPr lang="ru-RU" dirty="0" err="1"/>
              <a:t>закони</a:t>
            </a:r>
            <a:r>
              <a:rPr lang="ru-RU" dirty="0"/>
              <a:t>: вони не </a:t>
            </a:r>
            <a:r>
              <a:rPr lang="ru-RU" dirty="0" err="1"/>
              <a:t>діють</a:t>
            </a:r>
            <a:r>
              <a:rPr lang="ru-RU" dirty="0"/>
              <a:t> за </a:t>
            </a:r>
            <a:r>
              <a:rPr lang="ru-RU" dirty="0" err="1"/>
              <a:t>критичним</a:t>
            </a:r>
            <a:r>
              <a:rPr lang="ru-RU" dirty="0"/>
              <a:t> порогом,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відомий</a:t>
            </a:r>
            <a:r>
              <a:rPr lang="ru-RU" dirty="0"/>
              <a:t> як </a:t>
            </a:r>
            <a:r>
              <a:rPr lang="ru-RU" dirty="0" err="1"/>
              <a:t>Комптонівська</a:t>
            </a:r>
            <a:r>
              <a:rPr lang="ru-RU" dirty="0"/>
              <a:t> </a:t>
            </a:r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хвилі</a:t>
            </a:r>
            <a:r>
              <a:rPr lang="ru-RU" dirty="0"/>
              <a:t> </a:t>
            </a:r>
            <a:r>
              <a:rPr lang="ru-RU" dirty="0" err="1" smtClean="0"/>
              <a:t>об'єкта</a:t>
            </a:r>
            <a:r>
              <a:rPr lang="ru-RU" dirty="0"/>
              <a:t>. Тому </a:t>
            </a:r>
            <a:r>
              <a:rPr lang="ru-RU" dirty="0" err="1"/>
              <a:t>події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ініціювали</a:t>
            </a:r>
            <a:r>
              <a:rPr lang="ru-RU" dirty="0"/>
              <a:t> </a:t>
            </a:r>
            <a:r>
              <a:rPr lang="ru-RU" dirty="0" err="1"/>
              <a:t>вибух</a:t>
            </a:r>
            <a:r>
              <a:rPr lang="ru-RU" dirty="0"/>
              <a:t> </a:t>
            </a:r>
            <a:r>
              <a:rPr lang="ru-RU" dirty="0" err="1"/>
              <a:t>залишаються</a:t>
            </a:r>
            <a:r>
              <a:rPr lang="ru-RU" dirty="0"/>
              <a:t> </a:t>
            </a:r>
            <a:r>
              <a:rPr lang="ru-RU" dirty="0" err="1"/>
              <a:t>невідомими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За </a:t>
            </a:r>
            <a:r>
              <a:rPr lang="ru-RU" dirty="0"/>
              <a:t>10−43 с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подолав</a:t>
            </a:r>
            <a:r>
              <a:rPr lang="ru-RU" dirty="0"/>
              <a:t> свою </a:t>
            </a:r>
            <a:r>
              <a:rPr lang="ru-RU" dirty="0" err="1"/>
              <a:t>Комптонівську</a:t>
            </a:r>
            <a:r>
              <a:rPr lang="ru-RU" dirty="0"/>
              <a:t> </a:t>
            </a:r>
            <a:r>
              <a:rPr lang="ru-RU" dirty="0" err="1"/>
              <a:t>довжину</a:t>
            </a:r>
            <a:r>
              <a:rPr lang="ru-RU" dirty="0"/>
              <a:t> </a:t>
            </a:r>
            <a:r>
              <a:rPr lang="ru-RU" dirty="0" err="1"/>
              <a:t>хвилі</a:t>
            </a:r>
            <a:r>
              <a:rPr lang="ru-RU" dirty="0"/>
              <a:t>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почали </a:t>
            </a:r>
            <a:r>
              <a:rPr lang="ru-RU" dirty="0" err="1"/>
              <a:t>діяти</a:t>
            </a:r>
            <a:r>
              <a:rPr lang="ru-RU" dirty="0"/>
              <a:t> </a:t>
            </a:r>
            <a:r>
              <a:rPr lang="ru-RU" dirty="0" err="1"/>
              <a:t>звичайні</a:t>
            </a:r>
            <a:r>
              <a:rPr lang="ru-RU" dirty="0"/>
              <a:t> </a:t>
            </a:r>
            <a:r>
              <a:rPr lang="ru-RU" dirty="0" err="1"/>
              <a:t>закони</a:t>
            </a:r>
            <a:r>
              <a:rPr lang="ru-RU" dirty="0"/>
              <a:t> </a:t>
            </a:r>
            <a:r>
              <a:rPr lang="ru-RU" dirty="0" err="1"/>
              <a:t>фізики</a:t>
            </a:r>
            <a:r>
              <a:rPr lang="ru-RU" dirty="0"/>
              <a:t>. Через </a:t>
            </a:r>
            <a:r>
              <a:rPr lang="ru-RU" dirty="0" err="1"/>
              <a:t>надзвичайне</a:t>
            </a:r>
            <a:r>
              <a:rPr lang="ru-RU" dirty="0"/>
              <a:t> </a:t>
            </a:r>
            <a:r>
              <a:rPr lang="ru-RU" dirty="0" err="1"/>
              <a:t>стиснення</a:t>
            </a:r>
            <a:r>
              <a:rPr lang="ru-RU" dirty="0"/>
              <a:t> температура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надзвичайно</a:t>
            </a:r>
            <a:r>
              <a:rPr lang="ru-RU" dirty="0"/>
              <a:t> великою ~10 000 трлн </a:t>
            </a:r>
            <a:r>
              <a:rPr lang="ru-RU" dirty="0" err="1"/>
              <a:t>градусів</a:t>
            </a:r>
            <a:r>
              <a:rPr lang="ru-RU" dirty="0"/>
              <a:t>. </a:t>
            </a:r>
          </a:p>
          <a:p>
            <a:r>
              <a:rPr lang="ru-RU" dirty="0" err="1" smtClean="0"/>
              <a:t>Приблизно</a:t>
            </a:r>
            <a:r>
              <a:rPr lang="ru-RU" dirty="0" smtClean="0"/>
              <a:t> </a:t>
            </a:r>
            <a:r>
              <a:rPr lang="ru-RU" dirty="0" err="1"/>
              <a:t>після</a:t>
            </a:r>
            <a:r>
              <a:rPr lang="ru-RU" dirty="0"/>
              <a:t> 10−43 с (час Планка)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зародження</a:t>
            </a:r>
            <a:r>
              <a:rPr lang="ru-RU" dirty="0"/>
              <a:t> </a:t>
            </a:r>
            <a:r>
              <a:rPr lang="ru-RU" dirty="0" err="1"/>
              <a:t>починається</a:t>
            </a:r>
            <a:r>
              <a:rPr lang="ru-RU" dirty="0"/>
              <a:t> </a:t>
            </a:r>
            <a:r>
              <a:rPr lang="ru-RU" dirty="0" err="1"/>
              <a:t>Планківська</a:t>
            </a:r>
            <a:r>
              <a:rPr lang="ru-RU" dirty="0"/>
              <a:t> </a:t>
            </a:r>
            <a:r>
              <a:rPr lang="ru-RU" dirty="0" err="1"/>
              <a:t>епоха</a:t>
            </a:r>
            <a:r>
              <a:rPr lang="ru-RU" dirty="0"/>
              <a:t>: у </a:t>
            </a:r>
            <a:r>
              <a:rPr lang="ru-RU" dirty="0" err="1"/>
              <a:t>цей</a:t>
            </a:r>
            <a:r>
              <a:rPr lang="ru-RU" dirty="0"/>
              <a:t> час </a:t>
            </a:r>
            <a:r>
              <a:rPr lang="ru-RU" dirty="0" err="1"/>
              <a:t>гравітація</a:t>
            </a:r>
            <a:r>
              <a:rPr lang="ru-RU" dirty="0"/>
              <a:t> </a:t>
            </a:r>
            <a:r>
              <a:rPr lang="ru-RU" dirty="0" err="1"/>
              <a:t>відокремилася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полів</a:t>
            </a:r>
            <a:r>
              <a:rPr lang="ru-RU" dirty="0"/>
              <a:t>. </a:t>
            </a:r>
          </a:p>
          <a:p>
            <a:r>
              <a:rPr lang="ru-RU" dirty="0" err="1" smtClean="0"/>
              <a:t>Проміжок</a:t>
            </a:r>
            <a:r>
              <a:rPr lang="ru-RU" dirty="0" smtClean="0"/>
              <a:t> </a:t>
            </a:r>
            <a:r>
              <a:rPr lang="ru-RU" dirty="0"/>
              <a:t>часу </a:t>
            </a:r>
            <a:r>
              <a:rPr lang="ru-RU" dirty="0" err="1"/>
              <a:t>між</a:t>
            </a:r>
            <a:r>
              <a:rPr lang="ru-RU" dirty="0"/>
              <a:t> 10−43 та 10−36 </a:t>
            </a:r>
            <a:r>
              <a:rPr lang="fr-FR" dirty="0"/>
              <a:t>c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епохою</a:t>
            </a:r>
            <a:r>
              <a:rPr lang="ru-RU" dirty="0"/>
              <a:t> великого </a:t>
            </a:r>
            <a:r>
              <a:rPr lang="ru-RU" dirty="0" err="1"/>
              <a:t>об'єднання</a:t>
            </a:r>
            <a:r>
              <a:rPr lang="ru-RU" dirty="0"/>
              <a:t>. </a:t>
            </a:r>
            <a:r>
              <a:rPr lang="ru-RU" dirty="0" err="1"/>
              <a:t>Наприкінці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епохи</a:t>
            </a:r>
            <a:r>
              <a:rPr lang="ru-RU" dirty="0"/>
              <a:t> в </a:t>
            </a:r>
            <a:r>
              <a:rPr lang="ru-RU" dirty="0" err="1"/>
              <a:t>стані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стався</a:t>
            </a:r>
            <a:r>
              <a:rPr lang="ru-RU" dirty="0"/>
              <a:t> </a:t>
            </a:r>
            <a:r>
              <a:rPr lang="ru-RU" dirty="0" err="1"/>
              <a:t>фазовий</a:t>
            </a:r>
            <a:r>
              <a:rPr lang="ru-RU" dirty="0"/>
              <a:t> </a:t>
            </a:r>
            <a:r>
              <a:rPr lang="ru-RU" dirty="0" err="1"/>
              <a:t>перехід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призвів</a:t>
            </a:r>
            <a:r>
              <a:rPr lang="ru-RU" dirty="0"/>
              <a:t> до </a:t>
            </a:r>
            <a:r>
              <a:rPr lang="ru-RU" dirty="0" err="1"/>
              <a:t>наступної</a:t>
            </a:r>
            <a:r>
              <a:rPr lang="ru-RU" dirty="0"/>
              <a:t> </a:t>
            </a:r>
            <a:r>
              <a:rPr lang="ru-RU" dirty="0" err="1"/>
              <a:t>інфляційної</a:t>
            </a:r>
            <a:r>
              <a:rPr lang="ru-RU" dirty="0"/>
              <a:t> </a:t>
            </a:r>
            <a:r>
              <a:rPr lang="ru-RU" dirty="0" err="1"/>
              <a:t>епохи</a:t>
            </a:r>
            <a:r>
              <a:rPr lang="ru-RU" dirty="0"/>
              <a:t> — часу </a:t>
            </a:r>
            <a:r>
              <a:rPr lang="ru-RU" dirty="0" err="1"/>
              <a:t>надзвичайно</a:t>
            </a:r>
            <a:r>
              <a:rPr lang="ru-RU" dirty="0"/>
              <a:t> </a:t>
            </a:r>
            <a:r>
              <a:rPr lang="ru-RU" dirty="0" err="1"/>
              <a:t>швидкого</a:t>
            </a:r>
            <a:r>
              <a:rPr lang="ru-RU" dirty="0"/>
              <a:t> </a:t>
            </a:r>
            <a:r>
              <a:rPr lang="ru-RU" dirty="0" err="1"/>
              <a:t>експоненціального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зумовлено</a:t>
            </a:r>
            <a:r>
              <a:rPr lang="ru-RU" dirty="0"/>
              <a:t> </a:t>
            </a:r>
            <a:r>
              <a:rPr lang="ru-RU" dirty="0" err="1"/>
              <a:t>появою</a:t>
            </a:r>
            <a:r>
              <a:rPr lang="ru-RU" dirty="0"/>
              <a:t> </a:t>
            </a:r>
            <a:r>
              <a:rPr lang="ru-RU" dirty="0" err="1"/>
              <a:t>чотирьох</a:t>
            </a:r>
            <a:r>
              <a:rPr lang="ru-RU" dirty="0"/>
              <a:t> сил,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діють</a:t>
            </a:r>
            <a:r>
              <a:rPr lang="ru-RU" dirty="0"/>
              <a:t> в </a:t>
            </a:r>
            <a:r>
              <a:rPr lang="ru-RU" dirty="0" err="1"/>
              <a:t>сучасному</a:t>
            </a:r>
            <a:r>
              <a:rPr lang="ru-RU" dirty="0"/>
              <a:t> </a:t>
            </a:r>
            <a:r>
              <a:rPr lang="ru-RU" dirty="0" err="1"/>
              <a:t>Всесвіті</a:t>
            </a:r>
            <a:r>
              <a:rPr lang="ru-RU" dirty="0"/>
              <a:t> — </a:t>
            </a:r>
            <a:r>
              <a:rPr lang="ru-RU" dirty="0" err="1"/>
              <a:t>тяжіння</a:t>
            </a:r>
            <a:r>
              <a:rPr lang="ru-RU" dirty="0"/>
              <a:t>, </a:t>
            </a:r>
            <a:r>
              <a:rPr lang="ru-RU" dirty="0" err="1"/>
              <a:t>електромагнітної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слабкої</a:t>
            </a:r>
            <a:r>
              <a:rPr lang="ru-RU" dirty="0"/>
              <a:t> та </a:t>
            </a:r>
            <a:r>
              <a:rPr lang="ru-RU" dirty="0" err="1"/>
              <a:t>сильної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 на субатомному </a:t>
            </a:r>
            <a:r>
              <a:rPr lang="ru-RU" dirty="0" err="1"/>
              <a:t>рівні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77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76</TotalTime>
  <Words>1273</Words>
  <Application>Microsoft Office PowerPoint</Application>
  <PresentationFormat>Экран (4:3)</PresentationFormat>
  <Paragraphs>39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Горизонт</vt:lpstr>
      <vt:lpstr>Великий вибух та вік всесвіту</vt:lpstr>
      <vt:lpstr>Презентация PowerPoint</vt:lpstr>
      <vt:lpstr>Теоретичні положення й імплікації</vt:lpstr>
      <vt:lpstr>Презентация PowerPoint</vt:lpstr>
      <vt:lpstr>Історія</vt:lpstr>
      <vt:lpstr>Презентация PowerPoint</vt:lpstr>
      <vt:lpstr>Презентация PowerPoint</vt:lpstr>
      <vt:lpstr>Презентация PowerPoint</vt:lpstr>
      <vt:lpstr>Розвиток подій </vt:lpstr>
      <vt:lpstr>Презентация PowerPoint</vt:lpstr>
      <vt:lpstr>Презентация PowerPoint</vt:lpstr>
      <vt:lpstr>Теорія Великого вибуху спирається на «чотири експериментальні стовпи»:</vt:lpstr>
      <vt:lpstr>Критика теорії</vt:lpstr>
      <vt:lpstr>Теорія і релігія</vt:lpstr>
      <vt:lpstr>Висновок</vt:lpstr>
      <vt:lpstr>Дякую за увагу!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Великий вибух та вік всесвіту</dc:title>
  <dc:creator>WORK</dc:creator>
  <cp:lastModifiedBy>WORK</cp:lastModifiedBy>
  <cp:revision>7</cp:revision>
  <dcterms:created xsi:type="dcterms:W3CDTF">2014-12-02T21:45:44Z</dcterms:created>
  <dcterms:modified xsi:type="dcterms:W3CDTF">2014-12-03T22:16:03Z</dcterms:modified>
</cp:coreProperties>
</file>