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76" r:id="rId8"/>
    <p:sldId id="261" r:id="rId9"/>
    <p:sldId id="278" r:id="rId10"/>
    <p:sldId id="262" r:id="rId11"/>
    <p:sldId id="279" r:id="rId12"/>
    <p:sldId id="263" r:id="rId13"/>
    <p:sldId id="277" r:id="rId14"/>
    <p:sldId id="264" r:id="rId15"/>
    <p:sldId id="280" r:id="rId16"/>
    <p:sldId id="272" r:id="rId17"/>
    <p:sldId id="265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96" autoAdjust="0"/>
  </p:normalViewPr>
  <p:slideViewPr>
    <p:cSldViewPr>
      <p:cViewPr>
        <p:scale>
          <a:sx n="93" d="100"/>
          <a:sy n="93" d="100"/>
        </p:scale>
        <p:origin x="-2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 rot="21429919">
            <a:off x="1475656" y="620688"/>
            <a:ext cx="6400800" cy="864096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Comic Sans MS" pitchFamily="66" charset="0"/>
              </a:rPr>
              <a:t>Правильні многогранники</a:t>
            </a:r>
            <a:endParaRPr lang="ru-RU" sz="3200" noProof="0" dirty="0">
              <a:latin typeface="Comic Sans MS" pitchFamily="66" charset="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04850" y="2564904"/>
            <a:ext cx="7772400" cy="3292971"/>
          </a:xfrm>
        </p:spPr>
        <p:txBody>
          <a:bodyPr/>
          <a:lstStyle/>
          <a:p>
            <a:endParaRPr lang="ru-RU" noProof="0" dirty="0"/>
          </a:p>
        </p:txBody>
      </p:sp>
      <p:pic>
        <p:nvPicPr>
          <p:cNvPr id="8" name="Рисунок 7" descr="1_big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2967">
            <a:off x="323528" y="1772816"/>
            <a:ext cx="196215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_big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5278">
            <a:off x="1979712" y="4221088"/>
            <a:ext cx="1914525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_big8748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3780">
            <a:off x="7164288" y="1484784"/>
            <a:ext cx="172157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6985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9446">
            <a:off x="5940152" y="4509120"/>
            <a:ext cx="1895475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itchFamily="66" charset="0"/>
              </a:rPr>
              <a:t>Кристал бору має форму </a:t>
            </a:r>
            <a:r>
              <a:rPr lang="uk-UA" dirty="0" err="1" smtClean="0">
                <a:latin typeface="Comic Sans MS" pitchFamily="66" charset="0"/>
              </a:rPr>
              <a:t>ікасаедра</a:t>
            </a:r>
            <a:endParaRPr lang="uk-UA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біології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німецький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біолог</a:t>
            </a:r>
            <a:r>
              <a:rPr lang="ru-RU" dirty="0" smtClean="0">
                <a:latin typeface="Comic Sans MS" pitchFamily="66" charset="0"/>
              </a:rPr>
              <a:t> початку ХХ </a:t>
            </a:r>
            <a:r>
              <a:rPr lang="ru-RU" dirty="0" err="1" smtClean="0">
                <a:latin typeface="Comic Sans MS" pitchFamily="66" charset="0"/>
              </a:rPr>
              <a:t>століття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Еге</a:t>
            </a:r>
            <a:r>
              <a:rPr lang="ru-RU" dirty="0" smtClean="0">
                <a:latin typeface="Comic Sans MS" pitchFamily="66" charset="0"/>
              </a:rPr>
              <a:t> Геккель </a:t>
            </a:r>
            <a:r>
              <a:rPr lang="ru-RU" dirty="0" err="1" smtClean="0">
                <a:latin typeface="Comic Sans MS" pitchFamily="66" charset="0"/>
              </a:rPr>
              <a:t>дослідив,що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одноклітинні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організми</a:t>
            </a:r>
            <a:r>
              <a:rPr lang="ru-RU" dirty="0" smtClean="0">
                <a:latin typeface="Comic Sans MS" pitchFamily="66" charset="0"/>
              </a:rPr>
              <a:t> – </a:t>
            </a:r>
            <a:r>
              <a:rPr lang="ru-RU" dirty="0" err="1" smtClean="0">
                <a:latin typeface="Comic Sans MS" pitchFamily="66" charset="0"/>
              </a:rPr>
              <a:t>феодарії</a:t>
            </a:r>
            <a:r>
              <a:rPr lang="ru-RU" dirty="0" smtClean="0">
                <a:latin typeface="Comic Sans MS" pitchFamily="66" charset="0"/>
              </a:rPr>
              <a:t>, точно </a:t>
            </a:r>
            <a:r>
              <a:rPr lang="ru-RU" dirty="0" err="1" smtClean="0">
                <a:latin typeface="Comic Sans MS" pitchFamily="66" charset="0"/>
              </a:rPr>
              <a:t>передають</a:t>
            </a:r>
            <a:r>
              <a:rPr lang="ru-RU" dirty="0" smtClean="0">
                <a:latin typeface="Comic Sans MS" pitchFamily="66" charset="0"/>
              </a:rPr>
              <a:t> форму </a:t>
            </a:r>
            <a:r>
              <a:rPr lang="ru-RU" dirty="0" err="1" smtClean="0">
                <a:latin typeface="Comic Sans MS" pitchFamily="66" charset="0"/>
              </a:rPr>
              <a:t>ікосаедра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 err="1" smtClean="0">
                <a:latin typeface="Comic Sans MS" pitchFamily="66" charset="0"/>
              </a:rPr>
              <a:t>фізиці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капсиди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багатьох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вірусів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наприклад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бактеріофаги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мімівірус</a:t>
            </a:r>
            <a:r>
              <a:rPr lang="ru-RU" dirty="0" smtClean="0">
                <a:latin typeface="Comic Sans MS" pitchFamily="66" charset="0"/>
              </a:rPr>
              <a:t>)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 </a:t>
            </a:r>
            <a:r>
              <a:rPr lang="uk-UA" dirty="0" smtClean="0">
                <a:solidFill>
                  <a:schemeClr val="bg2"/>
                </a:solidFill>
              </a:rPr>
              <a:t>Ікосаедр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Правильний гексаедр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                                            складений з  шести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      квадратів;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</a:t>
            </a:r>
            <a:endParaRPr lang="uk-UA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noProof="0" dirty="0" smtClean="0">
                <a:latin typeface="Comic Sans MS" pitchFamily="66" charset="0"/>
              </a:rPr>
              <a:t>                                     </a:t>
            </a:r>
            <a:r>
              <a:rPr lang="uk-UA" sz="2000" noProof="0" dirty="0" smtClean="0">
                <a:latin typeface="Comic Sans MS" pitchFamily="66" charset="0"/>
              </a:rPr>
              <a:t>кожна вершина куба є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</a:t>
            </a:r>
            <a:r>
              <a:rPr lang="uk-UA" sz="2000" dirty="0" smtClean="0">
                <a:latin typeface="Comic Sans MS" pitchFamily="66" charset="0"/>
              </a:rPr>
              <a:t>                  </a:t>
            </a:r>
            <a:r>
              <a:rPr lang="uk-UA" sz="2000" noProof="0" dirty="0" smtClean="0">
                <a:latin typeface="Comic Sans MS" pitchFamily="66" charset="0"/>
              </a:rPr>
              <a:t>вершиною трьох квадратів.</a:t>
            </a: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                                           Отже, </a:t>
            </a:r>
            <a:r>
              <a:rPr lang="uk-UA" sz="2000" dirty="0" smtClean="0">
                <a:latin typeface="Comic Sans MS" pitchFamily="66" charset="0"/>
              </a:rPr>
              <a:t>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при кожній вершині рівна 270.</a:t>
            </a:r>
            <a:endParaRPr lang="ru-RU" sz="2000" noProof="0" dirty="0">
              <a:latin typeface="Comic Sans MS" pitchFamily="66" charset="0"/>
            </a:endParaRPr>
          </a:p>
        </p:txBody>
      </p:sp>
      <p:pic>
        <p:nvPicPr>
          <p:cNvPr id="4" name="Рисунок 3" descr="6-Гексаэдр-ку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34139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</a:t>
            </a:r>
            <a:r>
              <a:rPr lang="uk-UA" dirty="0" smtClean="0">
                <a:latin typeface="Comic Sans MS" pitchFamily="66" charset="0"/>
              </a:rPr>
              <a:t>Кристалічна решітка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                             повареної солі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                 </a:t>
            </a:r>
            <a:r>
              <a:rPr lang="uk-UA" dirty="0" err="1" smtClean="0">
                <a:latin typeface="Comic Sans MS" pitchFamily="66" charset="0"/>
              </a:rPr>
              <a:t>гранецентрова</a:t>
            </a:r>
            <a:r>
              <a:rPr lang="uk-UA" dirty="0" smtClean="0">
                <a:latin typeface="Comic Sans MS" pitchFamily="66" charset="0"/>
              </a:rPr>
              <a:t> кубічна решітка</a:t>
            </a:r>
          </a:p>
          <a:p>
            <a:pPr>
              <a:buNone/>
            </a:pPr>
            <a:endParaRPr lang="uk-UA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Форму куба мають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кристалічні решітки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багатьох металів</a:t>
            </a:r>
            <a:br>
              <a:rPr lang="uk-UA" sz="1800" dirty="0" smtClean="0">
                <a:latin typeface="Comic Sans MS" pitchFamily="66" charset="0"/>
              </a:rPr>
            </a:br>
            <a:r>
              <a:rPr lang="uk-UA" sz="1800" dirty="0" smtClean="0">
                <a:latin typeface="Comic Sans MS" pitchFamily="66" charset="0"/>
              </a:rPr>
              <a:t> 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     Куб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7257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232248" cy="2074213"/>
          </a:xfrm>
          <a:prstGeom prst="rect">
            <a:avLst/>
          </a:prstGeom>
        </p:spPr>
      </p:pic>
      <p:pic>
        <p:nvPicPr>
          <p:cNvPr id="5" name="Рисунок 4" descr="245613_html_5c606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077072"/>
            <a:ext cx="2190750" cy="2095500"/>
          </a:xfrm>
          <a:prstGeom prst="rect">
            <a:avLst/>
          </a:prstGeom>
        </p:spPr>
      </p:pic>
      <p:pic>
        <p:nvPicPr>
          <p:cNvPr id="6" name="Рисунок 5" descr="T22002_01_Cubic-Surface-Centered-Latt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437112"/>
            <a:ext cx="1760984" cy="176098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Правильний додекаедр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            </a:t>
            </a:r>
            <a:r>
              <a:rPr lang="uk-UA" sz="2000" dirty="0" smtClean="0">
                <a:latin typeface="Comic Sans MS" pitchFamily="66" charset="0"/>
              </a:rPr>
              <a:t>складений з дванадцяти 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правильних п</a:t>
            </a:r>
            <a:r>
              <a:rPr lang="en-US" sz="2000" dirty="0" smtClean="0">
                <a:latin typeface="Comic Sans MS" pitchFamily="66" charset="0"/>
              </a:rPr>
              <a:t>’</a:t>
            </a:r>
            <a:r>
              <a:rPr lang="uk-UA" sz="2000" dirty="0" err="1" smtClean="0">
                <a:latin typeface="Comic Sans MS" pitchFamily="66" charset="0"/>
              </a:rPr>
              <a:t>ятикутників</a:t>
            </a:r>
            <a:r>
              <a:rPr lang="uk-UA" sz="2000" dirty="0" smtClean="0">
                <a:latin typeface="Comic Sans MS" pitchFamily="66" charset="0"/>
              </a:rPr>
              <a:t>;</a:t>
            </a:r>
          </a:p>
          <a:p>
            <a:pPr>
              <a:buNone/>
            </a:pPr>
            <a:endParaRPr lang="uk-UA" sz="2000" noProof="0" dirty="0" smtClean="0"/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          кожна вершина додекаедра є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          вершиною  трьох правильних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  п</a:t>
            </a:r>
            <a:r>
              <a:rPr lang="en-US" sz="2000" dirty="0" smtClean="0">
                <a:latin typeface="Comic Sans MS" pitchFamily="66" charset="0"/>
              </a:rPr>
              <a:t>’</a:t>
            </a:r>
            <a:r>
              <a:rPr lang="uk-UA" sz="2000" dirty="0" err="1" smtClean="0">
                <a:latin typeface="Comic Sans MS" pitchFamily="66" charset="0"/>
              </a:rPr>
              <a:t>ятикутників</a:t>
            </a:r>
            <a:r>
              <a:rPr lang="uk-UA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                                                          </a:t>
            </a:r>
            <a:r>
              <a:rPr lang="uk-UA" sz="2000" dirty="0" smtClean="0">
                <a:latin typeface="Comic Sans MS" pitchFamily="66" charset="0"/>
              </a:rPr>
              <a:t>Отже, сума плоских кутів при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  при кожній вершині рівна 324.</a:t>
            </a:r>
            <a:endParaRPr lang="ru-RU" sz="2000" noProof="0" dirty="0">
              <a:latin typeface="Comic Sans MS" pitchFamily="66" charset="0"/>
            </a:endParaRPr>
          </a:p>
        </p:txBody>
      </p:sp>
      <p:pic>
        <p:nvPicPr>
          <p:cNvPr id="4" name="Рисунок 3" descr="12-Додекаэдр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691947" cy="382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endParaRPr lang="uk-UA" dirty="0" smtClean="0"/>
          </a:p>
          <a:p>
            <a:pPr algn="r">
              <a:buNone/>
            </a:pPr>
            <a:endParaRPr lang="uk-UA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uk-UA" dirty="0" smtClean="0">
                <a:latin typeface="Comic Sans MS" pitchFamily="66" charset="0"/>
              </a:rPr>
              <a:t>Вірус поліомієліту </a:t>
            </a:r>
            <a:r>
              <a:rPr lang="ru-RU" dirty="0" smtClean="0">
                <a:latin typeface="Comic Sans MS" pitchFamily="66" charset="0"/>
              </a:rPr>
              <a:t>       </a:t>
            </a:r>
            <a:r>
              <a:rPr lang="ru-RU" dirty="0" err="1" smtClean="0">
                <a:latin typeface="Comic Sans MS" pitchFamily="66" charset="0"/>
              </a:rPr>
              <a:t>Репродукція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картини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С.Далі</a:t>
            </a:r>
            <a:r>
              <a:rPr lang="ru-RU" dirty="0" smtClean="0">
                <a:latin typeface="Comic Sans MS" pitchFamily="66" charset="0"/>
              </a:rPr>
              <a:t> «Тайна вечеря»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Додекаедр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polio_c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2592288" cy="2592288"/>
          </a:xfrm>
          <a:prstGeom prst="rect">
            <a:avLst/>
          </a:prstGeom>
        </p:spPr>
      </p:pic>
      <p:pic>
        <p:nvPicPr>
          <p:cNvPr id="5" name="Рисунок 4" descr="d204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665862" cy="23762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Тіла Архімеда 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/>
          <a:lstStyle/>
          <a:p>
            <a:pPr algn="ctr">
              <a:buNone/>
            </a:pPr>
            <a:endParaRPr lang="uk-UA" sz="2400" noProof="0" dirty="0" smtClean="0"/>
          </a:p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endParaRPr lang="uk-UA" sz="2400" noProof="0" dirty="0" smtClean="0"/>
          </a:p>
          <a:p>
            <a:pPr algn="ctr">
              <a:buNone/>
            </a:pPr>
            <a:r>
              <a:rPr lang="uk-UA" sz="2400" noProof="0" dirty="0" smtClean="0"/>
              <a:t> </a:t>
            </a:r>
            <a:r>
              <a:rPr lang="ru-RU" sz="2400" dirty="0" err="1" smtClean="0">
                <a:latin typeface="Comic Sans MS" pitchFamily="66" charset="0"/>
              </a:rPr>
              <a:t>Архімедові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тіла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напівправильні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опуклі</a:t>
            </a:r>
            <a:r>
              <a:rPr lang="ru-RU" sz="2400" dirty="0" smtClean="0">
                <a:latin typeface="Comic Sans MS" pitchFamily="66" charset="0"/>
              </a:rPr>
              <a:t> многогранники, в </a:t>
            </a:r>
            <a:r>
              <a:rPr lang="ru-RU" sz="2400" dirty="0" err="1" smtClean="0">
                <a:latin typeface="Comic Sans MS" pitchFamily="66" charset="0"/>
              </a:rPr>
              <a:t>яких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всі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двогранні</a:t>
            </a:r>
            <a:r>
              <a:rPr lang="ru-RU" sz="2400" dirty="0" smtClean="0">
                <a:latin typeface="Comic Sans MS" pitchFamily="66" charset="0"/>
              </a:rPr>
              <a:t> кути </a:t>
            </a:r>
            <a:r>
              <a:rPr lang="ru-RU" sz="2400" dirty="0" err="1" smtClean="0">
                <a:latin typeface="Comic Sans MS" pitchFamily="66" charset="0"/>
              </a:rPr>
              <a:t>рівні</a:t>
            </a:r>
            <a:r>
              <a:rPr lang="ru-RU" sz="2400" dirty="0" smtClean="0">
                <a:latin typeface="Comic Sans MS" pitchFamily="66" charset="0"/>
              </a:rPr>
              <a:t> , а </a:t>
            </a:r>
            <a:r>
              <a:rPr lang="ru-RU" sz="2400" dirty="0" err="1" smtClean="0">
                <a:latin typeface="Comic Sans MS" pitchFamily="66" charset="0"/>
              </a:rPr>
              <a:t>грані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правильні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многокутники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різних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типів</a:t>
            </a:r>
            <a:r>
              <a:rPr lang="ru-RU" dirty="0" smtClean="0">
                <a:latin typeface="Comic Sans MS" pitchFamily="66" charset="0"/>
              </a:rPr>
              <a:t> </a:t>
            </a:r>
            <a:endParaRPr lang="ru-RU" noProof="0" dirty="0">
              <a:latin typeface="Comic Sans MS" pitchFamily="66" charset="0"/>
            </a:endParaRPr>
          </a:p>
        </p:txBody>
      </p:sp>
      <p:pic>
        <p:nvPicPr>
          <p:cNvPr id="4" name="Рисунок 3" descr="p13_ikosododekaye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1944215" cy="1944215"/>
          </a:xfrm>
          <a:prstGeom prst="rect">
            <a:avLst/>
          </a:prstGeom>
        </p:spPr>
      </p:pic>
      <p:pic>
        <p:nvPicPr>
          <p:cNvPr id="5" name="Рисунок 4" descr="p13_usechk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556792"/>
            <a:ext cx="1406649" cy="1406649"/>
          </a:xfrm>
          <a:prstGeom prst="rect">
            <a:avLst/>
          </a:prstGeom>
        </p:spPr>
      </p:pic>
      <p:pic>
        <p:nvPicPr>
          <p:cNvPr id="6" name="Рисунок 5" descr="p13_usechok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437112"/>
            <a:ext cx="1944216" cy="1944216"/>
          </a:xfrm>
          <a:prstGeom prst="rect">
            <a:avLst/>
          </a:prstGeom>
        </p:spPr>
      </p:pic>
      <p:pic>
        <p:nvPicPr>
          <p:cNvPr id="7" name="Рисунок 6" descr="p13_us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1628800"/>
            <a:ext cx="1512168" cy="1512168"/>
          </a:xfrm>
          <a:prstGeom prst="rect">
            <a:avLst/>
          </a:prstGeom>
        </p:spPr>
      </p:pic>
      <p:pic>
        <p:nvPicPr>
          <p:cNvPr id="8" name="Рисунок 7" descr="5524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0"/>
            <a:ext cx="1891928" cy="2520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 smtClean="0"/>
              <a:t>        </a:t>
            </a:r>
            <a:r>
              <a:rPr lang="uk-UA" dirty="0" smtClean="0">
                <a:solidFill>
                  <a:schemeClr val="bg2"/>
                </a:solidFill>
              </a:rPr>
              <a:t>Т</a:t>
            </a:r>
            <a:r>
              <a:rPr lang="uk-UA" noProof="0" dirty="0" err="1" smtClean="0">
                <a:solidFill>
                  <a:schemeClr val="bg2"/>
                </a:solidFill>
              </a:rPr>
              <a:t>іла</a:t>
            </a:r>
            <a:r>
              <a:rPr lang="uk-UA" noProof="0" dirty="0" smtClean="0">
                <a:solidFill>
                  <a:schemeClr val="bg2"/>
                </a:solidFill>
              </a:rPr>
              <a:t> Пуансона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noProof="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noProof="0" dirty="0" smtClean="0">
                <a:latin typeface="Comic Sans MS" pitchFamily="66" charset="0"/>
              </a:rPr>
              <a:t>Малий зірковий</a:t>
            </a:r>
            <a:br>
              <a:rPr lang="uk-UA" sz="1800" noProof="0" dirty="0" smtClean="0">
                <a:latin typeface="Comic Sans MS" pitchFamily="66" charset="0"/>
              </a:rPr>
            </a:br>
            <a:r>
              <a:rPr lang="uk-UA" sz="1800" noProof="0" dirty="0" smtClean="0">
                <a:latin typeface="Comic Sans MS" pitchFamily="66" charset="0"/>
              </a:rPr>
              <a:t>додекаедр                 </a:t>
            </a: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</a:t>
            </a:r>
            <a:r>
              <a:rPr lang="uk-UA" sz="1800" noProof="0" dirty="0" smtClean="0">
                <a:latin typeface="Comic Sans MS" pitchFamily="66" charset="0"/>
              </a:rPr>
              <a:t>  Великий зірковий</a:t>
            </a:r>
            <a:br>
              <a:rPr lang="uk-UA" sz="1800" noProof="0" dirty="0" smtClean="0">
                <a:latin typeface="Comic Sans MS" pitchFamily="66" charset="0"/>
              </a:rPr>
            </a:br>
            <a:r>
              <a:rPr lang="uk-UA" sz="1800" noProof="0" dirty="0" smtClean="0">
                <a:latin typeface="Comic Sans MS" pitchFamily="66" charset="0"/>
              </a:rPr>
              <a:t>                                        додекаедр</a:t>
            </a:r>
          </a:p>
          <a:p>
            <a:pPr>
              <a:buNone/>
            </a:pPr>
            <a:endParaRPr lang="uk-UA" sz="1800" dirty="0" smtClean="0">
              <a:latin typeface="Comic Sans MS" pitchFamily="66" charset="0"/>
            </a:endParaRPr>
          </a:p>
          <a:p>
            <a:pPr>
              <a:buNone/>
            </a:pPr>
            <a:endParaRPr lang="uk-UA" sz="1800" noProof="0" dirty="0" smtClean="0">
              <a:latin typeface="Comic Sans MS" pitchFamily="66" charset="0"/>
            </a:endParaRPr>
          </a:p>
          <a:p>
            <a:pPr>
              <a:buNone/>
            </a:pPr>
            <a:endParaRPr lang="uk-UA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                                              Великий ікосаедр</a:t>
            </a:r>
          </a:p>
          <a:p>
            <a:pPr>
              <a:buNone/>
            </a:pPr>
            <a:r>
              <a:rPr lang="uk-UA" sz="1800" noProof="0" dirty="0" smtClean="0">
                <a:latin typeface="Comic Sans MS" pitchFamily="66" charset="0"/>
              </a:rPr>
              <a:t>Великий додекаедр</a:t>
            </a:r>
          </a:p>
          <a:p>
            <a:pPr>
              <a:buNone/>
            </a:pPr>
            <a:endParaRPr lang="ru-RU" sz="1800" noProof="0" dirty="0">
              <a:latin typeface="Comic Sans MS" pitchFamily="66" charset="0"/>
            </a:endParaRPr>
          </a:p>
        </p:txBody>
      </p:sp>
      <p:pic>
        <p:nvPicPr>
          <p:cNvPr id="4" name="Рисунок 3" descr="img1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2016224" cy="2016224"/>
          </a:xfrm>
          <a:prstGeom prst="rect">
            <a:avLst/>
          </a:prstGeom>
        </p:spPr>
      </p:pic>
      <p:pic>
        <p:nvPicPr>
          <p:cNvPr id="6" name="Рисунок 5" descr="img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988840"/>
            <a:ext cx="2088232" cy="2138350"/>
          </a:xfrm>
          <a:prstGeom prst="rect">
            <a:avLst/>
          </a:prstGeom>
        </p:spPr>
      </p:pic>
      <p:pic>
        <p:nvPicPr>
          <p:cNvPr id="7" name="Рисунок 6" descr="img1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429000"/>
            <a:ext cx="2352675" cy="2409825"/>
          </a:xfrm>
          <a:prstGeom prst="rect">
            <a:avLst/>
          </a:prstGeom>
        </p:spPr>
      </p:pic>
      <p:pic>
        <p:nvPicPr>
          <p:cNvPr id="8" name="Рисунок 7" descr="img1822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221088"/>
            <a:ext cx="2193404" cy="1985695"/>
          </a:xfrm>
          <a:prstGeom prst="rect">
            <a:avLst/>
          </a:prstGeom>
        </p:spPr>
      </p:pic>
      <p:pic>
        <p:nvPicPr>
          <p:cNvPr id="9" name="Рисунок 8" descr="img18 (1)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260648"/>
            <a:ext cx="242887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sz="3200" dirty="0" smtClean="0">
                <a:latin typeface="Comic Sans MS" pitchFamily="66" charset="0"/>
              </a:rPr>
              <a:t>Презентацію виконали: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sz="3200" dirty="0" smtClean="0">
                <a:latin typeface="Comic Sans MS" pitchFamily="66" charset="0"/>
              </a:rPr>
              <a:t>  учні 11-Б класу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sz="3200" dirty="0" smtClean="0">
                <a:latin typeface="Comic Sans MS" pitchFamily="66" charset="0"/>
              </a:rPr>
              <a:t>  </a:t>
            </a:r>
            <a:r>
              <a:rPr lang="uk-UA" sz="3200" dirty="0" err="1" smtClean="0">
                <a:latin typeface="Comic Sans MS" pitchFamily="66" charset="0"/>
              </a:rPr>
              <a:t>Федчишина</a:t>
            </a:r>
            <a:r>
              <a:rPr lang="uk-UA" sz="3200" dirty="0" smtClean="0">
                <a:latin typeface="Comic Sans MS" pitchFamily="66" charset="0"/>
              </a:rPr>
              <a:t> </a:t>
            </a:r>
            <a:r>
              <a:rPr lang="uk-UA" sz="3200" smtClean="0">
                <a:latin typeface="Comic Sans MS" pitchFamily="66" charset="0"/>
              </a:rPr>
              <a:t>Юлія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504" y="0"/>
            <a:ext cx="8686800" cy="1301006"/>
          </a:xfrm>
        </p:spPr>
        <p:txBody>
          <a:bodyPr>
            <a:normAutofit fontScale="90000"/>
          </a:bodyPr>
          <a:lstStyle/>
          <a:p>
            <a:r>
              <a:rPr lang="uk-UA" noProof="0" dirty="0" smtClean="0">
                <a:solidFill>
                  <a:schemeClr val="bg2"/>
                </a:solidFill>
              </a:rPr>
              <a:t>  Правильний многогранник  - це…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3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…</a:t>
            </a:r>
            <a:r>
              <a:rPr lang="uk-UA" sz="2400" noProof="0" dirty="0" smtClean="0">
                <a:latin typeface="Comic Sans MS" pitchFamily="66" charset="0"/>
              </a:rPr>
              <a:t> опуклий многогранник, грані якого є правильними </a:t>
            </a:r>
            <a:r>
              <a:rPr lang="ru-RU" sz="2400" dirty="0" err="1" smtClean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однаковою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кількістю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сторін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кожній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вершині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якого</a:t>
            </a:r>
            <a:r>
              <a:rPr lang="ru-RU" sz="2400" dirty="0" smtClean="0">
                <a:latin typeface="Comic Sans MS" pitchFamily="66" charset="0"/>
              </a:rPr>
              <a:t> сходиться </a:t>
            </a:r>
            <a:r>
              <a:rPr lang="ru-RU" sz="2400" dirty="0" err="1" smtClean="0">
                <a:latin typeface="Comic Sans MS" pitchFamily="66" charset="0"/>
              </a:rPr>
              <a:t>однакова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кількість</a:t>
            </a:r>
            <a:r>
              <a:rPr lang="ru-RU" sz="2400" dirty="0" smtClean="0">
                <a:latin typeface="Comic Sans MS" pitchFamily="66" charset="0"/>
              </a:rPr>
              <a:t> ребер.</a:t>
            </a: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Тетраедр                          Октаедр                        Ікосаедр</a:t>
            </a: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dirty="0" smtClean="0">
                <a:latin typeface="Comic Sans MS" pitchFamily="66" charset="0"/>
              </a:rPr>
              <a:t>                    Гексаедр                         Додекаедр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uk-UA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noProof="0" dirty="0">
              <a:latin typeface="Comic Sans MS" pitchFamily="66" charset="0"/>
            </a:endParaRPr>
          </a:p>
        </p:txBody>
      </p:sp>
      <p:pic>
        <p:nvPicPr>
          <p:cNvPr id="4" name="Рисунок 3" descr="0005-003-Pravilnyj-ikosae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082202"/>
            <a:ext cx="1469896" cy="1605059"/>
          </a:xfrm>
          <a:prstGeom prst="rect">
            <a:avLst/>
          </a:prstGeom>
        </p:spPr>
      </p:pic>
      <p:pic>
        <p:nvPicPr>
          <p:cNvPr id="5" name="Рисунок 4" descr="atan1011resh1-2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1598947" cy="1512168"/>
          </a:xfrm>
          <a:prstGeom prst="rect">
            <a:avLst/>
          </a:prstGeom>
        </p:spPr>
      </p:pic>
      <p:pic>
        <p:nvPicPr>
          <p:cNvPr id="6" name="Рисунок 5" descr="0006-004-Sostavlen-iz-shesti-kvadrat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797152"/>
            <a:ext cx="1512168" cy="1496384"/>
          </a:xfrm>
          <a:prstGeom prst="rect">
            <a:avLst/>
          </a:prstGeom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068960"/>
            <a:ext cx="1567433" cy="1597384"/>
          </a:xfrm>
          <a:prstGeom prst="rect">
            <a:avLst/>
          </a:prstGeom>
        </p:spPr>
      </p:pic>
      <p:pic>
        <p:nvPicPr>
          <p:cNvPr id="8" name="Рисунок 7" descr="0007-005-Pravilnyj-dodekaed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869160"/>
            <a:ext cx="1450646" cy="151216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r>
              <a:rPr lang="uk-UA" dirty="0" smtClean="0">
                <a:solidFill>
                  <a:schemeClr val="bg2"/>
                </a:solidFill>
              </a:rPr>
              <a:t>Назва многогранника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noProof="0" dirty="0" smtClean="0"/>
              <a:t>        </a:t>
            </a:r>
            <a:r>
              <a:rPr lang="en-US" sz="3200" noProof="0" dirty="0" smtClean="0">
                <a:latin typeface="Comic Sans MS" pitchFamily="66" charset="0"/>
              </a:rPr>
              <a:t>I </a:t>
            </a:r>
            <a:r>
              <a:rPr lang="uk-UA" sz="3200" noProof="0" dirty="0" smtClean="0">
                <a:latin typeface="Comic Sans MS" pitchFamily="66" charset="0"/>
              </a:rPr>
              <a:t> частина                        </a:t>
            </a:r>
            <a:r>
              <a:rPr lang="en-US" sz="3200" noProof="0" dirty="0" smtClean="0">
                <a:latin typeface="Comic Sans MS" pitchFamily="66" charset="0"/>
              </a:rPr>
              <a:t>II </a:t>
            </a:r>
            <a:r>
              <a:rPr lang="uk-UA" sz="3200" noProof="0" dirty="0" smtClean="0">
                <a:latin typeface="Comic Sans MS" pitchFamily="66" charset="0"/>
              </a:rPr>
              <a:t> частина</a:t>
            </a:r>
          </a:p>
          <a:p>
            <a:pPr>
              <a:buNone/>
            </a:pPr>
            <a:r>
              <a:rPr lang="uk-UA" sz="3200" dirty="0" smtClean="0">
                <a:latin typeface="Comic Sans MS" pitchFamily="66" charset="0"/>
              </a:rPr>
              <a:t>      “тетра”-4</a:t>
            </a:r>
          </a:p>
          <a:p>
            <a:pPr>
              <a:buNone/>
            </a:pPr>
            <a:r>
              <a:rPr lang="uk-UA" sz="3200" noProof="0" dirty="0" smtClean="0">
                <a:latin typeface="Comic Sans MS" pitchFamily="66" charset="0"/>
              </a:rPr>
              <a:t>      “гекса”-6                           </a:t>
            </a:r>
            <a:r>
              <a:rPr lang="uk-UA" sz="3200" noProof="0" dirty="0" err="1" smtClean="0">
                <a:latin typeface="Comic Sans MS" pitchFamily="66" charset="0"/>
              </a:rPr>
              <a:t>“едра”-</a:t>
            </a:r>
            <a:r>
              <a:rPr lang="uk-UA" sz="3200" noProof="0" dirty="0" smtClean="0">
                <a:latin typeface="Comic Sans MS" pitchFamily="66" charset="0"/>
              </a:rPr>
              <a:t> грань</a:t>
            </a:r>
          </a:p>
          <a:p>
            <a:pPr>
              <a:buNone/>
            </a:pPr>
            <a:r>
              <a:rPr lang="uk-UA" sz="3200" dirty="0" smtClean="0">
                <a:latin typeface="Comic Sans MS" pitchFamily="66" charset="0"/>
              </a:rPr>
              <a:t>      “окта”-8</a:t>
            </a:r>
          </a:p>
          <a:p>
            <a:pPr>
              <a:buNone/>
            </a:pPr>
            <a:r>
              <a:rPr lang="uk-UA" sz="3200" noProof="0" dirty="0" smtClean="0">
                <a:latin typeface="Comic Sans MS" pitchFamily="66" charset="0"/>
              </a:rPr>
              <a:t>      </a:t>
            </a:r>
            <a:r>
              <a:rPr lang="uk-UA" sz="3200" noProof="0" dirty="0" err="1" smtClean="0">
                <a:latin typeface="Comic Sans MS" pitchFamily="66" charset="0"/>
              </a:rPr>
              <a:t>“додека</a:t>
            </a:r>
            <a:r>
              <a:rPr lang="uk-UA" sz="3200" dirty="0" smtClean="0">
                <a:latin typeface="Comic Sans MS" pitchFamily="66" charset="0"/>
              </a:rPr>
              <a:t>”-12</a:t>
            </a:r>
          </a:p>
          <a:p>
            <a:pPr>
              <a:buNone/>
            </a:pPr>
            <a:r>
              <a:rPr lang="uk-UA" sz="3200" dirty="0" smtClean="0">
                <a:latin typeface="Comic Sans MS" pitchFamily="66" charset="0"/>
              </a:rPr>
              <a:t>      “ікоса”-20</a:t>
            </a:r>
          </a:p>
          <a:p>
            <a:pPr>
              <a:buNone/>
            </a:pPr>
            <a:endParaRPr lang="uk-UA" noProof="0" dirty="0" smtClean="0"/>
          </a:p>
          <a:p>
            <a:pPr>
              <a:buNone/>
            </a:pPr>
            <a:endParaRPr lang="ru-RU" noProof="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Платонові тіла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тетраедр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</a:t>
            </a:r>
          </a:p>
          <a:p>
            <a:pPr>
              <a:buNone/>
            </a:pPr>
            <a:r>
              <a:rPr lang="uk-UA" dirty="0" smtClean="0"/>
              <a:t>                 </a:t>
            </a:r>
            <a:r>
              <a:rPr lang="uk-UA" dirty="0" smtClean="0">
                <a:solidFill>
                  <a:schemeClr val="accent2"/>
                </a:solidFill>
              </a:rPr>
              <a:t>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uk-UA" i="1" dirty="0" smtClean="0">
                <a:solidFill>
                  <a:schemeClr val="accent2"/>
                </a:solidFill>
              </a:rPr>
              <a:t> </a:t>
            </a:r>
            <a:r>
              <a:rPr lang="uk-UA" dirty="0" smtClean="0">
                <a:solidFill>
                  <a:schemeClr val="accent2"/>
                </a:solidFill>
              </a:rPr>
              <a:t>      </a:t>
            </a:r>
            <a:r>
              <a:rPr lang="uk-UA" dirty="0" smtClean="0">
                <a:latin typeface="Comic Sans MS" pitchFamily="66" charset="0"/>
              </a:rPr>
              <a:t>ікосаедр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</a:t>
            </a:r>
          </a:p>
          <a:p>
            <a:pPr>
              <a:buNone/>
            </a:pPr>
            <a:r>
              <a:rPr lang="uk-UA" dirty="0" smtClean="0"/>
              <a:t>    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октаедр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</a:t>
            </a:r>
          </a:p>
          <a:p>
            <a:pPr>
              <a:buNone/>
            </a:pPr>
            <a:r>
              <a:rPr lang="uk-UA" dirty="0" smtClean="0"/>
              <a:t>   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uk-UA" dirty="0" smtClean="0"/>
              <a:t>      </a:t>
            </a:r>
            <a:r>
              <a:rPr lang="uk-UA" dirty="0" smtClean="0">
                <a:latin typeface="Comic Sans MS" pitchFamily="66" charset="0"/>
              </a:rPr>
              <a:t>гексаедр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 </a:t>
            </a:r>
          </a:p>
          <a:p>
            <a:pPr>
              <a:buNone/>
            </a:pPr>
            <a:r>
              <a:rPr lang="uk-UA" dirty="0" smtClean="0"/>
              <a:t>                          </a:t>
            </a:r>
            <a:br>
              <a:rPr lang="uk-UA" dirty="0" smtClean="0"/>
            </a:br>
            <a:r>
              <a:rPr lang="uk-UA" dirty="0" smtClean="0"/>
              <a:t>              </a:t>
            </a:r>
            <a:r>
              <a:rPr lang="uk-UA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додекаедр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" name="Рисунок 13" descr="img_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1224136" cy="918102"/>
          </a:xfrm>
          <a:prstGeom prst="rect">
            <a:avLst/>
          </a:prstGeom>
        </p:spPr>
      </p:pic>
      <p:pic>
        <p:nvPicPr>
          <p:cNvPr id="15" name="Рисунок 1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564904"/>
            <a:ext cx="1224136" cy="918102"/>
          </a:xfrm>
          <a:prstGeom prst="rect">
            <a:avLst/>
          </a:prstGeom>
        </p:spPr>
      </p:pic>
      <p:pic>
        <p:nvPicPr>
          <p:cNvPr id="16" name="Рисунок 15" descr="s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73016"/>
            <a:ext cx="1224136" cy="864096"/>
          </a:xfrm>
          <a:prstGeom prst="rect">
            <a:avLst/>
          </a:prstGeom>
        </p:spPr>
      </p:pic>
      <p:pic>
        <p:nvPicPr>
          <p:cNvPr id="17" name="Рисунок 16" descr="earth_apollo17_big.pre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09120"/>
            <a:ext cx="1224136" cy="1080120"/>
          </a:xfrm>
          <a:prstGeom prst="rect">
            <a:avLst/>
          </a:prstGeom>
        </p:spPr>
      </p:pic>
      <p:pic>
        <p:nvPicPr>
          <p:cNvPr id="18" name="Рисунок 17" descr="1355615237_5a891444e32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733256"/>
            <a:ext cx="1224136" cy="980728"/>
          </a:xfrm>
          <a:prstGeom prst="rect">
            <a:avLst/>
          </a:prstGeom>
        </p:spPr>
      </p:pic>
      <p:pic>
        <p:nvPicPr>
          <p:cNvPr id="19" name="Рисунок 18" descr="6505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3008" y="0"/>
            <a:ext cx="1840992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m25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1052736"/>
            <a:ext cx="1157548" cy="127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2276872"/>
            <a:ext cx="1057275" cy="1171575"/>
          </a:xfrm>
          <a:prstGeom prst="rect">
            <a:avLst/>
          </a:prstGeom>
        </p:spPr>
      </p:pic>
      <p:pic>
        <p:nvPicPr>
          <p:cNvPr id="22" name="Рисунок 21" descr="m33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3429000"/>
            <a:ext cx="1080120" cy="1022971"/>
          </a:xfrm>
          <a:prstGeom prst="rect">
            <a:avLst/>
          </a:prstGeom>
        </p:spPr>
      </p:pic>
      <p:pic>
        <p:nvPicPr>
          <p:cNvPr id="23" name="Рисунок 22" descr="2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0032" y="4221088"/>
            <a:ext cx="1405458" cy="1296144"/>
          </a:xfrm>
          <a:prstGeom prst="rect">
            <a:avLst/>
          </a:prstGeom>
        </p:spPr>
      </p:pic>
      <p:pic>
        <p:nvPicPr>
          <p:cNvPr id="24" name="Рисунок 23" descr="m5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56176" y="5373216"/>
            <a:ext cx="1274175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Правильний тетраедр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noProof="0" dirty="0" smtClean="0"/>
              <a:t>                                     </a:t>
            </a:r>
            <a:r>
              <a:rPr lang="uk-UA" sz="2000" noProof="0" dirty="0" smtClean="0">
                <a:latin typeface="Comic Sans MS" pitchFamily="66" charset="0"/>
              </a:rPr>
              <a:t>складений з чотирьох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         рівносторонніх трикутників;</a:t>
            </a:r>
            <a:br>
              <a:rPr lang="uk-UA" sz="2000" noProof="0" dirty="0" smtClean="0">
                <a:latin typeface="Comic Sans MS" pitchFamily="66" charset="0"/>
              </a:rPr>
            </a:b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                       </a:t>
            </a:r>
            <a:r>
              <a:rPr lang="uk-UA" sz="2000" dirty="0" smtClean="0">
                <a:latin typeface="Comic Sans MS" pitchFamily="66" charset="0"/>
              </a:rPr>
              <a:t>кожна його вершина є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      вершиною трьох трикутників</a:t>
            </a:r>
            <a:r>
              <a:rPr lang="uk-UA" sz="1800" dirty="0" smtClean="0">
                <a:latin typeface="Comic Sans MS" pitchFamily="66" charset="0"/>
              </a:rPr>
              <a:t>.</a:t>
            </a:r>
            <a:br>
              <a:rPr lang="uk-UA" sz="1800" dirty="0" smtClean="0">
                <a:latin typeface="Comic Sans MS" pitchFamily="66" charset="0"/>
              </a:rPr>
            </a:br>
            <a:endParaRPr lang="uk-UA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1800" noProof="0" dirty="0" smtClean="0">
                <a:latin typeface="Comic Sans MS" pitchFamily="66" charset="0"/>
              </a:rPr>
              <a:t>                                  </a:t>
            </a:r>
          </a:p>
          <a:p>
            <a:pPr>
              <a:buNone/>
            </a:pPr>
            <a:r>
              <a:rPr lang="uk-UA" sz="1800" dirty="0" smtClean="0">
                <a:latin typeface="Comic Sans MS" pitchFamily="66" charset="0"/>
              </a:rPr>
              <a:t>                                                          </a:t>
            </a:r>
            <a:r>
              <a:rPr lang="uk-UA" sz="2000" dirty="0" smtClean="0">
                <a:latin typeface="Comic Sans MS" pitchFamily="66" charset="0"/>
              </a:rPr>
              <a:t>Отже, 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  при кожній вершині дорівнює 180</a:t>
            </a:r>
            <a:endParaRPr lang="ru-RU" sz="1600" noProof="0" dirty="0">
              <a:latin typeface="Comic Sans MS" pitchFamily="66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4800" cy="3810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4800" cy="381000"/>
          </a:xfrm>
          <a:prstGeom prst="rect">
            <a:avLst/>
          </a:prstGeom>
          <a:noFill/>
        </p:spPr>
      </p:pic>
      <p:pic>
        <p:nvPicPr>
          <p:cNvPr id="8" name="Рисунок 7" descr="4-Тетраэдр-пирамид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336100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Кристал білого фосфору</a:t>
            </a: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Будова решітки                    Кристалічна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кристалу алмаза                   решітка метану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Тетраедр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imag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1657350" cy="1828800"/>
          </a:xfrm>
          <a:prstGeom prst="rect">
            <a:avLst/>
          </a:prstGeom>
        </p:spPr>
      </p:pic>
      <p:pic>
        <p:nvPicPr>
          <p:cNvPr id="5" name="Рисунок 4" descr="Мал._18._Схематичне_зображення_атомних_кристалічних_ґраток_алмаз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645024"/>
            <a:ext cx="1722686" cy="1601907"/>
          </a:xfrm>
          <a:prstGeom prst="rect">
            <a:avLst/>
          </a:prstGeom>
        </p:spPr>
      </p:pic>
      <p:pic>
        <p:nvPicPr>
          <p:cNvPr id="6" name="Рисунок 5" descr="g3_7_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2073008" cy="1967855"/>
          </a:xfrm>
          <a:prstGeom prst="rect">
            <a:avLst/>
          </a:prstGeom>
        </p:spPr>
      </p:pic>
      <p:pic>
        <p:nvPicPr>
          <p:cNvPr id="7" name="Рисунок 6" descr="img0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645024"/>
            <a:ext cx="1533525" cy="16287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noProof="0" dirty="0" smtClean="0">
                <a:solidFill>
                  <a:schemeClr val="bg2"/>
                </a:solidFill>
              </a:rPr>
              <a:t>Правильний октаедр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noProof="0" dirty="0" smtClean="0">
                <a:latin typeface="Comic Sans MS" pitchFamily="66" charset="0"/>
              </a:rPr>
              <a:t>                                 </a:t>
            </a:r>
            <a:r>
              <a:rPr lang="uk-UA" sz="2000" noProof="0" dirty="0" smtClean="0">
                <a:latin typeface="Comic Sans MS" pitchFamily="66" charset="0"/>
              </a:rPr>
              <a:t>складений з восьми рівносторонніх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трикутників;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</a:t>
            </a:r>
          </a:p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                                      кожна вершина октаедра є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вершиною чотирьох трикутників;</a:t>
            </a:r>
            <a:br>
              <a:rPr lang="uk-UA" sz="2000" noProof="0" dirty="0" smtClean="0">
                <a:latin typeface="Comic Sans MS" pitchFamily="66" charset="0"/>
              </a:rPr>
            </a:b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Отже, 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при кожній вершині 240.</a:t>
            </a:r>
            <a:endParaRPr lang="ru-RU" noProof="0" dirty="0">
              <a:latin typeface="Comic Sans MS" pitchFamily="66" charset="0"/>
            </a:endParaRPr>
          </a:p>
        </p:txBody>
      </p:sp>
      <p:pic>
        <p:nvPicPr>
          <p:cNvPr id="4" name="Рисунок 3" descr="8-Октаэдр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397397" cy="332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                       </a:t>
            </a: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                        Вуглець С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                             характеризується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                             структурою октаедра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Октаедр в природі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Dia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168352" cy="4558419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Правильний ікосаедр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noProof="0" dirty="0" smtClean="0"/>
              <a:t>                               </a:t>
            </a:r>
            <a:r>
              <a:rPr lang="uk-UA" sz="2000" noProof="0" dirty="0" smtClean="0">
                <a:latin typeface="Comic Sans MS" pitchFamily="66" charset="0"/>
              </a:rPr>
              <a:t>                   складений з дванадцяти </a:t>
            </a:r>
            <a:br>
              <a:rPr lang="uk-UA" sz="2000" noProof="0" dirty="0" smtClean="0">
                <a:latin typeface="Comic Sans MS" pitchFamily="66" charset="0"/>
              </a:rPr>
            </a:br>
            <a:r>
              <a:rPr lang="uk-UA" sz="2000" noProof="0" dirty="0" smtClean="0">
                <a:latin typeface="Comic Sans MS" pitchFamily="66" charset="0"/>
              </a:rPr>
              <a:t>                                           рівносторонніх трикутників;</a:t>
            </a:r>
          </a:p>
          <a:p>
            <a:pPr>
              <a:buNone/>
            </a:pP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кожна вершина ікосаедра є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вершиною п</a:t>
            </a:r>
            <a:r>
              <a:rPr lang="en-US" sz="2000" dirty="0" smtClean="0">
                <a:latin typeface="Comic Sans MS" pitchFamily="66" charset="0"/>
              </a:rPr>
              <a:t>’</a:t>
            </a:r>
            <a:r>
              <a:rPr lang="uk-UA" sz="2000" dirty="0" err="1" smtClean="0">
                <a:latin typeface="Comic Sans MS" pitchFamily="66" charset="0"/>
              </a:rPr>
              <a:t>яти</a:t>
            </a:r>
            <a:r>
              <a:rPr lang="uk-UA" sz="2000" dirty="0" smtClean="0">
                <a:latin typeface="Comic Sans MS" pitchFamily="66" charset="0"/>
              </a:rPr>
              <a:t> трикутників.</a:t>
            </a:r>
            <a:br>
              <a:rPr lang="uk-UA" sz="2000" dirty="0" smtClean="0">
                <a:latin typeface="Comic Sans MS" pitchFamily="66" charset="0"/>
              </a:rPr>
            </a:br>
            <a:endParaRPr lang="uk-UA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000" noProof="0" dirty="0" smtClean="0">
                <a:latin typeface="Comic Sans MS" pitchFamily="66" charset="0"/>
              </a:rPr>
              <a:t>         </a:t>
            </a:r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Отже, сума плоских кутів </a:t>
            </a:r>
            <a:br>
              <a:rPr lang="uk-UA" sz="2000" dirty="0" smtClean="0">
                <a:latin typeface="Comic Sans MS" pitchFamily="66" charset="0"/>
              </a:rPr>
            </a:br>
            <a:r>
              <a:rPr lang="uk-UA" sz="2000" dirty="0" smtClean="0">
                <a:latin typeface="Comic Sans MS" pitchFamily="66" charset="0"/>
              </a:rPr>
              <a:t>                                           при кожній вершині рівна 300.</a:t>
            </a:r>
            <a:endParaRPr lang="uk-UA" sz="2000" noProof="0" dirty="0" smtClean="0">
              <a:latin typeface="Comic Sans MS" pitchFamily="66" charset="0"/>
            </a:endParaRPr>
          </a:p>
          <a:p>
            <a:pPr>
              <a:buNone/>
            </a:pPr>
            <a:endParaRPr lang="uk-UA" sz="2000" dirty="0"/>
          </a:p>
          <a:p>
            <a:pPr>
              <a:buNone/>
            </a:pPr>
            <a:r>
              <a:rPr lang="uk-UA" sz="2000" dirty="0" smtClean="0">
                <a:latin typeface="Comic Sans MS" pitchFamily="66" charset="0"/>
              </a:rPr>
              <a:t>                                                </a:t>
            </a:r>
          </a:p>
        </p:txBody>
      </p:sp>
      <p:pic>
        <p:nvPicPr>
          <p:cNvPr id="4" name="Рисунок 3" descr="ic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165961">
  <a:themeElements>
    <a:clrScheme name="Solstice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TS010165961</Template>
  <TotalTime>0</TotalTime>
  <Words>230</Words>
  <Application>Microsoft Office PowerPoint</Application>
  <PresentationFormat>Экран (4:3)</PresentationFormat>
  <Paragraphs>120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TS010165961</vt:lpstr>
      <vt:lpstr>Слайд 1</vt:lpstr>
      <vt:lpstr>  Правильний многогранник  - це…</vt:lpstr>
      <vt:lpstr>        Назва многогранника</vt:lpstr>
      <vt:lpstr>Платонові тіла</vt:lpstr>
      <vt:lpstr>Правильний тетраедр</vt:lpstr>
      <vt:lpstr>Тетраедр в природі</vt:lpstr>
      <vt:lpstr>Правильний октаедр</vt:lpstr>
      <vt:lpstr>Октаедр в природі</vt:lpstr>
      <vt:lpstr>Правильний ікосаедр</vt:lpstr>
      <vt:lpstr>   Ікосаедр в природі</vt:lpstr>
      <vt:lpstr>Правильний гексаедр</vt:lpstr>
      <vt:lpstr>     Куб в природі</vt:lpstr>
      <vt:lpstr>Правильний додекаедр</vt:lpstr>
      <vt:lpstr>Додекаедр в природі</vt:lpstr>
      <vt:lpstr>Тіла Архімеда </vt:lpstr>
      <vt:lpstr>        Тіла Пуансона</vt:lpstr>
      <vt:lpstr>Слайд 17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2014-02-02T10:15:25Z</dcterms:created>
  <dcterms:modified xsi:type="dcterms:W3CDTF">2014-06-02T13:43:00Z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