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52" r:id="rId2"/>
  </p:sldMasterIdLst>
  <p:sldIdLst>
    <p:sldId id="261" r:id="rId3"/>
    <p:sldId id="256" r:id="rId4"/>
    <p:sldId id="257" r:id="rId5"/>
    <p:sldId id="260" r:id="rId6"/>
    <p:sldId id="264" r:id="rId7"/>
    <p:sldId id="267" r:id="rId8"/>
    <p:sldId id="258" r:id="rId9"/>
    <p:sldId id="262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44" autoAdjust="0"/>
  </p:normalViewPr>
  <p:slideViewPr>
    <p:cSldViewPr>
      <p:cViewPr varScale="1">
        <p:scale>
          <a:sx n="107" d="100"/>
          <a:sy n="107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C710-6036-4378-BF0A-9FA8B65D4A9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4E52-3528-49A7-B492-29EB21C61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C3DF-4C2D-4684-AF70-3E6DA9D778F8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8555-D00F-4B11-AA5F-03C3D8B3D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DD3A-23AE-463E-99AC-AFD0CF98917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18B1-0376-4CA7-87C6-62289F418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4A60-4096-42A8-B415-B1DAE48DB70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CFCB-7C5B-4150-AD92-D6FD3DD8F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A9DF-CF84-4039-8798-9B541EC46CC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D034-6893-42A8-84F4-5B0C7A959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3833-EE32-4C77-AE9A-1CE7E4BE6D2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9107-41AF-4352-B458-9DD636B7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9413-48D0-49C1-B01B-5A7E2DC7D12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F8DA-1B3D-4B5C-94A0-2C1A0555E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627D-611C-42F0-B798-9C3AA599FF7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8832-150B-4D9A-88F2-990F9665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C1EF-6FDA-4590-99E3-DD76126EFB3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32DB-8060-4893-A435-1FE501846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D008-6F8F-4BA8-99D8-669B5A8AC9D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0459-FFBE-4541-9221-D6A630312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B993-AC77-4699-A69B-AB6B5B24C7C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9C10-E72D-4902-8BBB-026F532EE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457E-4AD2-4C15-95A3-19A5A420F98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CADC-302C-4ACB-B20A-9A20CEA4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6E10-D1C7-4414-9C7B-246E4C9DCD0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A7B0-206A-46F3-BC25-E4DCAC184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2A1D-9FEF-4140-B115-8D477507557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1FCF-04AD-4420-A623-B02440F93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A374-E99E-45B2-9C96-EEA0616462D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61A1-DC21-4715-9569-B1F36C0EC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63F1-3CF4-4CEB-9FF6-9273A0A9492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8EEA-D3E9-4AAA-BDDC-FE9FE5994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6631-7F1C-4D2C-B9DC-FF384EAD109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B050-A459-42F1-80D8-2F82D7AB1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BB4C-6D7C-4FB2-B061-D27A251B9B1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DBA7-7653-4F84-B956-E860A539A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2A5C-0C22-4F5D-A92A-01E61EF14E0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A2C6D-2CDE-405B-A094-0087B52EF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30AA-9922-4B62-8EFC-19327474B4A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1CD5-0E5B-4372-94CE-76E7C766E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5E9B-14BE-4F4C-9CC0-3E79E1B3F83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6B01-9207-4B97-8901-A40164052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AB21-E37D-4D35-B4A6-0B5609D64D0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34C6-BE1C-4759-BD24-25F00A4E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9EE426A-1A00-444D-814D-1833291141D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01C6371-0A03-4615-BB62-CAF331D23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1" r:id="rId2"/>
    <p:sldLayoutId id="2147483876" r:id="rId3"/>
    <p:sldLayoutId id="2147483870" r:id="rId4"/>
    <p:sldLayoutId id="2147483877" r:id="rId5"/>
    <p:sldLayoutId id="2147483869" r:id="rId6"/>
    <p:sldLayoutId id="2147483868" r:id="rId7"/>
    <p:sldLayoutId id="2147483878" r:id="rId8"/>
    <p:sldLayoutId id="2147483879" r:id="rId9"/>
    <p:sldLayoutId id="2147483867" r:id="rId10"/>
    <p:sldLayoutId id="21474838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CD3D0-EE1D-452D-8A16-D2E5C7191F3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B1364-CC85-48D2-BC8F-637F3B7E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74" r:id="rId4"/>
    <p:sldLayoutId id="2147483883" r:id="rId5"/>
    <p:sldLayoutId id="2147483873" r:id="rId6"/>
    <p:sldLayoutId id="2147483884" r:id="rId7"/>
    <p:sldLayoutId id="2147483885" r:id="rId8"/>
    <p:sldLayoutId id="2147483886" r:id="rId9"/>
    <p:sldLayoutId id="2147483872" r:id="rId10"/>
    <p:sldLayoutId id="21474838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5007"/>
            <a:ext cx="3509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Висновок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539750" y="1400175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Кредит відіграє важливу роль в економіці країни, стимулює інноваційну діяльність, допомагає розвиватись науково-технічному прогресу, сприяє успішному експорту традиційних товарів та імпорту нових технологій, провідної техніки, що дає успішний розвиток економіки країни.</a:t>
            </a:r>
            <a:endParaRPr lang="ru-RU">
              <a:latin typeface="Franklin Gothic Book" pitchFamily="34" charset="0"/>
            </a:endParaRPr>
          </a:p>
        </p:txBody>
      </p:sp>
      <p:pic>
        <p:nvPicPr>
          <p:cNvPr id="34819" name="Picture 2" descr="http://gimnasium1.klasna.com/uploads/editor/50/272664/sitepage_133/images/90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35375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k.img.com.ua/img/forall/a/13867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972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e-info.kiev.ua/wp-content/uploads/image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525" y="2600325"/>
            <a:ext cx="285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54601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Дякую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за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увагу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!!!</a:t>
            </a:r>
          </a:p>
        </p:txBody>
      </p:sp>
      <p:pic>
        <p:nvPicPr>
          <p:cNvPr id="35842" name="Picture 2" descr="http://www.info-forum.ru/uploads/monthly_07_2013/post-12493-0-65948200-13744275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28"/>
            <a:ext cx="4133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06445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Кредит як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стимулюючий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чинник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розвитку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економ</a:t>
            </a: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ки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6" name="Picture 2" descr="http://credit-online.su/uploads/posts/2009-10/1255461978_kak-vernut-potrebit-za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8" y="1844824"/>
            <a:ext cx="2857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92582" y="5780782"/>
            <a:ext cx="41024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Доповідач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Завражний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1676" y="26114"/>
            <a:ext cx="53864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Сутність</a:t>
            </a: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кредиту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23850" y="1989138"/>
            <a:ext cx="52562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Franklin Gothic Book" pitchFamily="34" charset="0"/>
              </a:rPr>
              <a:t>Кредит - це суспільні економічні відносини, що виникають між економічними суб'єктами з приводу переданням один одному в тимчасове користування вільних коштів на засадах зворотності, платності, строковості, цільового характеру та гарантованості.</a:t>
            </a:r>
            <a:endParaRPr lang="ru-RU" sz="2400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7651" name="Picture 2" descr="http://expres.ua/gfx/recept/mezhdunarodnyy-kredy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781300"/>
            <a:ext cx="3044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8" y="1341438"/>
            <a:ext cx="4572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+mn-lt"/>
                <a:cs typeface="+mn-cs"/>
              </a:rPr>
              <a:t>за допомогою кредиту доходи населення перетворюються з капіталу, який не працює, у той, що функціонує;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+mn-lt"/>
                <a:cs typeface="+mn-cs"/>
              </a:rPr>
              <a:t>кредитування несе в собі користь всім зацікавленим у цьому процесі сторонам. Банк також отримує прибуток від здійснення цих операцій через різницю у відсотках, які сплачуються по внесках;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latin typeface="+mn-lt"/>
                <a:cs typeface="+mn-cs"/>
              </a:rPr>
              <a:t>кредитно-банківська система є способом регулювання економіки країни.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88204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Переваги кредиту: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5" name="Picture 2" descr="http://ubki.ua/sites/default/files/img/pages/credi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025" y="1844675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33764" y="260647"/>
            <a:ext cx="88204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Недоліки кредиту: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427538" y="14843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>
                <a:latin typeface="Franklin Gothic Book" pitchFamily="34" charset="0"/>
              </a:rPr>
              <a:t>банки стають одноосібними власниками найбільш повної фінансової та управлінської інформації про своїх клієнтів-позичальників, і це дозволяє їм маніпулювати умовами подальших взаємовідносин;</a:t>
            </a:r>
          </a:p>
          <a:p>
            <a:pPr marL="285750" indent="-285750">
              <a:buFont typeface="Arial" charset="0"/>
              <a:buChar char="•"/>
            </a:pPr>
            <a:endParaRPr lang="uk-UA">
              <a:latin typeface="Franklin Gothic Book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заміна банка-кредитора може стати негативним сигналом на ринку про фірму-позичальника;</a:t>
            </a:r>
          </a:p>
          <a:p>
            <a:pPr marL="285750" indent="-285750">
              <a:buFont typeface="Arial" charset="0"/>
              <a:buChar char="•"/>
            </a:pPr>
            <a:endParaRPr lang="uk-UA">
              <a:latin typeface="Franklin Gothic Book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uk-UA">
                <a:latin typeface="Franklin Gothic Book" pitchFamily="34" charset="0"/>
              </a:rPr>
              <a:t>в</a:t>
            </a:r>
            <a:r>
              <a:rPr lang="ru-RU">
                <a:latin typeface="Franklin Gothic Book" pitchFamily="34" charset="0"/>
              </a:rPr>
              <a:t>одночас, паралельна співпраця з декількома банками може призвести до високих накладних витрат.</a:t>
            </a:r>
          </a:p>
        </p:txBody>
      </p:sp>
      <p:pic>
        <p:nvPicPr>
          <p:cNvPr id="29699" name="Picture 2" descr="http://joomla-master.org/images/stories/RocketTheme/kr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9868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8204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Суб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’</a:t>
            </a:r>
            <a:r>
              <a:rPr lang="uk-UA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єкти</a:t>
            </a:r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кредитних відносин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684213" y="1949450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Franklin Gothic Book" pitchFamily="34" charset="0"/>
              </a:rPr>
              <a:t>Кредитор</a:t>
            </a:r>
            <a:endParaRPr lang="ru-RU" sz="2400">
              <a:latin typeface="Franklin Gothic Book" pitchFamily="34" charset="0"/>
            </a:endParaRP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6772275" y="194945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Franklin Gothic Book" pitchFamily="34" charset="0"/>
              </a:rPr>
              <a:t>Позичальник</a:t>
            </a:r>
            <a:endParaRPr lang="ru-RU" sz="2400">
              <a:latin typeface="Franklin Gothic Book" pitchFamily="34" charset="0"/>
            </a:endParaRPr>
          </a:p>
        </p:txBody>
      </p:sp>
      <p:pic>
        <p:nvPicPr>
          <p:cNvPr id="30724" name="Picture 2" descr="http://gorad.by/get_img?ImageId=13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2636838"/>
            <a:ext cx="35052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endCxn id="30722" idx="0"/>
          </p:cNvCxnSpPr>
          <p:nvPr/>
        </p:nvCxnSpPr>
        <p:spPr>
          <a:xfrm flipH="1">
            <a:off x="1655763" y="846138"/>
            <a:ext cx="900112" cy="11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30723" idx="0"/>
          </p:cNvCxnSpPr>
          <p:nvPr/>
        </p:nvCxnSpPr>
        <p:spPr>
          <a:xfrm>
            <a:off x="6621463" y="846138"/>
            <a:ext cx="1336675" cy="110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7260" y="0"/>
            <a:ext cx="7838320" cy="886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Принципи кредитування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900113" y="129063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Franklin Gothic Book" pitchFamily="34" charset="0"/>
              </a:rPr>
              <a:t>Платність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900113" y="2551113"/>
            <a:ext cx="268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Забезпеченість</a:t>
            </a:r>
          </a:p>
        </p:txBody>
      </p:sp>
      <p:sp>
        <p:nvSpPr>
          <p:cNvPr id="31748" name="Прямоугольник 12"/>
          <p:cNvSpPr>
            <a:spLocks noChangeArrowheads="1"/>
          </p:cNvSpPr>
          <p:nvPr/>
        </p:nvSpPr>
        <p:spPr bwMode="auto">
          <a:xfrm>
            <a:off x="900113" y="3860800"/>
            <a:ext cx="1827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Строковість</a:t>
            </a:r>
          </a:p>
        </p:txBody>
      </p:sp>
      <p:sp>
        <p:nvSpPr>
          <p:cNvPr id="31749" name="Прямоугольник 15"/>
          <p:cNvSpPr>
            <a:spLocks noChangeArrowheads="1"/>
          </p:cNvSpPr>
          <p:nvPr/>
        </p:nvSpPr>
        <p:spPr bwMode="auto">
          <a:xfrm>
            <a:off x="900113" y="1916113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Franklin Gothic Book" pitchFamily="34" charset="0"/>
              </a:rPr>
              <a:t>Цільове призначення </a:t>
            </a:r>
            <a:endParaRPr lang="ru-RU" sz="2400" b="1">
              <a:latin typeface="Franklin Gothic Book" pitchFamily="34" charset="0"/>
            </a:endParaRPr>
          </a:p>
        </p:txBody>
      </p:sp>
      <p:sp>
        <p:nvSpPr>
          <p:cNvPr id="31750" name="Прямоугольник 18"/>
          <p:cNvSpPr>
            <a:spLocks noChangeArrowheads="1"/>
          </p:cNvSpPr>
          <p:nvPr/>
        </p:nvSpPr>
        <p:spPr bwMode="auto">
          <a:xfrm>
            <a:off x="900113" y="3246438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Поверненість</a:t>
            </a:r>
          </a:p>
        </p:txBody>
      </p:sp>
      <p:pic>
        <p:nvPicPr>
          <p:cNvPr id="31751" name="Picture 2" descr="https://az31353.vo.msecnd.net/pub/lupssp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951038"/>
            <a:ext cx="2571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850" y="476672"/>
            <a:ext cx="82443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Роль кредиту в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розвитку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економіки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439738" y="16287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>
                <a:latin typeface="Franklin Gothic Book" pitchFamily="34" charset="0"/>
              </a:rPr>
              <a:t>активно впливає на принципи суспільного відтворення;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24209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>
                <a:latin typeface="Franklin Gothic Book" pitchFamily="34" charset="0"/>
              </a:rPr>
              <a:t>відіграє значну роль в організації грошових розрахунків;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439738" y="32845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uk-UA">
                <a:latin typeface="Franklin Gothic Book" pitchFamily="34" charset="0"/>
              </a:rPr>
              <a:t>сприяє розширенню виробництва та реструктуризації економіки;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449263" y="40767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Franklin Gothic Book" pitchFamily="34" charset="0"/>
              </a:rPr>
              <a:t>сприяє розвитку реформованого сільського господарства України.</a:t>
            </a:r>
          </a:p>
        </p:txBody>
      </p:sp>
      <p:pic>
        <p:nvPicPr>
          <p:cNvPr id="32774" name="Picture 4" descr="http://k.img.com.ua/img/forall/a/13867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944813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47" name="Group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81658"/>
              </p:ext>
            </p:extLst>
          </p:nvPr>
        </p:nvGraphicFramePr>
        <p:xfrm>
          <a:off x="0" y="1988840"/>
          <a:ext cx="9144000" cy="20040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5060"/>
                <a:gridCol w="928049"/>
                <a:gridCol w="1092379"/>
                <a:gridCol w="949451"/>
                <a:gridCol w="1002200"/>
                <a:gridCol w="967535"/>
                <a:gridCol w="982449"/>
                <a:gridCol w="906877"/>
              </a:tblGrid>
              <a:tr h="71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effectLst/>
                          <a:latin typeface="Verdana"/>
                        </a:rPr>
                        <a:t>01.01.2008</a:t>
                      </a:r>
                      <a:endParaRPr lang="ru-RU" sz="1200" b="0" i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>
                          <a:effectLst/>
                          <a:latin typeface="Verdana"/>
                        </a:rPr>
                        <a:t>01.01.2009</a:t>
                      </a:r>
                      <a:endParaRPr lang="ru-RU" sz="1200" b="0" i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effectLst/>
                          <a:latin typeface="Verdana"/>
                        </a:rPr>
                        <a:t>01.01.2010</a:t>
                      </a:r>
                      <a:endParaRPr lang="ru-RU" sz="1200" b="0" i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>
                          <a:effectLst/>
                          <a:latin typeface="Verdana"/>
                        </a:rPr>
                        <a:t>01.01.2011</a:t>
                      </a:r>
                      <a:endParaRPr lang="ru-RU" sz="1200" b="0" i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>
                          <a:effectLst/>
                          <a:latin typeface="Verdana"/>
                        </a:rPr>
                        <a:t>01.01.2012</a:t>
                      </a:r>
                      <a:endParaRPr lang="ru-RU" sz="1200" b="0" i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effectLst/>
                          <a:latin typeface="Verdana"/>
                        </a:rPr>
                        <a:t>01.01.2013</a:t>
                      </a:r>
                      <a:endParaRPr lang="ru-RU" sz="1200" b="0" i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effectLst/>
                          <a:latin typeface="Verdana"/>
                        </a:rPr>
                        <a:t>01.09.2013</a:t>
                      </a:r>
                      <a:endParaRPr lang="ru-RU" sz="1200" b="0" i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Кредити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надані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суб`єктам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господарювання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276 184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472 584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474 991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508 288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580 907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609 202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638 490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6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Кредити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надані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фізичним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особам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153 633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268 857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222 538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186 540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174 650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161 775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165 992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4048" name="Text Box 256"/>
          <p:cNvSpPr txBox="1">
            <a:spLocks noChangeArrowheads="1"/>
          </p:cNvSpPr>
          <p:nvPr/>
        </p:nvSpPr>
        <p:spPr bwMode="auto">
          <a:xfrm>
            <a:off x="8011640" y="4037732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(млн. </a:t>
            </a:r>
            <a:r>
              <a:rPr lang="ru-RU" dirty="0" err="1"/>
              <a:t>грн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8600" y="260648"/>
            <a:ext cx="63816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Таблиця сум наданих </a:t>
            </a:r>
          </a:p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кредитів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733</TotalTime>
  <Words>307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Базовая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кредитування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26</cp:revision>
  <dcterms:created xsi:type="dcterms:W3CDTF">2013-09-30T20:19:28Z</dcterms:created>
  <dcterms:modified xsi:type="dcterms:W3CDTF">2013-10-09T22:19:09Z</dcterms:modified>
</cp:coreProperties>
</file>