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76" r:id="rId13"/>
    <p:sldId id="262" r:id="rId14"/>
    <p:sldId id="269" r:id="rId15"/>
    <p:sldId id="267" r:id="rId16"/>
    <p:sldId id="268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7" autoAdjust="0"/>
  </p:normalViewPr>
  <p:slideViewPr>
    <p:cSldViewPr>
      <p:cViewPr>
        <p:scale>
          <a:sx n="97" d="100"/>
          <a:sy n="97" d="100"/>
        </p:scale>
        <p:origin x="-3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AF61-3C92-45F8-B51E-E13F9A44CC4A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BCA68-542A-427A-A485-596542F4A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143512"/>
            <a:ext cx="6012160" cy="1165808"/>
          </a:xfrm>
        </p:spPr>
        <p:txBody>
          <a:bodyPr/>
          <a:lstStyle/>
          <a:p>
            <a:pPr algn="ctr"/>
            <a:r>
              <a:rPr lang="ru-RU" sz="2800" i="1" dirty="0" smtClean="0"/>
              <a:t>Понятие синтетических лекарственных препаратов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Антигистаминные препараты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1455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Показания:</a:t>
            </a:r>
          </a:p>
          <a:p>
            <a:r>
              <a:rPr lang="ru-RU" dirty="0" smtClean="0"/>
              <a:t>крапивница;</a:t>
            </a:r>
          </a:p>
          <a:p>
            <a:r>
              <a:rPr lang="ru-RU" dirty="0" smtClean="0"/>
              <a:t>сывороточная болезнь;</a:t>
            </a:r>
          </a:p>
          <a:p>
            <a:r>
              <a:rPr lang="ru-RU" dirty="0" smtClean="0"/>
              <a:t>аллергический ринит;</a:t>
            </a:r>
          </a:p>
          <a:p>
            <a:r>
              <a:rPr lang="ru-RU" dirty="0" smtClean="0"/>
              <a:t>конъюнктивит;</a:t>
            </a:r>
          </a:p>
          <a:p>
            <a:r>
              <a:rPr lang="ru-RU" dirty="0" smtClean="0"/>
              <a:t>контактный дерматит;</a:t>
            </a:r>
          </a:p>
          <a:p>
            <a:r>
              <a:rPr lang="ru-RU" dirty="0" smtClean="0"/>
              <a:t>кожный зуд;</a:t>
            </a:r>
          </a:p>
          <a:p>
            <a:r>
              <a:rPr lang="ru-RU" dirty="0" smtClean="0"/>
              <a:t>острая и хроническая экзема;</a:t>
            </a:r>
          </a:p>
          <a:p>
            <a:r>
              <a:rPr lang="ru-RU" dirty="0" smtClean="0"/>
              <a:t>атопический дерматит;</a:t>
            </a:r>
          </a:p>
          <a:p>
            <a:r>
              <a:rPr lang="ru-RU" dirty="0" smtClean="0"/>
              <a:t>пищевая и лекарственная аллергия;</a:t>
            </a:r>
          </a:p>
          <a:p>
            <a:r>
              <a:rPr lang="ru-RU" dirty="0" smtClean="0"/>
              <a:t>аллергические реакции на укусы насекомых.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Супрастин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431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Показания:</a:t>
            </a:r>
          </a:p>
          <a:p>
            <a:r>
              <a:rPr lang="ru-RU" dirty="0" smtClean="0"/>
              <a:t>Аллергические заболевания; </a:t>
            </a:r>
            <a:r>
              <a:rPr lang="ru-RU" dirty="0" err="1" smtClean="0"/>
              <a:t>аллергодерматозы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язвенная болезнь желудка и двенадцатиперстной кишки; </a:t>
            </a:r>
          </a:p>
          <a:p>
            <a:r>
              <a:rPr lang="ru-RU" dirty="0" smtClean="0"/>
              <a:t>Бессонница; </a:t>
            </a:r>
          </a:p>
          <a:p>
            <a:r>
              <a:rPr lang="ru-RU" dirty="0" smtClean="0"/>
              <a:t>морская болезнь; </a:t>
            </a:r>
          </a:p>
          <a:p>
            <a:r>
              <a:rPr lang="ru-RU" dirty="0" smtClean="0"/>
              <a:t>лучевая болезнь;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500174"/>
            <a:ext cx="2275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Димедрол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857760"/>
            <a:ext cx="3571900" cy="23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756652"/>
            <a:ext cx="2643206" cy="21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943600" cy="1143000"/>
          </a:xfrm>
        </p:spPr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Противоопухолевые препараты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785926"/>
            <a:ext cx="2702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Митомицин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571744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Показания:</a:t>
            </a:r>
          </a:p>
          <a:p>
            <a:r>
              <a:rPr lang="ru-RU" dirty="0" smtClean="0"/>
              <a:t>Рак желудка, </a:t>
            </a:r>
          </a:p>
          <a:p>
            <a:r>
              <a:rPr lang="ru-RU" dirty="0" smtClean="0"/>
              <a:t>рак поджелудочной железы, </a:t>
            </a:r>
          </a:p>
          <a:p>
            <a:r>
              <a:rPr lang="ru-RU" dirty="0" smtClean="0"/>
              <a:t>рак пищевода, </a:t>
            </a:r>
          </a:p>
          <a:p>
            <a:r>
              <a:rPr lang="ru-RU" dirty="0" smtClean="0"/>
              <a:t>рак печени, </a:t>
            </a:r>
          </a:p>
          <a:p>
            <a:r>
              <a:rPr lang="ru-RU" dirty="0" smtClean="0"/>
              <a:t>рак желчных протоков, </a:t>
            </a:r>
          </a:p>
          <a:p>
            <a:r>
              <a:rPr lang="ru-RU" dirty="0" smtClean="0"/>
              <a:t>рак толстой и прямой кишки,</a:t>
            </a:r>
          </a:p>
          <a:p>
            <a:r>
              <a:rPr lang="ru-RU" dirty="0" smtClean="0"/>
              <a:t>злокачественные опухоли головы и шеи,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2762263" cy="20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410" name="Picture 2" descr="http://www.rlsnet.ru/images/struf_dv/97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2608071" cy="15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043758" cy="428628"/>
          </a:xfrm>
        </p:spPr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Психофармакологические препараты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2670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Дикарбин</a:t>
            </a:r>
            <a:endParaRPr lang="ru-R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Показания:</a:t>
            </a:r>
          </a:p>
          <a:p>
            <a:r>
              <a:rPr lang="ru-RU" dirty="0" smtClean="0"/>
              <a:t>Шизофрения, </a:t>
            </a:r>
          </a:p>
          <a:p>
            <a:r>
              <a:rPr lang="ru-RU" dirty="0" smtClean="0"/>
              <a:t>алкогольный психоз, </a:t>
            </a:r>
          </a:p>
          <a:p>
            <a:r>
              <a:rPr lang="ru-RU" dirty="0" smtClean="0"/>
              <a:t>абстинентный синдром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571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Показания:</a:t>
            </a:r>
          </a:p>
          <a:p>
            <a:r>
              <a:rPr lang="ru-RU" dirty="0" smtClean="0"/>
              <a:t>бессонница, </a:t>
            </a:r>
          </a:p>
          <a:p>
            <a:r>
              <a:rPr lang="ru-RU" dirty="0" smtClean="0"/>
              <a:t>Тревожные состояния, неврозы, депрессии, </a:t>
            </a:r>
          </a:p>
          <a:p>
            <a:r>
              <a:rPr lang="ru-RU" dirty="0" smtClean="0"/>
              <a:t>психопатии у возбужденных больных, агрессивность,</a:t>
            </a:r>
          </a:p>
          <a:p>
            <a:r>
              <a:rPr lang="ru-RU" dirty="0" smtClean="0"/>
              <a:t> дисфория.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643050"/>
            <a:ext cx="236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Клозапин</a:t>
            </a:r>
            <a:endParaRPr lang="ru-RU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83946"/>
            <a:ext cx="2643206" cy="28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642"/>
            <a:ext cx="3357586" cy="25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Лекарственные препараты</a:t>
            </a:r>
            <a:endParaRPr lang="ru-RU" sz="32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 flipV="1">
            <a:off x="1214414" y="1357298"/>
            <a:ext cx="85725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6200000" flipH="1">
            <a:off x="4643438" y="1428736"/>
            <a:ext cx="714380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283" y="2071678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u="sng" dirty="0" smtClean="0"/>
              <a:t>Причинные</a:t>
            </a:r>
          </a:p>
          <a:p>
            <a:r>
              <a:rPr lang="ru-RU" dirty="0" smtClean="0"/>
              <a:t>(действуют непосредственно на болезнь, устраняя её)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акрихин (поражает возбудителя малярии)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сердечные препараты (возвращают больной сердечной мышце нормальную силу)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228599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Симптоматические</a:t>
            </a:r>
            <a:r>
              <a:rPr lang="ru-RU" u="sng" dirty="0" smtClean="0"/>
              <a:t> </a:t>
            </a:r>
          </a:p>
          <a:p>
            <a:r>
              <a:rPr lang="ru-RU" dirty="0" smtClean="0"/>
              <a:t>(не устраняя заболевание, уничтожают лишь вызванные им отклонения от нормы)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аспирин (снижает </a:t>
            </a:r>
            <a:r>
              <a:rPr lang="en-US" dirty="0" smtClean="0"/>
              <a:t>t)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пирамидон (устраняет невралгическую боль)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643446"/>
            <a:ext cx="2928958" cy="19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643446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Снотворные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1643050"/>
            <a:ext cx="8501122" cy="25060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     Вещества, вызывающие сон, относятся к разным классам, но наиболее известны производные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барбитуровой кислоты.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Все барбитураты угнетают нервную систему.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Амитал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обладает широким спектром успокоительного воздействия.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В качестве успокаивающего и снотворного  средства широко используется </a:t>
            </a:r>
            <a:r>
              <a:rPr lang="ru-RU" sz="2000" b="1" i="1" kern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медрол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  <p:pic>
        <p:nvPicPr>
          <p:cNvPr id="14338" name="Picture 2" descr="Amobarbita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645024"/>
            <a:ext cx="1800200" cy="3003061"/>
          </a:xfrm>
          <a:prstGeom prst="rect">
            <a:avLst/>
          </a:prstGeom>
          <a:noFill/>
        </p:spPr>
      </p:pic>
      <p:pic>
        <p:nvPicPr>
          <p:cNvPr id="14340" name="Picture 4" descr="http://sigaretastop.ru/wp-content/uploads/2012/02/%D0%94%D0%B8%D0%BC%D0%B5%D0%B4%D1%80%D0%BE%D0%BB-%D0%B8-%D0%B0%D0%BB%D0%BA%D0%BE%D0%B3%D0%BE%D0%BB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47395"/>
            <a:ext cx="3600400" cy="2910605"/>
          </a:xfrm>
          <a:prstGeom prst="rect">
            <a:avLst/>
          </a:prstGeom>
          <a:noFill/>
        </p:spPr>
      </p:pic>
      <p:pic>
        <p:nvPicPr>
          <p:cNvPr id="14342" name="Picture 6" descr="http://vapteke.com.ua/images/drugs/dimedrol_arter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913853" cy="1969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Сульфамидные препараты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Стрептоцид, норсульфазол, сульфадимезин, </a:t>
            </a:r>
            <a:r>
              <a:rPr lang="ru-RU" b="1" dirty="0" err="1" smtClean="0"/>
              <a:t>этазол</a:t>
            </a:r>
            <a:r>
              <a:rPr lang="ru-RU" b="1" dirty="0" smtClean="0"/>
              <a:t>, </a:t>
            </a:r>
            <a:r>
              <a:rPr lang="ru-RU" b="1" dirty="0" err="1" smtClean="0"/>
              <a:t>сульфадиметоксин</a:t>
            </a:r>
            <a:r>
              <a:rPr lang="ru-RU" b="1" dirty="0" smtClean="0"/>
              <a:t>  </a:t>
            </a:r>
            <a:r>
              <a:rPr lang="ru-RU" dirty="0" smtClean="0"/>
              <a:t>-  легко всасываются, быстро накапливаются в нужных концентрациях в крови, применяются при лечении инфекционных заболеваний.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00037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Фталазол, </a:t>
            </a:r>
            <a:r>
              <a:rPr lang="ru-RU" b="1" dirty="0" err="1" smtClean="0"/>
              <a:t>фтазин</a:t>
            </a:r>
            <a:r>
              <a:rPr lang="ru-RU" dirty="0" smtClean="0"/>
              <a:t>  -  трудно всасываются, долго находятся в кишечнике в высоких концентрациях, применяются при инфекционных заболеваниях  Ж-К тракта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00504"/>
            <a:ext cx="2190752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Сульфамидные препараты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835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Всасывание и скорость выведения из организма определяют дозу и частоту приема лекарств. Сульфамидные препараты, задерживающиеся в организме долгое время, достаточно применять один раз в день. От химических свойств вещества зависит и время приема лекарства:  до или после еды.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1435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практике лечения заболеваний обнаружилось явление привыкания микроорганизмов к препарату, т.е. привычные лекарства уже не действуют, а болезнь труднее поддается лечению, поэтому требуется обновлять лекарственные препараты.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2071702" cy="15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234791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286124"/>
            <a:ext cx="2238374" cy="16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5715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Нужно строго следовать инструкции. </a:t>
            </a:r>
            <a:endParaRPr lang="ru-RU" sz="2000" dirty="0" smtClean="0"/>
          </a:p>
          <a:p>
            <a:r>
              <a:rPr lang="ru-RU" sz="2000" b="1" dirty="0" smtClean="0"/>
              <a:t>2. Не допускается самолечение. </a:t>
            </a:r>
          </a:p>
          <a:p>
            <a:r>
              <a:rPr lang="ru-RU" sz="2000" b="1" dirty="0" smtClean="0"/>
              <a:t>3. Принимайте лекарства через равномерные промежутки времени. </a:t>
            </a:r>
          </a:p>
          <a:p>
            <a:r>
              <a:rPr lang="ru-RU" sz="2000" b="1" dirty="0" smtClean="0"/>
              <a:t>4. Лечение необходимо доводить до конца.</a:t>
            </a:r>
          </a:p>
          <a:p>
            <a:r>
              <a:rPr lang="ru-RU" sz="2000" b="1" dirty="0" smtClean="0"/>
              <a:t>5. Если назначено несколько лечебных препаратов, принимать их необходимо отдельно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6. Лекарства необходимо обязательно запивать.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7. В связи с тем, что лекарственные препараты чужды и токсичны для организма, очень важна их </a:t>
            </a:r>
            <a:r>
              <a:rPr lang="ru-RU" sz="2000" b="1" i="1" u="sng" dirty="0" smtClean="0"/>
              <a:t>правильная дозировка!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31432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14818"/>
            <a:ext cx="3109648" cy="233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приема лекарственных препаратов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http://paraplus.ua/squelettes/images/itselftreatment_u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677472" cy="27908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35729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Лекарственные препараты </a:t>
            </a:r>
            <a:r>
              <a:rPr lang="ru-RU" sz="2400" i="1" dirty="0" smtClean="0"/>
              <a:t>– это соединения, применяемые для лечения и предупреждения заболеваний.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271462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/>
              <a:t>Например:</a:t>
            </a:r>
            <a:endParaRPr lang="ru-RU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357562"/>
            <a:ext cx="30546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нитроглицерин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аспирин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салол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глутаминовая 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анестезин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новокаин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1724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786058"/>
            <a:ext cx="1928794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4114800" cy="114300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лечения использовали растения в разных видах (отвары, настойки), высушенных насекомых, органы животных.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857652" cy="28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742250" cy="28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714488"/>
            <a:ext cx="7572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развитием научных знаний из природных источников были получены индивидуальные, чистые вещества. Например, так были получены алкалоиды, гормоны, витамины и т.д.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758407" cy="174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2913613" cy="2041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14752"/>
            <a:ext cx="2438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Синтетические лекарственные препараты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786058"/>
            <a:ext cx="3042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1887 г. – фенацетин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1896 г. – пирамидон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20 в. ‏– веронал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Появились в 19 в.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393803" y="2250273"/>
            <a:ext cx="642148" cy="794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2376523" cy="23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428868"/>
            <a:ext cx="2643186" cy="24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72008"/>
            <a:ext cx="1847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Современные лекарственные средства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по характеру действия, оказываемому на организм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14480" y="1857364"/>
            <a:ext cx="50006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429124" y="2928934"/>
            <a:ext cx="785818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786446" y="1857364"/>
            <a:ext cx="35719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357422" y="4500570"/>
            <a:ext cx="1000132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036215" y="5179231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43636" y="5000636"/>
            <a:ext cx="285752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158" y="2285992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Противомикробные</a:t>
            </a:r>
          </a:p>
          <a:p>
            <a:r>
              <a:rPr lang="ru-RU" b="1" u="sng" dirty="0" smtClean="0"/>
              <a:t>Излечивают: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ангину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воспаление легких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скарлатину и др.инфекционные заболевания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2285992"/>
            <a:ext cx="386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Болеутоляющие</a:t>
            </a:r>
          </a:p>
          <a:p>
            <a:r>
              <a:rPr lang="ru-RU" dirty="0" smtClean="0"/>
              <a:t>(аспирин, парацетамол, анальгин)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364331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Воздействующие на сердце и кровеносные сосуды</a:t>
            </a:r>
          </a:p>
          <a:p>
            <a:r>
              <a:rPr lang="ru-RU" dirty="0" smtClean="0"/>
              <a:t>(нитроглицерин, </a:t>
            </a:r>
            <a:r>
              <a:rPr lang="ru-RU" dirty="0" err="1" smtClean="0"/>
              <a:t>анаприлин</a:t>
            </a:r>
            <a:r>
              <a:rPr lang="ru-RU" dirty="0" smtClean="0"/>
              <a:t>, дибазол)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72" y="500063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Антигистаминные</a:t>
            </a:r>
          </a:p>
          <a:p>
            <a:r>
              <a:rPr lang="ru-RU" dirty="0" smtClean="0"/>
              <a:t>( </a:t>
            </a:r>
            <a:r>
              <a:rPr lang="ru-RU" dirty="0" err="1" smtClean="0"/>
              <a:t>супрастин</a:t>
            </a:r>
            <a:r>
              <a:rPr lang="ru-RU" dirty="0" smtClean="0"/>
              <a:t>, </a:t>
            </a:r>
            <a:r>
              <a:rPr lang="ru-RU" dirty="0" err="1" smtClean="0"/>
              <a:t>димедрол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лечение аллергических заболеваний)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86117" y="5572140"/>
            <a:ext cx="308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Противоопухолевые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дактиномицин</a:t>
            </a:r>
            <a:r>
              <a:rPr lang="ru-RU" dirty="0" smtClean="0"/>
              <a:t>, </a:t>
            </a:r>
            <a:r>
              <a:rPr lang="ru-RU" dirty="0" err="1" smtClean="0"/>
              <a:t>митомицин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48565" y="5286388"/>
            <a:ext cx="2995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Психофармокологические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(</a:t>
            </a:r>
            <a:r>
              <a:rPr lang="ru-RU" dirty="0" err="1" smtClean="0"/>
              <a:t>клозапин</a:t>
            </a:r>
            <a:r>
              <a:rPr lang="ru-RU" dirty="0" smtClean="0"/>
              <a:t>, </a:t>
            </a:r>
            <a:r>
              <a:rPr lang="ru-RU" dirty="0" err="1" smtClean="0"/>
              <a:t>дикарбин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тиоридазин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530" name="Picture 2" descr="http://www.lenagold.ru/fon/clipart/t/tabl/tabl0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57250" cy="857251"/>
          </a:xfrm>
          <a:prstGeom prst="rect">
            <a:avLst/>
          </a:prstGeom>
          <a:noFill/>
        </p:spPr>
      </p:pic>
      <p:pic>
        <p:nvPicPr>
          <p:cNvPr id="22532" name="Picture 4" descr="http://primirenie.luchiksveta.ru/zitati/kartinki/tablet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552" y="4005064"/>
            <a:ext cx="1365448" cy="1119667"/>
          </a:xfrm>
          <a:prstGeom prst="rect">
            <a:avLst/>
          </a:prstGeom>
          <a:noFill/>
        </p:spPr>
      </p:pic>
      <p:pic>
        <p:nvPicPr>
          <p:cNvPr id="22534" name="Picture 6" descr="http://irinazaytseva.ru/Pic/insult_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24944"/>
            <a:ext cx="1182564" cy="693441"/>
          </a:xfrm>
          <a:prstGeom prst="rect">
            <a:avLst/>
          </a:prstGeom>
          <a:noFill/>
        </p:spPr>
      </p:pic>
      <p:pic>
        <p:nvPicPr>
          <p:cNvPr id="22536" name="Picture 8" descr="http://lekarstvennik.ru/sites/default/files/u10/lekarstva/n/nitroglicer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869160"/>
            <a:ext cx="792088" cy="638781"/>
          </a:xfrm>
          <a:prstGeom prst="rect">
            <a:avLst/>
          </a:prstGeom>
          <a:noFill/>
        </p:spPr>
      </p:pic>
      <p:pic>
        <p:nvPicPr>
          <p:cNvPr id="22538" name="Picture 10" descr="http://www.neboleem.net/images/stories1/lekarstva/tioridaz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849888"/>
            <a:ext cx="1008112" cy="1008112"/>
          </a:xfrm>
          <a:prstGeom prst="rect">
            <a:avLst/>
          </a:prstGeom>
          <a:noFill/>
        </p:spPr>
      </p:pic>
      <p:pic>
        <p:nvPicPr>
          <p:cNvPr id="22540" name="Picture 12" descr="http://zdorovoepitanie2.ru/wp-content/uploads/mitomicin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877272"/>
            <a:ext cx="859031" cy="980728"/>
          </a:xfrm>
          <a:prstGeom prst="rect">
            <a:avLst/>
          </a:prstGeom>
          <a:noFill/>
        </p:spPr>
      </p:pic>
      <p:pic>
        <p:nvPicPr>
          <p:cNvPr id="22542" name="Picture 14" descr="http://images.spasibovsem.ru/catalog/original/antigistaminnye-tabletki-suprastin-otzyvy-1370400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6165304"/>
            <a:ext cx="1411046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6400800" cy="1143000"/>
          </a:xfrm>
        </p:spPr>
        <p:txBody>
          <a:bodyPr/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Противомикробные препараты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14287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Фурацилин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428868"/>
            <a:ext cx="59293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</a:p>
          <a:p>
            <a:r>
              <a:rPr lang="ru-RU" dirty="0" smtClean="0"/>
              <a:t>гнойные раны;</a:t>
            </a:r>
          </a:p>
          <a:p>
            <a:r>
              <a:rPr lang="ru-RU" dirty="0" smtClean="0"/>
              <a:t>ожоги II–III ст.;</a:t>
            </a:r>
          </a:p>
          <a:p>
            <a:r>
              <a:rPr lang="ru-RU" dirty="0" smtClean="0"/>
              <a:t>конъюнктивит;</a:t>
            </a:r>
          </a:p>
          <a:p>
            <a:r>
              <a:rPr lang="ru-RU" dirty="0" smtClean="0"/>
              <a:t>фурункулы наружного слухового прохода;</a:t>
            </a:r>
          </a:p>
          <a:p>
            <a:r>
              <a:rPr lang="ru-RU" dirty="0" smtClean="0"/>
              <a:t>остеомиелит;</a:t>
            </a:r>
          </a:p>
          <a:p>
            <a:r>
              <a:rPr lang="ru-RU" dirty="0" smtClean="0"/>
              <a:t>острый наружный и средний отит;</a:t>
            </a:r>
          </a:p>
          <a:p>
            <a:r>
              <a:rPr lang="ru-RU" dirty="0" smtClean="0"/>
              <a:t>стоматит;</a:t>
            </a:r>
          </a:p>
          <a:p>
            <a:r>
              <a:rPr lang="ru-RU" dirty="0" smtClean="0"/>
              <a:t>гингивит;</a:t>
            </a:r>
          </a:p>
          <a:p>
            <a:r>
              <a:rPr lang="ru-RU" dirty="0" smtClean="0"/>
              <a:t>мелкие повреждения кожи (в т.ч. ссадины, царапины, трещины, порезы)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506" name="Picture 2" descr="http://lechenie-gipertonii.info/wp-content/uploads/2011/01/furosem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1729684" cy="1335316"/>
          </a:xfrm>
          <a:prstGeom prst="rect">
            <a:avLst/>
          </a:prstGeom>
          <a:noFill/>
        </p:spPr>
      </p:pic>
      <p:pic>
        <p:nvPicPr>
          <p:cNvPr id="21508" name="Picture 4" descr="File:Furosemide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3" y="2204864"/>
            <a:ext cx="2354064" cy="139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400816" cy="1143000"/>
          </a:xfrm>
        </p:spPr>
        <p:txBody>
          <a:bodyPr/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Болеутоляющие препараты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357298"/>
            <a:ext cx="242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Анальгин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Показания:</a:t>
            </a:r>
          </a:p>
          <a:p>
            <a:r>
              <a:rPr lang="ru-RU" i="1" dirty="0" smtClean="0"/>
              <a:t>головная боль;</a:t>
            </a:r>
          </a:p>
          <a:p>
            <a:r>
              <a:rPr lang="ru-RU" i="1" dirty="0" smtClean="0"/>
              <a:t>зубная боль;</a:t>
            </a:r>
          </a:p>
          <a:p>
            <a:r>
              <a:rPr lang="ru-RU" i="1" dirty="0" smtClean="0"/>
              <a:t>невралгия;</a:t>
            </a:r>
          </a:p>
          <a:p>
            <a:r>
              <a:rPr lang="ru-RU" i="1" dirty="0" smtClean="0"/>
              <a:t>послеоперационная боль;</a:t>
            </a:r>
          </a:p>
          <a:p>
            <a:r>
              <a:rPr lang="ru-RU" i="1" dirty="0" smtClean="0"/>
              <a:t>лихорадочные состояния при инфекционно-воспалительных заболеваниях.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357430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Показания: </a:t>
            </a:r>
          </a:p>
          <a:p>
            <a:r>
              <a:rPr lang="ru-RU" dirty="0" smtClean="0"/>
              <a:t>болевой синдром различной локализации (суставные, мышечные, головная, зубная боли);</a:t>
            </a:r>
          </a:p>
          <a:p>
            <a:r>
              <a:rPr lang="ru-RU" dirty="0" smtClean="0"/>
              <a:t>лихорадочные состояния.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500174"/>
            <a:ext cx="217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Аспирин</a:t>
            </a:r>
            <a:endParaRPr lang="ru-RU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2928958" cy="19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2714644" cy="197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анальг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1571602" cy="1584176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thumb/d/dc/Acetylsalicyls%C3%A4ure2.svg/180px-Acetylsalicyls%C3%A4ure2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12776"/>
            <a:ext cx="171450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943600" cy="1143000"/>
          </a:xfrm>
        </p:spPr>
        <p:txBody>
          <a:bodyPr/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Воздействующие на сердце и кровеносные сосуды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354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Нитроглицерин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1714488"/>
            <a:ext cx="192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Дибазол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428868"/>
            <a:ext cx="265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Показания:</a:t>
            </a:r>
          </a:p>
          <a:p>
            <a:r>
              <a:rPr lang="ru-RU" dirty="0" smtClean="0"/>
              <a:t>Приступы стенокардии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4288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Показания:</a:t>
            </a:r>
          </a:p>
          <a:p>
            <a:r>
              <a:rPr lang="ru-RU" dirty="0" smtClean="0"/>
              <a:t>Артериальная гипертензия, спазм артерий </a:t>
            </a:r>
          </a:p>
          <a:p>
            <a:r>
              <a:rPr lang="ru-RU" dirty="0" smtClean="0"/>
              <a:t>спазм гладкой мускулатуры внутренних органов (язвенная болезнь желудка и двенадцатиперстной кишки, кишечная колика)</a:t>
            </a:r>
          </a:p>
          <a:p>
            <a:r>
              <a:rPr lang="ru-RU" dirty="0" smtClean="0"/>
              <a:t> заболевания нервной системы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3024202" cy="15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786322"/>
            <a:ext cx="1857378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58" name="Picture 2" descr="Нитроглицер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808312" cy="1610859"/>
          </a:xfrm>
          <a:prstGeom prst="rect">
            <a:avLst/>
          </a:prstGeom>
          <a:noFill/>
        </p:spPr>
      </p:pic>
      <p:pic>
        <p:nvPicPr>
          <p:cNvPr id="19460" name="Picture 4" descr="041_060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40030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DokAni</Template>
  <TotalTime>335</TotalTime>
  <Words>735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Default Design</vt:lpstr>
      <vt:lpstr>Понятие синтетических лекарственных препаратов</vt:lpstr>
      <vt:lpstr>Слайд 2</vt:lpstr>
      <vt:lpstr>Из истории</vt:lpstr>
      <vt:lpstr>Слайд 4</vt:lpstr>
      <vt:lpstr>Синтетические лекарственные препараты</vt:lpstr>
      <vt:lpstr>Современные лекарственные средства</vt:lpstr>
      <vt:lpstr>Противомикробные препараты</vt:lpstr>
      <vt:lpstr>Болеутоляющие препараты</vt:lpstr>
      <vt:lpstr>Воздействующие на сердце и кровеносные сосуды </vt:lpstr>
      <vt:lpstr>Антигистаминные препараты</vt:lpstr>
      <vt:lpstr>Противоопухолевые препараты </vt:lpstr>
      <vt:lpstr>Психофармакологические препараты  </vt:lpstr>
      <vt:lpstr>Лекарственные препараты</vt:lpstr>
      <vt:lpstr>Снотворные</vt:lpstr>
      <vt:lpstr>Сульфамидные препараты</vt:lpstr>
      <vt:lpstr>Сульфамидные препараты</vt:lpstr>
      <vt:lpstr>Правила приема лекарственных препаратов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препараты </dc:title>
  <cp:lastModifiedBy>Карина</cp:lastModifiedBy>
  <cp:revision>39</cp:revision>
  <dcterms:modified xsi:type="dcterms:W3CDTF">2014-02-21T16:49:46Z</dcterms:modified>
</cp:coreProperties>
</file>