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313A-A462-4D23-BF1D-4B6F82D70518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2C6D-EC7A-42DF-8587-7D4924EE9D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313A-A462-4D23-BF1D-4B6F82D70518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2C6D-EC7A-42DF-8587-7D4924EE9D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313A-A462-4D23-BF1D-4B6F82D70518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2C6D-EC7A-42DF-8587-7D4924EE9D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313A-A462-4D23-BF1D-4B6F82D70518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2C6D-EC7A-42DF-8587-7D4924EE9D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313A-A462-4D23-BF1D-4B6F82D70518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2C6D-EC7A-42DF-8587-7D4924EE9D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313A-A462-4D23-BF1D-4B6F82D70518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2C6D-EC7A-42DF-8587-7D4924EE9D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313A-A462-4D23-BF1D-4B6F82D70518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2C6D-EC7A-42DF-8587-7D4924EE9D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313A-A462-4D23-BF1D-4B6F82D70518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2C6D-EC7A-42DF-8587-7D4924EE9D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313A-A462-4D23-BF1D-4B6F82D70518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2C6D-EC7A-42DF-8587-7D4924EE9D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313A-A462-4D23-BF1D-4B6F82D70518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2C6D-EC7A-42DF-8587-7D4924EE9D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313A-A462-4D23-BF1D-4B6F82D70518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2C6D-EC7A-42DF-8587-7D4924EE9D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313A-A462-4D23-BF1D-4B6F82D70518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C2C6D-EC7A-42DF-8587-7D4924EE9D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16" y="3645024"/>
            <a:ext cx="9145016" cy="1512168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 емоцій</a:t>
            </a:r>
            <a:endParaRPr lang="uk-UA" sz="9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oglyad.com/Content/stories/4122/bbabb49d00da4322fb786491d9cae2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960440" cy="2643241"/>
          </a:xfrm>
          <a:prstGeom prst="roundRect">
            <a:avLst>
              <a:gd name="adj" fmla="val 36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3573016"/>
            <a:ext cx="6048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Переживання </a:t>
            </a:r>
            <a:r>
              <a:rPr lang="uk-UA" sz="2000" dirty="0" smtClean="0"/>
              <a:t>людини можуть виявлятися не тільки у вигляді емоцій і емоційних станів, а й у вигляді різноманітних почуттів. Почуття на відміну від емоцій мають не тільки більш складну структуру, а й характеризуються, як уже вказувалося, визначеним предметним змістом. Залежно від їх змісту почуття бувають: моральні чи етичні, інтелектуальні або пізнавальні й естетичні. У почуттях виявляється виборче ставлення людини до предметів і явищ навколишнього світу.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1663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Почуття</a:t>
            </a:r>
          </a:p>
        </p:txBody>
      </p:sp>
      <p:pic>
        <p:nvPicPr>
          <p:cNvPr id="22534" name="Picture 6" descr="http://cs410721.userapi.com/v410721924/4824/ip1rQow2C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810000" cy="2533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6" name="Picture 8" descr="http://webmed.com.ua/uploads/files/images/0000000108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861048"/>
            <a:ext cx="2592288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160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Моральні почуття</a:t>
            </a:r>
            <a:endParaRPr lang="uk-UA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Це переживання людиною свого ставлення до людей і до самого себе в залежності від того чи відповідає чи не відповідає їх поведінка і власні вчинки тим моральним принципам і етичним нормам, які існують в суспільстві.</a:t>
            </a:r>
          </a:p>
          <a:p>
            <a:r>
              <a:rPr lang="uk-UA" dirty="0" smtClean="0"/>
              <a:t>Моральні почуття мають дієвий характер. Вони проявляються не тільки в переживаннях, а й в діях і вчинках. Почуття любові, дружби, прихильності, подяки, солідарності та ін. спонукають людину здійснювати високоморальні вчинки по відношенню до інших людей. У почуттях обов'язку, відповідальності, честі, совісті, сорому, жалю та ін. проявляється переживання ставлення до своїх власних вчинків. Вони змушують людину виправити допущені помилки в своїй поведінці, вибачитися за скоєне і надалі не допускати їх повторення.</a:t>
            </a:r>
            <a:endParaRPr lang="uk-UA" dirty="0"/>
          </a:p>
        </p:txBody>
      </p:sp>
      <p:pic>
        <p:nvPicPr>
          <p:cNvPr id="23554" name="Picture 2" descr="http://kkdnz295.dnepredu.com/uploads/editor/2895/99911/sitepage_51/ucos34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28083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sp_school44.dnepredu.com/uploads/editor/1439/87878/sitepage_39/image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736304" cy="288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513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Інтелектуальні почуття</a:t>
            </a:r>
            <a:endParaRPr lang="uk-UA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196752"/>
            <a:ext cx="4067944" cy="489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В інтелектуальних почуттях виявляється переживання свого ставлення до пізнавальної діяльності і до результатів розумових дій. Подив, цікавість, допитливість, зацікавленість, здивування, сумнів, упевненість, торжество – почуття, які спонукають людину вивчати навколишній світ, досліджувати таємниці природи і буття, пізнавати істину, відкривати нове, невідоме.</a:t>
            </a:r>
          </a:p>
          <a:p>
            <a:pPr algn="ctr"/>
            <a:r>
              <a:rPr lang="uk-UA" sz="2000" dirty="0" smtClean="0"/>
              <a:t>До інтелектуальних переживань відносять також почуття сатири, іронії та гумору.</a:t>
            </a:r>
            <a:endParaRPr lang="uk-UA" sz="2000" dirty="0"/>
          </a:p>
        </p:txBody>
      </p:sp>
      <p:pic>
        <p:nvPicPr>
          <p:cNvPr id="4" name="Рисунок 3" descr="HomeLearningIc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546791" cy="46805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Почуття сатири</a:t>
            </a:r>
            <a:endParaRPr lang="uk-UA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Сатиричне почуття виникає у людини, коли вона помічає вади, недоліки в людях і в суспільному житті і нещадно викриває їх. Вищою формою сатиричного ставлення людини до дійсності є почуття сарказму, яке проявляється у формі неприкритої відрази до окремих людей і суспільних явищ.</a:t>
            </a:r>
            <a:endParaRPr lang="uk-UA" sz="2000" dirty="0"/>
          </a:p>
        </p:txBody>
      </p:sp>
      <p:pic>
        <p:nvPicPr>
          <p:cNvPr id="24578" name="Picture 2" descr="http://cs303510.vk.me/u14565573/117618544/x_401d1e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3744416" cy="280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6056" y="3645024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Почуття іронії</a:t>
            </a:r>
            <a:endParaRPr lang="uk-UA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 smtClean="0"/>
              <a:t>Почуття іронії також як і сатири направлене на бичування недоліків, але іронічне зауваження має не такий злий характер, як в сатирі. Воно найчастіше виявляється у формі зневажливого ставлення до об'єкта.</a:t>
            </a:r>
            <a:endParaRPr lang="uk-UA" sz="2000" dirty="0"/>
          </a:p>
        </p:txBody>
      </p:sp>
      <p:pic>
        <p:nvPicPr>
          <p:cNvPr id="24580" name="Picture 4" descr="http://1.bp.blogspot.com/-lgwUHBbeMWg/UTvaaJx45vI/AAAAAAAACF0/ZCr-0zNJ6hA/s1600/hHkyHEehxz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600400" cy="2598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3673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Почуття гумору</a:t>
            </a:r>
            <a:endParaRPr lang="uk-UA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Гумор – чудове почуття, властиве людині. Без гумору життя б здавалася, в деяких випадках, просто нестерпним. Гумор дає можливість людині знаходити навіть у важкі моменти життя щось таке, що може викликати усмішку, сміх крізь сльози і подолати почуття безвиході. Найчастіше почуття гумору прагнуть викликати у близької людини, коли вона відчуває будь-які труднощі в житті і знаходиться в депресивному стані. </a:t>
            </a:r>
            <a:endParaRPr lang="uk-UA" sz="2000" dirty="0"/>
          </a:p>
        </p:txBody>
      </p:sp>
      <p:pic>
        <p:nvPicPr>
          <p:cNvPr id="26626" name="Picture 2" descr="http://www.pro-goroda.ru/sites/default/files/field/image/sm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24944"/>
            <a:ext cx="6768752" cy="38055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4723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Емоційні властивості</a:t>
            </a:r>
            <a:endParaRPr lang="uk-UA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836712"/>
            <a:ext cx="667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Найбільш загальними емоційними властивостями особистості є: </a:t>
            </a:r>
            <a:r>
              <a:rPr lang="uk-UA" sz="2400" dirty="0" smtClean="0"/>
              <a:t>сентиментальність, пристрасність, </a:t>
            </a:r>
            <a:r>
              <a:rPr lang="uk-UA" sz="2400" dirty="0" err="1" smtClean="0"/>
              <a:t>афективність</a:t>
            </a:r>
            <a:r>
              <a:rPr lang="uk-UA" sz="2400" dirty="0" smtClean="0"/>
              <a:t>, </a:t>
            </a:r>
            <a:r>
              <a:rPr lang="uk-UA" sz="2400" dirty="0" err="1" smtClean="0"/>
              <a:t>стресогенність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27650" name="Picture 2" descr="http://www.emozzi.com.ua/upload/medialibrary/11b/11bc715f376eaf6246ceb03f89e1fd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624736" cy="4326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692696"/>
            <a:ext cx="33843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solidFill>
                  <a:srgbClr val="0070C0"/>
                </a:solidFill>
              </a:rPr>
              <a:t>Сентиментальність</a:t>
            </a:r>
          </a:p>
          <a:p>
            <a:pPr algn="ctr"/>
            <a:endParaRPr lang="uk-UA" sz="2400" b="1" u="sng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dirty="0" smtClean="0"/>
              <a:t>Сентиментальним людям властива велика емоційна вразливість і чутливість. Будь-яка незначна подія або явище викликає у них гаму переживань, які визначають їх ставлення до навколишнього світу і до самого себе. Їх емоції замкнуті на своїй власній особистості і не викликають активної діяльності та поведінки.</a:t>
            </a:r>
            <a:endParaRPr lang="uk-UA" sz="2000" dirty="0" smtClean="0"/>
          </a:p>
        </p:txBody>
      </p:sp>
      <p:pic>
        <p:nvPicPr>
          <p:cNvPr id="28678" name="Picture 6" descr="http://onbeauty.ru/imager.php/getnews/158/-771167511_109830_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672408" cy="5466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36712"/>
            <a:ext cx="31683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u="sng" dirty="0" smtClean="0">
                <a:solidFill>
                  <a:srgbClr val="0070C0"/>
                </a:solidFill>
              </a:rPr>
              <a:t>Пристрасність</a:t>
            </a:r>
          </a:p>
          <a:p>
            <a:pPr algn="ctr"/>
            <a:endParaRPr lang="uk-UA" sz="3200" b="1" u="sng" dirty="0" smtClean="0"/>
          </a:p>
          <a:p>
            <a:pPr algn="ctr"/>
            <a:r>
              <a:rPr lang="uk-UA" sz="2400" dirty="0" smtClean="0"/>
              <a:t>Пристрасні суб'єкти характеризуються сильними і глибокими переживаннями, кипучою енергією, безроздільною відданістю до об'єкта своєї пристрасті.</a:t>
            </a:r>
            <a:endParaRPr lang="uk-UA" sz="2400" dirty="0"/>
          </a:p>
        </p:txBody>
      </p:sp>
      <p:pic>
        <p:nvPicPr>
          <p:cNvPr id="29698" name="Picture 2" descr="http://mirsovetov.ru/images/378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2381250" cy="3333750"/>
          </a:xfrm>
          <a:prstGeom prst="rect">
            <a:avLst/>
          </a:prstGeom>
          <a:noFill/>
        </p:spPr>
      </p:pic>
      <p:pic>
        <p:nvPicPr>
          <p:cNvPr id="29700" name="Picture 4" descr="http://med-info.ru/images/sredstvo_ot_igroman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3348372" cy="2232248"/>
          </a:xfrm>
          <a:prstGeom prst="rect">
            <a:avLst/>
          </a:prstGeom>
          <a:noFill/>
        </p:spPr>
      </p:pic>
      <p:pic>
        <p:nvPicPr>
          <p:cNvPr id="29702" name="Picture 6" descr="http://svit24.net/images/stories/articles/2013/Zdorovie/08-2013/01/167_pristrastie_e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21088"/>
            <a:ext cx="3780518" cy="252263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260648"/>
            <a:ext cx="3995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err="1" smtClean="0">
                <a:solidFill>
                  <a:srgbClr val="0070C0"/>
                </a:solidFill>
              </a:rPr>
              <a:t>Афективність</a:t>
            </a:r>
            <a:endParaRPr lang="uk-UA" sz="2800" b="1" u="sng" dirty="0" smtClean="0">
              <a:solidFill>
                <a:srgbClr val="0070C0"/>
              </a:solidFill>
            </a:endParaRPr>
          </a:p>
          <a:p>
            <a:pPr algn="ctr"/>
            <a:endParaRPr lang="uk-UA" sz="2400" b="1" u="sng" dirty="0" smtClean="0"/>
          </a:p>
          <a:p>
            <a:pPr algn="ctr"/>
            <a:r>
              <a:rPr lang="uk-UA" sz="2400" dirty="0" smtClean="0"/>
              <a:t>Афективні особистості схильні до сильних і бурхливих емоційних переживань. Часто втрачають контроль над собою, ведуть себе безвідповідально і істерично. </a:t>
            </a:r>
            <a:r>
              <a:rPr lang="uk-UA" sz="2400" dirty="0" err="1" smtClean="0"/>
              <a:t>Афективність</a:t>
            </a:r>
            <a:r>
              <a:rPr lang="uk-UA" sz="2400" dirty="0" smtClean="0"/>
              <a:t> властива найчастіше невихованим і розпущеним людям, які не звикли стримувати себе і управляти своїми діями.</a:t>
            </a:r>
            <a:endParaRPr lang="uk-UA" sz="2400" dirty="0"/>
          </a:p>
        </p:txBody>
      </p:sp>
      <p:pic>
        <p:nvPicPr>
          <p:cNvPr id="30722" name="Picture 2" descr="http://psyplaneta.ru/wp-content/uploads/2012/09/schizoid-personality-disorder.png"/>
          <p:cNvPicPr>
            <a:picLocks noChangeAspect="1" noChangeArrowheads="1"/>
          </p:cNvPicPr>
          <p:nvPr/>
        </p:nvPicPr>
        <p:blipFill>
          <a:blip r:embed="rId2" cstate="print"/>
          <a:srcRect l="4657" r="2009"/>
          <a:stretch>
            <a:fillRect/>
          </a:stretch>
        </p:blipFill>
        <p:spPr bwMode="auto">
          <a:xfrm>
            <a:off x="251520" y="5085184"/>
            <a:ext cx="4752528" cy="1519998"/>
          </a:xfrm>
          <a:prstGeom prst="rect">
            <a:avLst/>
          </a:prstGeom>
          <a:noFill/>
        </p:spPr>
      </p:pic>
      <p:pic>
        <p:nvPicPr>
          <p:cNvPr id="30724" name="Picture 4" descr="http://glavmedinfo.ru/resources/000/000/000/000/351/351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3"/>
            <a:ext cx="4824536" cy="3017381"/>
          </a:xfrm>
          <a:prstGeom prst="roundRect">
            <a:avLst>
              <a:gd name="adj" fmla="val 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2484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err="1" smtClean="0">
                <a:solidFill>
                  <a:srgbClr val="0070C0"/>
                </a:solidFill>
              </a:rPr>
              <a:t>Стресогенність</a:t>
            </a:r>
            <a:endParaRPr lang="uk-UA" sz="2800" b="1" u="sng" dirty="0" smtClean="0">
              <a:solidFill>
                <a:srgbClr val="0070C0"/>
              </a:solidFill>
            </a:endParaRPr>
          </a:p>
          <a:p>
            <a:pPr algn="ctr"/>
            <a:endParaRPr lang="uk-UA" sz="2000" b="1" u="sng" dirty="0" smtClean="0"/>
          </a:p>
          <a:p>
            <a:pPr algn="ctr"/>
            <a:r>
              <a:rPr lang="uk-UA" sz="2000" dirty="0" err="1" smtClean="0"/>
              <a:t>Стресогенні</a:t>
            </a:r>
            <a:r>
              <a:rPr lang="uk-UA" sz="2000" dirty="0" smtClean="0"/>
              <a:t> натури піддаються засмученому емоційному стану навіть при наявності незначної екстремальної ситуації. Вони втрачають самовладання і здатність правильно реагувати на стресові впливи, під впливом яких вони часто стають пасивними і бездіяльними.</a:t>
            </a:r>
          </a:p>
          <a:p>
            <a:pPr algn="ctr"/>
            <a:r>
              <a:rPr lang="uk-UA" sz="2000" dirty="0" smtClean="0"/>
              <a:t>На основі вищих почуттів, пов'язаних з духовним світом людини, можуть проявлятися такі емоційні якості особистості як сором'язливість, совісність, відповідальність, довірливість, милосердя, доброзичливість, захопленість, тривожність, </a:t>
            </a:r>
            <a:r>
              <a:rPr lang="uk-UA" sz="2000" dirty="0" smtClean="0"/>
              <a:t>допитливість.</a:t>
            </a:r>
            <a:r>
              <a:rPr lang="uk-UA" sz="2000" dirty="0" smtClean="0"/>
              <a:t> </a:t>
            </a:r>
            <a:endParaRPr lang="uk-UA" sz="2000" dirty="0"/>
          </a:p>
        </p:txBody>
      </p:sp>
      <p:pic>
        <p:nvPicPr>
          <p:cNvPr id="31746" name="Picture 2" descr="http://zdorovie.com/wp-content/uploads/2012/07/road-01.jpg"/>
          <p:cNvPicPr>
            <a:picLocks noChangeAspect="1" noChangeArrowheads="1"/>
          </p:cNvPicPr>
          <p:nvPr/>
        </p:nvPicPr>
        <p:blipFill>
          <a:blip r:embed="rId2" cstate="print"/>
          <a:srcRect l="14632" r="15866"/>
          <a:stretch>
            <a:fillRect/>
          </a:stretch>
        </p:blipFill>
        <p:spPr bwMode="auto">
          <a:xfrm>
            <a:off x="4788024" y="3212976"/>
            <a:ext cx="4104456" cy="3286126"/>
          </a:xfrm>
          <a:prstGeom prst="rect">
            <a:avLst/>
          </a:prstGeom>
          <a:noFill/>
        </p:spPr>
      </p:pic>
      <p:pic>
        <p:nvPicPr>
          <p:cNvPr id="31748" name="Picture 4" descr="http://sanatate.bzi.ro/public/upload/photos/19/personali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600400" cy="268829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моційні ст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2757531" cy="381642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43204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/>
              <a:t>Емоційні стани людини</a:t>
            </a:r>
            <a:r>
              <a:rPr lang="uk-UA" sz="2400" i="1" dirty="0"/>
              <a:t> зумовлені соціальними умовами існування і мають особистісний характер. </a:t>
            </a:r>
            <a:endParaRPr lang="uk-UA" sz="2400" i="1" dirty="0" smtClean="0"/>
          </a:p>
          <a:p>
            <a:r>
              <a:rPr lang="uk-UA" sz="2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Емоції </a:t>
            </a:r>
            <a:r>
              <a:rPr lang="uk-UA" sz="2200" dirty="0"/>
              <a:t>– це суб'єктивні переживання, що сигналізують про благополучний або неблагополучний стан організму і психіки. Почуття ж мають не тільки суб'єктивний, а й об'єктивний предметний зміст. Вони викликаються об'єктами, що мають ціннісне особистісне значення, і адресуються до них.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B0F0"/>
                </a:solidFill>
                <a:latin typeface="Georgia" pitchFamily="18" charset="0"/>
              </a:rPr>
              <a:t>Презентацію підготувала</a:t>
            </a:r>
          </a:p>
          <a:p>
            <a:pPr algn="ctr"/>
            <a:r>
              <a:rPr lang="uk-UA" sz="3600" b="1" i="1" dirty="0" smtClean="0">
                <a:solidFill>
                  <a:srgbClr val="00B0F0"/>
                </a:solidFill>
                <a:latin typeface="Georgia" pitchFamily="18" charset="0"/>
              </a:rPr>
              <a:t>учениця 11-Б класу</a:t>
            </a:r>
          </a:p>
          <a:p>
            <a:pPr algn="ctr"/>
            <a:r>
              <a:rPr lang="uk-UA" sz="3600" b="1" i="1" dirty="0" smtClean="0">
                <a:solidFill>
                  <a:srgbClr val="00B0F0"/>
                </a:solidFill>
                <a:latin typeface="Georgia" pitchFamily="18" charset="0"/>
              </a:rPr>
              <a:t>Безсмертна Вікторія</a:t>
            </a:r>
            <a:endParaRPr lang="uk-UA" sz="36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5400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Якість переживань, зумовлених почуттями, залежить від того особистісного змісту і значення, яке має для людини предмет. Звідси почуття пов'язані не тільки із зовнішніми властивостями об'єкта, що сприймаються безпосередньо, а й з тими знаннями і поняттями, які має людина про нього. Почуття мають дієвий характер, вони або спонукають або пригнічують активність людини. Почуття, які спонукають активність, називаються </a:t>
            </a:r>
            <a:r>
              <a:rPr lang="uk-UA" sz="2000" dirty="0" err="1"/>
              <a:t>стенічними</a:t>
            </a:r>
            <a:r>
              <a:rPr lang="uk-UA" sz="2000" dirty="0"/>
              <a:t>, почуття, які пригнічують її – астенічними.</a:t>
            </a:r>
          </a:p>
          <a:p>
            <a:r>
              <a:rPr lang="uk-UA" sz="2400" b="1" dirty="0"/>
              <a:t>Емоції і почуття </a:t>
            </a:r>
            <a:r>
              <a:rPr lang="uk-UA" sz="2000" dirty="0"/>
              <a:t>– це своєрідні стани психіки, що накладають відбиток на життя, діяльність, вчинки і поведінку людини. Якщо </a:t>
            </a:r>
            <a:r>
              <a:rPr lang="uk-UA" sz="2000" b="1" dirty="0"/>
              <a:t>емоційні </a:t>
            </a:r>
            <a:r>
              <a:rPr lang="uk-UA" sz="2000" b="1" dirty="0" smtClean="0"/>
              <a:t>стани </a:t>
            </a:r>
            <a:r>
              <a:rPr lang="uk-UA" sz="2000" dirty="0" smtClean="0"/>
              <a:t>визначають </a:t>
            </a:r>
            <a:r>
              <a:rPr lang="uk-UA" sz="2000" dirty="0"/>
              <a:t>в основному зовнішню сторону поведінки і психічної діяльності, то почуття впливають на зміст і внутрішню сутність переживань, зумовлених духовними потребами людини.</a:t>
            </a:r>
          </a:p>
        </p:txBody>
      </p:sp>
      <p:pic>
        <p:nvPicPr>
          <p:cNvPr id="3" name="Рисунок 2" descr="35109820.jpg"/>
          <p:cNvPicPr>
            <a:picLocks noChangeAspect="1"/>
          </p:cNvPicPr>
          <p:nvPr/>
        </p:nvPicPr>
        <p:blipFill>
          <a:blip r:embed="rId2" cstate="print"/>
          <a:srcRect b="1843"/>
          <a:stretch>
            <a:fillRect/>
          </a:stretch>
        </p:blipFill>
        <p:spPr>
          <a:xfrm>
            <a:off x="5652120" y="260647"/>
            <a:ext cx="3312368" cy="2597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284984"/>
            <a:ext cx="2798119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766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емоційних станів відносять: </a:t>
            </a:r>
            <a:r>
              <a:rPr lang="uk-UA" sz="2400" b="1" dirty="0" smtClean="0"/>
              <a:t>настрої, афекти, стреси, фрустрації і пристрасті.</a:t>
            </a:r>
            <a:endParaRPr lang="uk-UA" sz="2400" b="1" dirty="0"/>
          </a:p>
        </p:txBody>
      </p:sp>
      <p:pic>
        <p:nvPicPr>
          <p:cNvPr id="4" name="Рисунок 3" descr="5-sposobov-izbavitsja-ot-plohogo-nastroen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6230587" cy="41044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5248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Емоційні стани: настрій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Найбільш загальний емоційний стан, що охоплює людину протягом певного періоду часу і надає істотний вплив на її психіку, поведінку і діяльність. Настрій може виникати повільно, поступово, а може охопити людину швидко і раптово. Він буває позитивним чи негативним, стійким або тимчасовим.</a:t>
            </a:r>
          </a:p>
          <a:p>
            <a:pPr algn="ctr"/>
            <a:r>
              <a:rPr lang="uk-UA" dirty="0" smtClean="0"/>
              <a:t>Настрій </a:t>
            </a:r>
            <a:r>
              <a:rPr lang="uk-UA" dirty="0"/>
              <a:t>має особистісний характер. У одних суб'єктів настрій буває найчастіше хорошим, в інших – поганим. На настрій дуже впливає темперамент. У сангвініків настрій завжди бадьорий, мажорний. У холериків настрій часто змінюється, хороший настрій раптом змінюється на поганий. У флегматиків настрій завжди рівний, вони холоднокровні, впевнені в собі, спокійні. Меланхолікам часто властивий негативний настрій, вони всього бояться і побоюються. Будь-яка зміна в житті вибиває їх з колії і викликає депресивні переживання.</a:t>
            </a:r>
          </a:p>
        </p:txBody>
      </p:sp>
      <p:pic>
        <p:nvPicPr>
          <p:cNvPr id="4" name="Рисунок 3" descr="Агенство-Отличное-настроение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933056"/>
            <a:ext cx="7574280" cy="27432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663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Емоційні стани: </a:t>
            </a:r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афект</a:t>
            </a:r>
            <a:endParaRPr lang="uk-UA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196752"/>
            <a:ext cx="4464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Короткочасний емоційний стан, який швидко виникає і бурхливо протікає. Негативно впливає на психіку і поведінку людини. Якщо настрій це порівняно спокійний емоційний стан, то афект це емоційний шквал, що раптово налетів і зруйнував нормальний душевний стан людини.</a:t>
            </a:r>
          </a:p>
          <a:p>
            <a:pPr algn="ctr"/>
            <a:r>
              <a:rPr lang="uk-UA" dirty="0" smtClean="0"/>
              <a:t>Афект може виникнути раптово, але може також готуватися поступово на основі акумуляції накопичених переживань, коли вони починають переповнювати душу людини.</a:t>
            </a:r>
          </a:p>
          <a:p>
            <a:pPr algn="ctr"/>
            <a:r>
              <a:rPr lang="uk-UA" dirty="0" smtClean="0"/>
              <a:t>Афект </a:t>
            </a:r>
            <a:r>
              <a:rPr lang="uk-UA" dirty="0" smtClean="0"/>
              <a:t>переважно проявляється у людей холеричного типу темпераменту, а також і у невихованих, істеричних суб'єктів, які не вміють керувати своїми почуттями і вчинками.</a:t>
            </a:r>
          </a:p>
          <a:p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1026" name="Picture 2" descr="http://www.medclub.ru/img/work/catalog/a_3470_3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988467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www.oksanasherbina.ru/wp-content/uploads/2011/10/image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3240360" cy="2583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8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Емоційні стани: стрес</a:t>
            </a:r>
            <a:endParaRPr lang="uk-UA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5040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Емоційний стан, який раптово виникає у людини під впливом екстремальної ситуації, пов'язаної з небезпекою для життя або діяльністю, що вимагає великої напруги. Стрес як і афект таке ж сильне і короткочасне емоційне переживання. Тому деякі психологи розглядають стрес як один з видів афекту. Але це далеко не так, тому що він має свої відмінні риси. Стрес, перш за все, виникає тільки при наявності екстремальної ситуації, тоді як афект може виникнути з будь-якого приводу. Друга відмінність полягає в тому, що афект дезорганізує психіку і поведінку, тоді як стрес не тільки дезорганізує, а й мобілізує захисні сили організму для виходу з екстремальної ситуації.</a:t>
            </a:r>
          </a:p>
          <a:p>
            <a:r>
              <a:rPr lang="uk-UA" dirty="0" smtClean="0"/>
              <a:t>Стрес може робити як позитивний, так і негативний вплив на особистість. Позитивну роль робить стрес, виконуючи мобілізаційну функцію, негативну роль – шкідливо діючи на нервову систему, викликаючи психічні розлади та різного роду захворювання організму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19458" name="Picture 2" descr="http://www.likar.info/pictures_ckfinder/images/stre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456383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6034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Емоційні стани: фрустрація</a:t>
            </a:r>
            <a:endParaRPr lang="uk-UA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6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Глибокий емоційний стан, який виникає під впливом невдач, що мали місце при завищеному рівні запитів особистості. Вона може проявлятися у формі негативних переживань, таких як: озлобленість, досада, апатія і т.п.</a:t>
            </a:r>
          </a:p>
          <a:p>
            <a:pPr algn="ctr"/>
            <a:r>
              <a:rPr lang="uk-UA" sz="2000" dirty="0" smtClean="0"/>
              <a:t>Вихід з фрустрації можливий двома шляхами. Або особистість розвиває активну діяльність і досягає успіху, або знижує рівень запитів і задовольняється тими результатами, які може максимально досягти.</a:t>
            </a:r>
            <a:endParaRPr lang="uk-UA" sz="2000" dirty="0"/>
          </a:p>
        </p:txBody>
      </p:sp>
      <p:pic>
        <p:nvPicPr>
          <p:cNvPr id="20482" name="Picture 2" descr="http://5psy.ru/images/stories/Articles/chto-takoe-stress/Frustra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6762750" cy="3848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6632"/>
            <a:ext cx="6163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Емоційні стани: пристрасть</a:t>
            </a:r>
            <a:endParaRPr lang="uk-UA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052736"/>
            <a:ext cx="48965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Глибокий, інтенсивний і дуже стійкий емоційний стан, що захоплює людину цілком і повністю і визначає всі її помисли, прагнення і вчинки. Пристрасть може бути пов'язана із задоволенням матеріальних і духовних потреб. Об'єктом пристрасті можуть бути різного вигляду речі, предмети, явища, люди, якими особистість прагне володіти за будь-яку ціну.</a:t>
            </a:r>
          </a:p>
          <a:p>
            <a:pPr algn="ctr"/>
            <a:r>
              <a:rPr lang="uk-UA" dirty="0" smtClean="0"/>
              <a:t>Залежно від потреби, через яку виникла пристрасть, і від об'єкта, за допомогою якого вона задовольняється, вона може характеризуватися або як позитивна, або як негативна. Позитивна або піднесена пристрасть пов'язана з високоморальними мотивами і має не тільки особистий, а й громадський </a:t>
            </a:r>
            <a:r>
              <a:rPr lang="uk-UA" dirty="0" smtClean="0"/>
              <a:t>характер. </a:t>
            </a:r>
            <a:endParaRPr lang="uk-UA" dirty="0" smtClean="0"/>
          </a:p>
          <a:p>
            <a:pPr algn="ctr"/>
            <a:r>
              <a:rPr lang="uk-UA" dirty="0" smtClean="0"/>
              <a:t>Негативна або низинна пристрасть має егоїстичну спрямованість і при її задоволенні людина ні з чим не рахується і часто здійснює антигромадські аморальні вчинки.</a:t>
            </a:r>
            <a:endParaRPr lang="uk-UA" dirty="0"/>
          </a:p>
        </p:txBody>
      </p:sp>
      <p:pic>
        <p:nvPicPr>
          <p:cNvPr id="21506" name="Picture 2" descr="http://rkw-uk.com/wp-content/uploads/2011/04/shokoladka-pristrast-moya.jpg"/>
          <p:cNvPicPr>
            <a:picLocks noChangeAspect="1" noChangeArrowheads="1"/>
          </p:cNvPicPr>
          <p:nvPr/>
        </p:nvPicPr>
        <p:blipFill>
          <a:blip r:embed="rId2" cstate="print"/>
          <a:srcRect l="21948" r="21962"/>
          <a:stretch>
            <a:fillRect/>
          </a:stretch>
        </p:blipFill>
        <p:spPr bwMode="auto">
          <a:xfrm>
            <a:off x="323528" y="980728"/>
            <a:ext cx="3505762" cy="403244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1354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Світ емоцій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 емоцій</dc:title>
  <dc:creator>Oleg</dc:creator>
  <cp:lastModifiedBy>Oleg</cp:lastModifiedBy>
  <cp:revision>9</cp:revision>
  <dcterms:created xsi:type="dcterms:W3CDTF">2014-01-13T20:50:30Z</dcterms:created>
  <dcterms:modified xsi:type="dcterms:W3CDTF">2014-01-13T23:32:13Z</dcterms:modified>
</cp:coreProperties>
</file>