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9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8" name="Прямокут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 сполучна ліні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uk-UA" smtClean="0"/>
              <a:t>Зразок заголовка</a:t>
            </a:r>
            <a:endParaRPr kumimoji="0" lang="en-US"/>
          </a:p>
        </p:txBody>
      </p:sp>
      <p:sp>
        <p:nvSpPr>
          <p:cNvPr id="25" name="Пі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sp>
        <p:nvSpPr>
          <p:cNvPr id="31" name="Місце для дати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93959E6-847B-4937-8C3D-49CDB5BA4EF3}" type="datetimeFigureOut">
              <a:rPr lang="uk-UA" smtClean="0"/>
              <a:pPr/>
              <a:t>03.06.2014</a:t>
            </a:fld>
            <a:endParaRPr lang="uk-UA"/>
          </a:p>
        </p:txBody>
      </p:sp>
      <p:sp>
        <p:nvSpPr>
          <p:cNvPr id="18" name="Місце для нижнього колонтитула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uk-UA"/>
          </a:p>
        </p:txBody>
      </p:sp>
      <p:sp>
        <p:nvSpPr>
          <p:cNvPr id="29" name="Місце для номера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9BD255C-740D-4BFE-A60D-37750E3706AB}"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553200" y="274955"/>
            <a:ext cx="1524000" cy="5851525"/>
          </a:xfrm>
        </p:spPr>
        <p:txBody>
          <a:bodyPr vert="eaVert" ancho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42"/>
            <a:ext cx="60198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a:xfrm>
            <a:off x="4242816" y="6557946"/>
            <a:ext cx="2002464" cy="226902"/>
          </a:xfrm>
        </p:spPr>
        <p:txBody>
          <a:bodyPr/>
          <a:lstStyle>
            <a:extLst/>
          </a:lstStyle>
          <a:p>
            <a:fld id="{893959E6-847B-4937-8C3D-49CDB5BA4EF3}" type="datetimeFigureOut">
              <a:rPr lang="uk-UA" smtClean="0"/>
              <a:pPr/>
              <a:t>03.06.2014</a:t>
            </a:fld>
            <a:endParaRPr lang="uk-UA"/>
          </a:p>
        </p:txBody>
      </p:sp>
      <p:sp>
        <p:nvSpPr>
          <p:cNvPr id="5" name="Місце для нижнього колонтитула 4"/>
          <p:cNvSpPr>
            <a:spLocks noGrp="1"/>
          </p:cNvSpPr>
          <p:nvPr>
            <p:ph type="ftr" sz="quarter" idx="11"/>
          </p:nvPr>
        </p:nvSpPr>
        <p:spPr>
          <a:xfrm>
            <a:off x="457200" y="6556248"/>
            <a:ext cx="3657600" cy="228600"/>
          </a:xfrm>
        </p:spPr>
        <p:txBody>
          <a:bodyPr/>
          <a:lstStyle>
            <a:extLst/>
          </a:lstStyle>
          <a:p>
            <a:endParaRPr lang="uk-UA"/>
          </a:p>
        </p:txBody>
      </p:sp>
      <p:sp>
        <p:nvSpPr>
          <p:cNvPr id="6" name="Місце для номера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9BD255C-740D-4BFE-A60D-37750E3706AB}"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93959E6-847B-4937-8C3D-49CDB5BA4EF3}" type="datetimeFigureOut">
              <a:rPr lang="uk-UA" smtClean="0"/>
              <a:pPr/>
              <a:t>03.06.2014</a:t>
            </a:fld>
            <a:endParaRPr lang="uk-UA"/>
          </a:p>
        </p:txBody>
      </p:sp>
      <p:sp>
        <p:nvSpPr>
          <p:cNvPr id="5" name="Місце для нижнього колонтитула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uk-UA"/>
          </a:p>
        </p:txBody>
      </p:sp>
      <p:sp>
        <p:nvSpPr>
          <p:cNvPr id="6" name="Місце для номера слайда 5"/>
          <p:cNvSpPr>
            <a:spLocks noGrp="1"/>
          </p:cNvSpPr>
          <p:nvPr>
            <p:ph type="sldNum" sz="quarter" idx="12"/>
          </p:nvPr>
        </p:nvSpPr>
        <p:spPr>
          <a:xfrm>
            <a:off x="6733952" y="6555112"/>
            <a:ext cx="588336" cy="228600"/>
          </a:xfrm>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lvl1pPr>
              <a:defRPr>
                <a:solidFill>
                  <a:schemeClr val="tx2"/>
                </a:solidFill>
              </a:defRPr>
            </a:lvl1pPr>
            <a:extLst/>
          </a:lstStyle>
          <a:p>
            <a:fld id="{893959E6-847B-4937-8C3D-49CDB5BA4EF3}" type="datetimeFigureOut">
              <a:rPr lang="uk-UA" smtClean="0"/>
              <a:pPr/>
              <a:t>03.06.2014</a:t>
            </a:fld>
            <a:endParaRPr lang="uk-UA"/>
          </a:p>
        </p:txBody>
      </p:sp>
      <p:sp>
        <p:nvSpPr>
          <p:cNvPr id="3" name="Місце для нижнього колонтитула 2"/>
          <p:cNvSpPr>
            <a:spLocks noGrp="1"/>
          </p:cNvSpPr>
          <p:nvPr>
            <p:ph type="ftr" sz="quarter" idx="11"/>
          </p:nvPr>
        </p:nvSpPr>
        <p:spPr/>
        <p:txBody>
          <a:bodyPr/>
          <a:lstStyle>
            <a:lvl1pPr>
              <a:defRPr>
                <a:solidFill>
                  <a:schemeClr val="tx2"/>
                </a:solidFill>
              </a:defRPr>
            </a:lvl1pPr>
            <a:extLst/>
          </a:lstStyle>
          <a:p>
            <a:endParaRPr lang="uk-UA"/>
          </a:p>
        </p:txBody>
      </p:sp>
      <p:sp>
        <p:nvSpPr>
          <p:cNvPr id="4" name="Місце для номера слайда 3"/>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C9BD255C-740D-4BFE-A60D-37750E3706AB}"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8" name="Прямокут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кут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uk-UA" smtClean="0"/>
              <a:t>Зразок заголовка</a:t>
            </a:r>
            <a:endParaRPr kumimoji="0" lang="en-US" dirty="0"/>
          </a:p>
        </p:txBody>
      </p:sp>
      <p:sp>
        <p:nvSpPr>
          <p:cNvPr id="4" name="Місце для тексту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uk-UA" smtClean="0"/>
              <a:t>Зразок тексту</a:t>
            </a:r>
          </a:p>
        </p:txBody>
      </p:sp>
      <p:sp>
        <p:nvSpPr>
          <p:cNvPr id="5" name="Місце для дати 4"/>
          <p:cNvSpPr>
            <a:spLocks noGrp="1"/>
          </p:cNvSpPr>
          <p:nvPr>
            <p:ph type="dt" sz="half" idx="10"/>
          </p:nvPr>
        </p:nvSpPr>
        <p:spPr/>
        <p:txBody>
          <a:bodyPr/>
          <a:lstStyle>
            <a:extLst/>
          </a:lstStyle>
          <a:p>
            <a:fld id="{893959E6-847B-4937-8C3D-49CDB5BA4EF3}" type="datetimeFigureOut">
              <a:rPr lang="uk-UA" smtClean="0"/>
              <a:pPr/>
              <a:t>03.06.2014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C9BD255C-740D-4BFE-A60D-37750E3706AB}" type="slidenum">
              <a:rPr lang="uk-UA" smtClean="0"/>
              <a:pPr/>
              <a:t>‹№›</a:t>
            </a:fld>
            <a:endParaRPr lang="uk-UA"/>
          </a:p>
        </p:txBody>
      </p:sp>
      <p:sp>
        <p:nvSpPr>
          <p:cNvPr id="10" name="Місце для зображення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uk-UA" smtClean="0"/>
              <a:t>Клацніть піктограму, щоб додати зображення</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Прямокут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Місце для заголовка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uk-UA" smtClean="0"/>
              <a:t>Зразок заголовка</a:t>
            </a:r>
            <a:endParaRPr kumimoji="0" lang="en-US"/>
          </a:p>
        </p:txBody>
      </p:sp>
      <p:sp>
        <p:nvSpPr>
          <p:cNvPr id="31" name="Місце для тексту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27" name="Місце для дати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93959E6-847B-4937-8C3D-49CDB5BA4EF3}" type="datetimeFigureOut">
              <a:rPr lang="uk-UA" smtClean="0"/>
              <a:pPr/>
              <a:t>03.06.2014</a:t>
            </a:fld>
            <a:endParaRPr lang="uk-UA"/>
          </a:p>
        </p:txBody>
      </p:sp>
      <p:sp>
        <p:nvSpPr>
          <p:cNvPr id="4" name="Місце для нижнього колонтитула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uk-UA"/>
          </a:p>
        </p:txBody>
      </p:sp>
      <p:sp>
        <p:nvSpPr>
          <p:cNvPr id="16" name="Місце для номера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AFrSXJApL3E.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755576" y="260648"/>
            <a:ext cx="7859216" cy="548680"/>
          </a:xfrm>
        </p:spPr>
        <p:txBody>
          <a:bodyPr>
            <a:normAutofit fontScale="90000"/>
          </a:bodyPr>
          <a:lstStyle/>
          <a:p>
            <a:r>
              <a:rPr lang="en-US" dirty="0" smtClean="0"/>
              <a:t> </a:t>
            </a:r>
            <a:r>
              <a:rPr lang="uk-UA" dirty="0" smtClean="0">
                <a:solidFill>
                  <a:srgbClr val="FFC000"/>
                </a:solidFill>
              </a:rPr>
              <a:t>Організація Об'єднаних Націй</a:t>
            </a:r>
            <a:endParaRPr lang="uk-UA" dirty="0">
              <a:solidFill>
                <a:srgbClr val="FFC000"/>
              </a:solidFill>
            </a:endParaRPr>
          </a:p>
        </p:txBody>
      </p:sp>
      <p:sp>
        <p:nvSpPr>
          <p:cNvPr id="7" name="TextBox 6"/>
          <p:cNvSpPr txBox="1"/>
          <p:nvPr/>
        </p:nvSpPr>
        <p:spPr>
          <a:xfrm>
            <a:off x="395536" y="1340768"/>
            <a:ext cx="4032448" cy="5262979"/>
          </a:xfrm>
          <a:prstGeom prst="rect">
            <a:avLst/>
          </a:prstGeom>
          <a:solidFill>
            <a:schemeClr val="accent1">
              <a:lumMod val="60000"/>
              <a:lumOff val="40000"/>
            </a:schemeClr>
          </a:solidFill>
        </p:spPr>
        <p:txBody>
          <a:bodyPr wrap="square" rtlCol="0">
            <a:spAutoFit/>
          </a:bodyPr>
          <a:lstStyle/>
          <a:p>
            <a:pPr>
              <a:buFont typeface="Wingdings" pitchFamily="2" charset="2"/>
              <a:buChar char="v"/>
            </a:pPr>
            <a:r>
              <a:rPr lang="en-US" sz="2400" dirty="0" smtClean="0">
                <a:solidFill>
                  <a:schemeClr val="bg1"/>
                </a:solidFill>
              </a:rPr>
              <a:t> </a:t>
            </a:r>
            <a:r>
              <a:rPr lang="vi-VN" sz="2400" dirty="0" smtClean="0">
                <a:solidFill>
                  <a:schemeClr val="bg1"/>
                </a:solidFill>
              </a:rPr>
              <a:t>Організа́ція Об'є́днаних На́цій (ООН) — міжнародна організація, заснована 24 жовтня 1945 на конференції у Сан-Франциско на підставі Хартії Об'єднаних Націй. Декларованою метою діяльності організації є підтримання і зміцнення миру і міжнародної безпеки та розвиток співробітництва між державами світу.</a:t>
            </a:r>
            <a:endParaRPr lang="uk-UA" sz="2400" dirty="0">
              <a:solidFill>
                <a:schemeClr val="bg1"/>
              </a:solidFill>
            </a:endParaRPr>
          </a:p>
        </p:txBody>
      </p:sp>
      <p:pic>
        <p:nvPicPr>
          <p:cNvPr id="10" name="Рисунок 9" descr="470px-Emblem_of_the_United_Nations.svg.png"/>
          <p:cNvPicPr>
            <a:picLocks noChangeAspect="1"/>
          </p:cNvPicPr>
          <p:nvPr/>
        </p:nvPicPr>
        <p:blipFill>
          <a:blip r:embed="rId3" cstate="print"/>
          <a:stretch>
            <a:fillRect/>
          </a:stretch>
        </p:blipFill>
        <p:spPr>
          <a:xfrm>
            <a:off x="4644008" y="1628800"/>
            <a:ext cx="4222922" cy="35939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404664"/>
            <a:ext cx="5148064" cy="400110"/>
          </a:xfrm>
          <a:prstGeom prst="rect">
            <a:avLst/>
          </a:prstGeom>
          <a:noFill/>
        </p:spPr>
        <p:txBody>
          <a:bodyPr wrap="square" rtlCol="0">
            <a:spAutoFit/>
          </a:bodyPr>
          <a:lstStyle/>
          <a:p>
            <a:r>
              <a:rPr lang="uk-UA" sz="2000" dirty="0" smtClean="0">
                <a:solidFill>
                  <a:schemeClr val="accent4"/>
                </a:solidFill>
              </a:rPr>
              <a:t>Генеральний секретар ООН:</a:t>
            </a:r>
            <a:endParaRPr lang="uk-UA" sz="2000" dirty="0">
              <a:solidFill>
                <a:schemeClr val="accent4"/>
              </a:solidFill>
            </a:endParaRPr>
          </a:p>
        </p:txBody>
      </p:sp>
      <p:sp>
        <p:nvSpPr>
          <p:cNvPr id="4" name="TextBox 3"/>
          <p:cNvSpPr txBox="1"/>
          <p:nvPr/>
        </p:nvSpPr>
        <p:spPr>
          <a:xfrm>
            <a:off x="251520" y="2492896"/>
            <a:ext cx="5112568" cy="3693319"/>
          </a:xfrm>
          <a:prstGeom prst="rect">
            <a:avLst/>
          </a:prstGeom>
          <a:noFill/>
        </p:spPr>
        <p:txBody>
          <a:bodyPr wrap="square" rtlCol="0">
            <a:spAutoFit/>
          </a:bodyPr>
          <a:lstStyle/>
          <a:p>
            <a:r>
              <a:rPr lang="uk-UA" dirty="0" smtClean="0"/>
              <a:t>Позиція Генерального секретаря ООН зводиться до подвійній ролі — адміністратора організації ООН, і дипломата — посередника у вирішенні суперечок між державами-членами ООН і знаходження консенсусу щодо глобальних проблем.</a:t>
            </a:r>
          </a:p>
          <a:p>
            <a:endParaRPr lang="uk-UA" dirty="0" smtClean="0"/>
          </a:p>
          <a:p>
            <a:r>
              <a:rPr lang="uk-UA" dirty="0" smtClean="0"/>
              <a:t>Секретаріат очолюється Генеральним секретарем, який виступає в ролі представника де-факто і лідера ООН. Нинішній Генеральний секретар ООН Пан Гі </a:t>
            </a:r>
            <a:r>
              <a:rPr lang="uk-UA" dirty="0" err="1" smtClean="0"/>
              <a:t>Мун</a:t>
            </a:r>
            <a:r>
              <a:rPr lang="uk-UA" dirty="0" smtClean="0"/>
              <a:t>, який взяв на себе ці обов'язки після Кофі Аннана</a:t>
            </a:r>
            <a:endParaRPr lang="uk-UA" dirty="0"/>
          </a:p>
        </p:txBody>
      </p:sp>
      <p:sp>
        <p:nvSpPr>
          <p:cNvPr id="5" name="TextBox 4"/>
          <p:cNvSpPr txBox="1"/>
          <p:nvPr/>
        </p:nvSpPr>
        <p:spPr>
          <a:xfrm>
            <a:off x="323528" y="1052736"/>
            <a:ext cx="4392488" cy="1200329"/>
          </a:xfrm>
          <a:prstGeom prst="rect">
            <a:avLst/>
          </a:prstGeom>
          <a:noFill/>
        </p:spPr>
        <p:txBody>
          <a:bodyPr wrap="square" rtlCol="0">
            <a:spAutoFit/>
          </a:bodyPr>
          <a:lstStyle/>
          <a:p>
            <a:r>
              <a:rPr lang="uk-UA" dirty="0" smtClean="0"/>
              <a:t>Генеральний секретар призначається Генеральною Асамблеєю, після того, як його рекомендовано Радою Безпеки ООН. </a:t>
            </a:r>
            <a:endParaRPr lang="uk-UA" dirty="0"/>
          </a:p>
        </p:txBody>
      </p:sp>
      <p:pic>
        <p:nvPicPr>
          <p:cNvPr id="6" name="Рисунок 5" descr="generalnij-sekretar-oon-zvernuvsya-do-yanukovicha-1309_XL.jpg"/>
          <p:cNvPicPr>
            <a:picLocks noChangeAspect="1"/>
          </p:cNvPicPr>
          <p:nvPr/>
        </p:nvPicPr>
        <p:blipFill>
          <a:blip r:embed="rId2" cstate="print"/>
          <a:stretch>
            <a:fillRect/>
          </a:stretch>
        </p:blipFill>
        <p:spPr>
          <a:xfrm>
            <a:off x="5004048" y="476672"/>
            <a:ext cx="2829928" cy="18712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6912768" cy="461665"/>
          </a:xfrm>
          <a:prstGeom prst="rect">
            <a:avLst/>
          </a:prstGeom>
          <a:noFill/>
        </p:spPr>
        <p:txBody>
          <a:bodyPr wrap="square" rtlCol="0">
            <a:spAutoFit/>
          </a:bodyPr>
          <a:lstStyle/>
          <a:p>
            <a:r>
              <a:rPr lang="uk-UA" sz="2400" dirty="0" smtClean="0">
                <a:solidFill>
                  <a:schemeClr val="tx2">
                    <a:lumMod val="75000"/>
                  </a:schemeClr>
                </a:solidFill>
              </a:rPr>
              <a:t>Спеціалізовані установи та підрозділи ООН</a:t>
            </a:r>
            <a:endParaRPr lang="uk-UA" sz="2400" dirty="0">
              <a:solidFill>
                <a:schemeClr val="tx2">
                  <a:lumMod val="75000"/>
                </a:schemeClr>
              </a:solidFill>
            </a:endParaRPr>
          </a:p>
        </p:txBody>
      </p:sp>
      <p:sp>
        <p:nvSpPr>
          <p:cNvPr id="3" name="TextBox 2"/>
          <p:cNvSpPr txBox="1"/>
          <p:nvPr/>
        </p:nvSpPr>
        <p:spPr>
          <a:xfrm>
            <a:off x="323528" y="1340768"/>
            <a:ext cx="3816424" cy="1754326"/>
          </a:xfrm>
          <a:prstGeom prst="rect">
            <a:avLst/>
          </a:prstGeom>
          <a:noFill/>
        </p:spPr>
        <p:txBody>
          <a:bodyPr wrap="square" rtlCol="0">
            <a:spAutoFit/>
          </a:bodyPr>
          <a:lstStyle/>
          <a:p>
            <a:r>
              <a:rPr lang="uk-UA" dirty="0" smtClean="0"/>
              <a:t>Статут Організації Об'єднаних Націй передбачає, що кожний з головних органів ООН може встановити різні спеціалізовані установи чи підрозділи для виконання своїх обов'язків.</a:t>
            </a:r>
            <a:endParaRPr lang="uk-UA" dirty="0"/>
          </a:p>
        </p:txBody>
      </p:sp>
      <p:sp>
        <p:nvSpPr>
          <p:cNvPr id="4" name="TextBox 3"/>
          <p:cNvSpPr txBox="1"/>
          <p:nvPr/>
        </p:nvSpPr>
        <p:spPr>
          <a:xfrm>
            <a:off x="251520" y="3501008"/>
            <a:ext cx="6661248" cy="2862322"/>
          </a:xfrm>
          <a:prstGeom prst="rect">
            <a:avLst/>
          </a:prstGeom>
          <a:noFill/>
        </p:spPr>
        <p:txBody>
          <a:bodyPr wrap="square" rtlCol="0">
            <a:spAutoFit/>
          </a:bodyPr>
          <a:lstStyle/>
          <a:p>
            <a:r>
              <a:rPr lang="uk-UA" dirty="0" smtClean="0"/>
              <a:t>Є багато організацій і агентств ООН, які функціонують та проводять різноманітну роботу з конкретних питань. Деякі з найвідоміших установ — МОП (Міжнародна організація праці), Міжнародне агентство з атомної енергії, Продовольча і сільськогосподарська організація ООН, ЮНЕСКО (Організація Об'єднаних Націй з питань освіти, науки і культури), ЮНІДО (Організація Об'єднаних Націй з промислового розвитку), Світовий банк і Всесвітня організація охорони здоров'я. Саме через ці установи, ООН виконує велику частину своєї гуманітарної роботи. </a:t>
            </a:r>
            <a:endParaRPr lang="uk-UA" dirty="0"/>
          </a:p>
        </p:txBody>
      </p:sp>
      <p:pic>
        <p:nvPicPr>
          <p:cNvPr id="5" name="Рисунок 4" descr="svit_3.jpg"/>
          <p:cNvPicPr>
            <a:picLocks noChangeAspect="1"/>
          </p:cNvPicPr>
          <p:nvPr/>
        </p:nvPicPr>
        <p:blipFill>
          <a:blip r:embed="rId2" cstate="print"/>
          <a:stretch>
            <a:fillRect/>
          </a:stretch>
        </p:blipFill>
        <p:spPr>
          <a:xfrm>
            <a:off x="4644008" y="908720"/>
            <a:ext cx="2304256" cy="23119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60648"/>
            <a:ext cx="5472608" cy="461665"/>
          </a:xfrm>
          <a:prstGeom prst="rect">
            <a:avLst/>
          </a:prstGeom>
          <a:noFill/>
        </p:spPr>
        <p:txBody>
          <a:bodyPr wrap="square" rtlCol="0">
            <a:spAutoFit/>
          </a:bodyPr>
          <a:lstStyle/>
          <a:p>
            <a:r>
              <a:rPr lang="uk-UA" sz="2400" dirty="0" smtClean="0">
                <a:solidFill>
                  <a:schemeClr val="tx2">
                    <a:lumMod val="75000"/>
                  </a:schemeClr>
                </a:solidFill>
              </a:rPr>
              <a:t>Фінансування ООН</a:t>
            </a:r>
            <a:endParaRPr lang="uk-UA" sz="2400" dirty="0">
              <a:solidFill>
                <a:schemeClr val="tx2">
                  <a:lumMod val="75000"/>
                </a:schemeClr>
              </a:solidFill>
            </a:endParaRPr>
          </a:p>
        </p:txBody>
      </p:sp>
      <p:sp>
        <p:nvSpPr>
          <p:cNvPr id="3" name="TextBox 2"/>
          <p:cNvSpPr txBox="1"/>
          <p:nvPr/>
        </p:nvSpPr>
        <p:spPr>
          <a:xfrm>
            <a:off x="179512" y="764704"/>
            <a:ext cx="7920880" cy="3416320"/>
          </a:xfrm>
          <a:prstGeom prst="rect">
            <a:avLst/>
          </a:prstGeom>
          <a:noFill/>
        </p:spPr>
        <p:txBody>
          <a:bodyPr wrap="square" rtlCol="0">
            <a:spAutoFit/>
          </a:bodyPr>
          <a:lstStyle/>
          <a:p>
            <a:r>
              <a:rPr lang="uk-UA" dirty="0" smtClean="0"/>
              <a:t>Генеральна Асамблея ООН затверджує регулярний бюджет і визначає фінансовий внесок для кожного її члена. Ці відрахування значною мірою базуються на відносному потенціалу кожної країни та на основі обсягу їх валового національного доходу (ВНД), з поправками на зовнішню заборгованість і показник доходу на душу населення.</a:t>
            </a:r>
          </a:p>
          <a:p>
            <a:endParaRPr lang="uk-UA" dirty="0" smtClean="0"/>
          </a:p>
          <a:p>
            <a:r>
              <a:rPr lang="uk-UA" dirty="0" smtClean="0"/>
              <a:t> Велика частка витрат Організації Об'єднаних Націй надається для її основної місії ООН по підтримуванню миру і безпеки.</a:t>
            </a:r>
          </a:p>
          <a:p>
            <a:endParaRPr lang="uk-UA" dirty="0" smtClean="0"/>
          </a:p>
          <a:p>
            <a:endParaRPr lang="uk-UA" dirty="0" smtClean="0"/>
          </a:p>
          <a:p>
            <a:endParaRPr lang="ru-RU" dirty="0" smtClean="0"/>
          </a:p>
          <a:p>
            <a:endParaRPr lang="uk-UA" dirty="0"/>
          </a:p>
        </p:txBody>
      </p:sp>
      <p:sp>
        <p:nvSpPr>
          <p:cNvPr id="4" name="TextBox 3"/>
          <p:cNvSpPr txBox="1"/>
          <p:nvPr/>
        </p:nvSpPr>
        <p:spPr>
          <a:xfrm>
            <a:off x="251520" y="3212976"/>
            <a:ext cx="7488832" cy="1477328"/>
          </a:xfrm>
          <a:prstGeom prst="rect">
            <a:avLst/>
          </a:prstGeom>
          <a:noFill/>
        </p:spPr>
        <p:txBody>
          <a:bodyPr wrap="square" rtlCol="0">
            <a:spAutoFit/>
          </a:bodyPr>
          <a:lstStyle/>
          <a:p>
            <a:r>
              <a:rPr lang="uk-UA" dirty="0" smtClean="0"/>
              <a:t> Станом на 1 січня 2008 року, в десятку найбільших постачальників фінансової допомоги та внесків для операцій Організації Об'єднаних Націй по підтримці миру входять: США, Японія, Німеччина, Великобританія, Франція, Італія, Китай, Канада, Іспанія і Республіка Корея</a:t>
            </a:r>
            <a:endParaRPr lang="uk-UA" dirty="0"/>
          </a:p>
        </p:txBody>
      </p:sp>
      <p:sp>
        <p:nvSpPr>
          <p:cNvPr id="5" name="TextBox 4"/>
          <p:cNvSpPr txBox="1"/>
          <p:nvPr/>
        </p:nvSpPr>
        <p:spPr>
          <a:xfrm>
            <a:off x="251520" y="4797152"/>
            <a:ext cx="7344816" cy="923330"/>
          </a:xfrm>
          <a:prstGeom prst="rect">
            <a:avLst/>
          </a:prstGeom>
          <a:noFill/>
        </p:spPr>
        <p:txBody>
          <a:bodyPr wrap="square" rtlCol="0">
            <a:spAutoFit/>
          </a:bodyPr>
          <a:lstStyle/>
          <a:p>
            <a:r>
              <a:rPr lang="uk-UA" dirty="0" smtClean="0"/>
              <a:t>Частина спеціальних програм ООН не включені до регулярного бюджету організації і фінансуються за рахунок добровільних внесків від урядів інших країн-членів.</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260648"/>
            <a:ext cx="5328592" cy="461665"/>
          </a:xfrm>
          <a:prstGeom prst="rect">
            <a:avLst/>
          </a:prstGeom>
          <a:noFill/>
        </p:spPr>
        <p:txBody>
          <a:bodyPr wrap="square" rtlCol="0">
            <a:spAutoFit/>
          </a:bodyPr>
          <a:lstStyle/>
          <a:p>
            <a:r>
              <a:rPr lang="uk-UA" sz="2400" dirty="0" smtClean="0">
                <a:solidFill>
                  <a:srgbClr val="FFFF00"/>
                </a:solidFill>
              </a:rPr>
              <a:t>Україна в ООН</a:t>
            </a:r>
            <a:endParaRPr lang="uk-UA" sz="2400" dirty="0">
              <a:solidFill>
                <a:srgbClr val="FFFF00"/>
              </a:solidFill>
            </a:endParaRPr>
          </a:p>
        </p:txBody>
      </p:sp>
      <p:sp>
        <p:nvSpPr>
          <p:cNvPr id="3" name="TextBox 2"/>
          <p:cNvSpPr txBox="1"/>
          <p:nvPr/>
        </p:nvSpPr>
        <p:spPr>
          <a:xfrm>
            <a:off x="0" y="764704"/>
            <a:ext cx="8352928" cy="1477328"/>
          </a:xfrm>
          <a:prstGeom prst="rect">
            <a:avLst/>
          </a:prstGeom>
          <a:noFill/>
        </p:spPr>
        <p:txBody>
          <a:bodyPr wrap="square" rtlCol="0">
            <a:spAutoFit/>
          </a:bodyPr>
          <a:lstStyle/>
          <a:p>
            <a:r>
              <a:rPr lang="uk-UA" dirty="0" smtClean="0"/>
              <a:t>Статут ООН, який було підписано 26 червня 1945 р., набрав чинності 24 жовтня 1945 р. Цей день щорічно відзначається як День Організації Об'єднаних Націй. Активну участь у розробці Статуту ООН взяли представники України.</a:t>
            </a:r>
          </a:p>
          <a:p>
            <a:endParaRPr lang="uk-UA" dirty="0"/>
          </a:p>
        </p:txBody>
      </p:sp>
      <p:pic>
        <p:nvPicPr>
          <p:cNvPr id="4" name="Рисунок 3" descr="default.jpeg"/>
          <p:cNvPicPr>
            <a:picLocks noChangeAspect="1"/>
          </p:cNvPicPr>
          <p:nvPr/>
        </p:nvPicPr>
        <p:blipFill>
          <a:blip r:embed="rId2" cstate="print"/>
          <a:stretch>
            <a:fillRect/>
          </a:stretch>
        </p:blipFill>
        <p:spPr>
          <a:xfrm>
            <a:off x="395536" y="4941168"/>
            <a:ext cx="2847975" cy="1600200"/>
          </a:xfrm>
          <a:prstGeom prst="rect">
            <a:avLst/>
          </a:prstGeom>
        </p:spPr>
      </p:pic>
      <p:pic>
        <p:nvPicPr>
          <p:cNvPr id="5" name="Рисунок 4" descr="default.jpeg"/>
          <p:cNvPicPr>
            <a:picLocks noChangeAspect="1"/>
          </p:cNvPicPr>
          <p:nvPr/>
        </p:nvPicPr>
        <p:blipFill>
          <a:blip r:embed="rId3" cstate="print"/>
          <a:stretch>
            <a:fillRect/>
          </a:stretch>
        </p:blipFill>
        <p:spPr>
          <a:xfrm>
            <a:off x="5364088" y="1772816"/>
            <a:ext cx="2390775" cy="1914525"/>
          </a:xfrm>
          <a:prstGeom prst="rect">
            <a:avLst/>
          </a:prstGeom>
        </p:spPr>
      </p:pic>
      <p:sp>
        <p:nvSpPr>
          <p:cNvPr id="6" name="TextBox 5"/>
          <p:cNvSpPr txBox="1"/>
          <p:nvPr/>
        </p:nvSpPr>
        <p:spPr>
          <a:xfrm>
            <a:off x="0" y="1916832"/>
            <a:ext cx="4680520" cy="923330"/>
          </a:xfrm>
          <a:prstGeom prst="rect">
            <a:avLst/>
          </a:prstGeom>
          <a:noFill/>
        </p:spPr>
        <p:txBody>
          <a:bodyPr wrap="square" rtlCol="0">
            <a:spAutoFit/>
          </a:bodyPr>
          <a:lstStyle/>
          <a:p>
            <a:r>
              <a:rPr lang="uk-UA" dirty="0" smtClean="0"/>
              <a:t>Україна в числі перших підписала Статут і увійшла в групу з 51 державами-засновницями ООН.</a:t>
            </a:r>
            <a:endParaRPr lang="uk-UA" dirty="0"/>
          </a:p>
        </p:txBody>
      </p:sp>
      <p:sp>
        <p:nvSpPr>
          <p:cNvPr id="7" name="TextBox 6"/>
          <p:cNvSpPr txBox="1"/>
          <p:nvPr/>
        </p:nvSpPr>
        <p:spPr>
          <a:xfrm>
            <a:off x="0" y="2852936"/>
            <a:ext cx="5688632" cy="2031325"/>
          </a:xfrm>
          <a:prstGeom prst="rect">
            <a:avLst/>
          </a:prstGeom>
          <a:noFill/>
        </p:spPr>
        <p:txBody>
          <a:bodyPr wrap="square" rtlCol="0">
            <a:spAutoFit/>
          </a:bodyPr>
          <a:lstStyle/>
          <a:p>
            <a:r>
              <a:rPr lang="uk-UA" dirty="0" smtClean="0"/>
              <a:t>Нині Україна є найбільшим </a:t>
            </a:r>
            <a:r>
              <a:rPr lang="uk-UA" dirty="0" err="1" smtClean="0"/>
              <a:t>контрибутором</a:t>
            </a:r>
            <a:r>
              <a:rPr lang="uk-UA" dirty="0" smtClean="0"/>
              <a:t> до операцій ООН з підтримання миру серед європейських країн та входить до 10 найбільших </a:t>
            </a:r>
            <a:r>
              <a:rPr lang="uk-UA" dirty="0" err="1" smtClean="0"/>
              <a:t>держав-контрибуторів</a:t>
            </a:r>
            <a:r>
              <a:rPr lang="uk-UA" dirty="0" smtClean="0"/>
              <a:t> світу і бере участь у місіях ООН в Афганістані, Боснії і Герцеговині, Грузії, Демократичній Республіці Конго, Косово (СРЮ), Лівані, Східному Тиморі, Сьєрра-Леоне, Хорватії.</a:t>
            </a:r>
            <a:endParaRPr lang="uk-UA" dirty="0"/>
          </a:p>
        </p:txBody>
      </p:sp>
      <p:sp>
        <p:nvSpPr>
          <p:cNvPr id="8" name="TextBox 7"/>
          <p:cNvSpPr txBox="1"/>
          <p:nvPr/>
        </p:nvSpPr>
        <p:spPr>
          <a:xfrm>
            <a:off x="3491880" y="4941168"/>
            <a:ext cx="4752528" cy="1754326"/>
          </a:xfrm>
          <a:prstGeom prst="rect">
            <a:avLst/>
          </a:prstGeom>
          <a:noFill/>
        </p:spPr>
        <p:txBody>
          <a:bodyPr wrap="square" rtlCol="0">
            <a:spAutoFit/>
          </a:bodyPr>
          <a:lstStyle/>
          <a:p>
            <a:r>
              <a:rPr lang="uk-UA" dirty="0" smtClean="0"/>
              <a:t>Наша країна стала ініціатором проведення у червні 2001 року Спеціальної сесії Генеральної Асамблеї ООН з питань ВІЛ/СНІД, яка визначила пріоритетні напрямки активізації боротьби світової спільноти з цією епідемією.</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1720" y="692696"/>
            <a:ext cx="4392488" cy="646331"/>
          </a:xfrm>
          <a:prstGeom prst="rect">
            <a:avLst/>
          </a:prstGeom>
          <a:noFill/>
        </p:spPr>
        <p:txBody>
          <a:bodyPr wrap="square" rtlCol="0">
            <a:spAutoFit/>
          </a:bodyPr>
          <a:lstStyle/>
          <a:p>
            <a:r>
              <a:rPr lang="uk-UA" sz="3600" dirty="0" smtClean="0"/>
              <a:t> </a:t>
            </a:r>
            <a:r>
              <a:rPr lang="uk-UA" sz="3600" dirty="0" smtClean="0">
                <a:solidFill>
                  <a:schemeClr val="accent5">
                    <a:lumMod val="75000"/>
                  </a:schemeClr>
                </a:solidFill>
              </a:rPr>
              <a:t>Дякую за увагу!</a:t>
            </a:r>
            <a:endParaRPr lang="uk-UA" sz="3600" dirty="0">
              <a:solidFill>
                <a:schemeClr val="accent5">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5616624" cy="400110"/>
          </a:xfrm>
          <a:prstGeom prst="rect">
            <a:avLst/>
          </a:prstGeom>
          <a:noFill/>
        </p:spPr>
        <p:txBody>
          <a:bodyPr wrap="square" rtlCol="0">
            <a:spAutoFit/>
          </a:bodyPr>
          <a:lstStyle/>
          <a:p>
            <a:pPr marL="457200" indent="-457200">
              <a:buFont typeface="+mj-lt"/>
              <a:buAutoNum type="arabicPeriod"/>
            </a:pPr>
            <a:r>
              <a:rPr lang="uk-UA" sz="2000" dirty="0" smtClean="0">
                <a:solidFill>
                  <a:schemeClr val="tx2"/>
                </a:solidFill>
              </a:rPr>
              <a:t>Головні органи ООН:</a:t>
            </a:r>
            <a:endParaRPr lang="uk-UA" sz="2000" dirty="0">
              <a:solidFill>
                <a:schemeClr val="tx2"/>
              </a:solidFill>
            </a:endParaRPr>
          </a:p>
        </p:txBody>
      </p:sp>
      <p:sp>
        <p:nvSpPr>
          <p:cNvPr id="3" name="TextBox 2"/>
          <p:cNvSpPr txBox="1"/>
          <p:nvPr/>
        </p:nvSpPr>
        <p:spPr>
          <a:xfrm>
            <a:off x="539552" y="692696"/>
            <a:ext cx="7632848" cy="2031325"/>
          </a:xfrm>
          <a:prstGeom prst="rect">
            <a:avLst/>
          </a:prstGeom>
          <a:noFill/>
        </p:spPr>
        <p:txBody>
          <a:bodyPr wrap="square" rtlCol="0">
            <a:spAutoFit/>
          </a:bodyPr>
          <a:lstStyle/>
          <a:p>
            <a:pPr>
              <a:buFont typeface="Arial" pitchFamily="34" charset="0"/>
              <a:buChar char="•"/>
            </a:pPr>
            <a:r>
              <a:rPr lang="uk-UA" dirty="0" smtClean="0"/>
              <a:t> Генеральна Асамблея (ГА)</a:t>
            </a:r>
          </a:p>
          <a:p>
            <a:pPr>
              <a:buFont typeface="Arial" pitchFamily="34" charset="0"/>
              <a:buChar char="•"/>
            </a:pPr>
            <a:r>
              <a:rPr lang="uk-UA" dirty="0" smtClean="0"/>
              <a:t> Рада Безпеки (РБ)</a:t>
            </a:r>
          </a:p>
          <a:p>
            <a:pPr>
              <a:buFont typeface="Arial" pitchFamily="34" charset="0"/>
              <a:buChar char="•"/>
            </a:pPr>
            <a:r>
              <a:rPr lang="uk-UA" dirty="0" smtClean="0"/>
              <a:t> Секретаріат (генеральний секретар обирається Генеральною      Асамблеєю за рекомендацією Ради Безпеки на 5 років)</a:t>
            </a:r>
          </a:p>
          <a:p>
            <a:pPr>
              <a:buFont typeface="Arial" pitchFamily="34" charset="0"/>
              <a:buChar char="•"/>
            </a:pPr>
            <a:r>
              <a:rPr lang="uk-UA" dirty="0" smtClean="0"/>
              <a:t> Міжнародний Суд</a:t>
            </a:r>
          </a:p>
          <a:p>
            <a:pPr>
              <a:buFont typeface="Arial" pitchFamily="34" charset="0"/>
              <a:buChar char="•"/>
            </a:pPr>
            <a:r>
              <a:rPr lang="uk-UA" dirty="0" smtClean="0"/>
              <a:t> Економічна і соціальна рада</a:t>
            </a:r>
          </a:p>
          <a:p>
            <a:pPr>
              <a:buFont typeface="Arial" pitchFamily="34" charset="0"/>
              <a:buChar char="•"/>
            </a:pPr>
            <a:r>
              <a:rPr lang="uk-UA" dirty="0" smtClean="0"/>
              <a:t> Рада з Опіки</a:t>
            </a:r>
          </a:p>
        </p:txBody>
      </p:sp>
      <p:sp>
        <p:nvSpPr>
          <p:cNvPr id="4" name="TextBox 3"/>
          <p:cNvSpPr txBox="1"/>
          <p:nvPr/>
        </p:nvSpPr>
        <p:spPr>
          <a:xfrm>
            <a:off x="251520" y="2636912"/>
            <a:ext cx="6048672" cy="4247317"/>
          </a:xfrm>
          <a:prstGeom prst="rect">
            <a:avLst/>
          </a:prstGeom>
          <a:noFill/>
        </p:spPr>
        <p:txBody>
          <a:bodyPr wrap="square" rtlCol="0">
            <a:spAutoFit/>
          </a:bodyPr>
          <a:lstStyle/>
          <a:p>
            <a:pPr marL="342900" indent="-342900"/>
            <a:r>
              <a:rPr lang="uk-UA" dirty="0" smtClean="0">
                <a:solidFill>
                  <a:schemeClr val="tx2"/>
                </a:solidFill>
              </a:rPr>
              <a:t>2.  Розташування </a:t>
            </a:r>
            <a:r>
              <a:rPr lang="uk-UA" dirty="0" smtClean="0"/>
              <a:t>: штаб-квартира у Нью-Йорку</a:t>
            </a:r>
          </a:p>
          <a:p>
            <a:pPr marL="342900" indent="-342900"/>
            <a:r>
              <a:rPr lang="uk-UA" dirty="0" smtClean="0"/>
              <a:t>     Додаткові офіси:</a:t>
            </a:r>
          </a:p>
          <a:p>
            <a:pPr marL="342900" indent="-342900"/>
            <a:r>
              <a:rPr lang="uk-UA" dirty="0" smtClean="0"/>
              <a:t>    Женева</a:t>
            </a:r>
          </a:p>
          <a:p>
            <a:pPr marL="342900" indent="-342900"/>
            <a:r>
              <a:rPr lang="uk-UA" dirty="0" smtClean="0"/>
              <a:t>    Відень</a:t>
            </a:r>
          </a:p>
          <a:p>
            <a:pPr marL="342900" indent="-342900"/>
            <a:r>
              <a:rPr lang="uk-UA" dirty="0" smtClean="0"/>
              <a:t>    Найробі</a:t>
            </a:r>
          </a:p>
          <a:p>
            <a:pPr marL="342900" indent="-342900"/>
            <a:r>
              <a:rPr lang="uk-UA" dirty="0" smtClean="0">
                <a:solidFill>
                  <a:schemeClr val="tx2"/>
                </a:solidFill>
              </a:rPr>
              <a:t>3. Члени-засновники </a:t>
            </a:r>
            <a:r>
              <a:rPr lang="uk-UA" dirty="0" smtClean="0"/>
              <a:t>— 51 держава (в т. ч. Україна). Станом на 1998 рік ООН нараховувала 185 держав-членів. З 14 липня 2011 року має 193 держави-члени</a:t>
            </a:r>
          </a:p>
          <a:p>
            <a:pPr marL="342900" indent="-342900"/>
            <a:r>
              <a:rPr lang="uk-UA" dirty="0" smtClean="0">
                <a:solidFill>
                  <a:schemeClr val="tx2"/>
                </a:solidFill>
              </a:rPr>
              <a:t>4.</a:t>
            </a:r>
            <a:r>
              <a:rPr lang="uk-UA" dirty="0" smtClean="0"/>
              <a:t> </a:t>
            </a:r>
            <a:r>
              <a:rPr lang="uk-UA" dirty="0" smtClean="0">
                <a:solidFill>
                  <a:schemeClr val="tx2"/>
                </a:solidFill>
              </a:rPr>
              <a:t>Офіційні мови	: </a:t>
            </a:r>
          </a:p>
          <a:p>
            <a:pPr marL="342900" indent="-342900"/>
            <a:r>
              <a:rPr lang="uk-UA" dirty="0" smtClean="0"/>
              <a:t>     англійська, російська, французька, арабська, іспанська, китайська. </a:t>
            </a:r>
          </a:p>
          <a:p>
            <a:pPr marL="342900" indent="-342900"/>
            <a:r>
              <a:rPr lang="uk-UA" dirty="0" smtClean="0"/>
              <a:t>      Організація фінансується з обов'язкових та добровільних внесків від своїх держав-членів</a:t>
            </a:r>
            <a:r>
              <a:rPr lang="uk-UA" b="1" dirty="0" smtClean="0"/>
              <a:t>.</a:t>
            </a:r>
          </a:p>
          <a:p>
            <a:pPr marL="342900" indent="-342900"/>
            <a:endParaRPr lang="uk-UA"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6632"/>
            <a:ext cx="4752528" cy="461665"/>
          </a:xfrm>
          <a:prstGeom prst="rect">
            <a:avLst/>
          </a:prstGeom>
          <a:noFill/>
        </p:spPr>
        <p:txBody>
          <a:bodyPr wrap="square" rtlCol="0">
            <a:spAutoFit/>
          </a:bodyPr>
          <a:lstStyle/>
          <a:p>
            <a:r>
              <a:rPr lang="uk-UA" dirty="0" smtClean="0"/>
              <a:t>                  </a:t>
            </a:r>
            <a:r>
              <a:rPr lang="uk-UA" sz="2400" dirty="0" smtClean="0">
                <a:solidFill>
                  <a:schemeClr val="accent4"/>
                </a:solidFill>
              </a:rPr>
              <a:t>Історія створення</a:t>
            </a:r>
            <a:endParaRPr lang="uk-UA" sz="2400" dirty="0">
              <a:solidFill>
                <a:schemeClr val="accent4"/>
              </a:solidFill>
            </a:endParaRPr>
          </a:p>
        </p:txBody>
      </p:sp>
      <p:sp>
        <p:nvSpPr>
          <p:cNvPr id="3" name="TextBox 2"/>
          <p:cNvSpPr txBox="1"/>
          <p:nvPr/>
        </p:nvSpPr>
        <p:spPr>
          <a:xfrm>
            <a:off x="179512" y="620688"/>
            <a:ext cx="7992888" cy="6186309"/>
          </a:xfrm>
          <a:prstGeom prst="rect">
            <a:avLst/>
          </a:prstGeom>
          <a:noFill/>
        </p:spPr>
        <p:txBody>
          <a:bodyPr wrap="square" rtlCol="0">
            <a:spAutoFit/>
          </a:bodyPr>
          <a:lstStyle/>
          <a:p>
            <a:pPr>
              <a:buFont typeface="Wingdings" pitchFamily="2" charset="2"/>
              <a:buChar char="§"/>
            </a:pPr>
            <a:r>
              <a:rPr lang="uk-UA" dirty="0" smtClean="0"/>
              <a:t> Після невдалих спроб та рішень Ліги Націй (1919–1946), до якої принципово не приєднувалися Сполучені Штати Америки, в 1945 році була створена Організація Об'єднаних Націй для підтримки міжнародного миру.</a:t>
            </a:r>
          </a:p>
          <a:p>
            <a:pPr>
              <a:buFont typeface="Wingdings" pitchFamily="2" charset="2"/>
              <a:buChar char="§"/>
            </a:pPr>
            <a:endParaRPr lang="uk-UA" dirty="0" smtClean="0"/>
          </a:p>
          <a:p>
            <a:pPr>
              <a:buFont typeface="Wingdings" pitchFamily="2" charset="2"/>
              <a:buChar char="§"/>
            </a:pPr>
            <a:r>
              <a:rPr lang="uk-UA" dirty="0" smtClean="0"/>
              <a:t> Перші задуми та конкретний план для нової всесвітньої організації було підготовлено під егідою Державного департаменту США у 1939 році. </a:t>
            </a:r>
          </a:p>
          <a:p>
            <a:pPr>
              <a:buFont typeface="Wingdings" pitchFamily="2" charset="2"/>
              <a:buChar char="§"/>
            </a:pPr>
            <a:endParaRPr lang="uk-UA" dirty="0" smtClean="0"/>
          </a:p>
          <a:p>
            <a:pPr>
              <a:buFont typeface="Wingdings" pitchFamily="2" charset="2"/>
              <a:buChar char="§"/>
            </a:pPr>
            <a:r>
              <a:rPr lang="uk-UA" dirty="0" smtClean="0"/>
              <a:t> 25 квітня 1945 Конференція ООН зі створення міжнародної організації почала діяти в Сан-Франциско, на якій були представлені 50 урядів і ряд неурядових організацій, що брали участь у розробці Статуту Організації Об'єднаних Націй.</a:t>
            </a:r>
          </a:p>
          <a:p>
            <a:pPr>
              <a:buFont typeface="Wingdings" pitchFamily="2" charset="2"/>
              <a:buChar char="§"/>
            </a:pPr>
            <a:endParaRPr lang="uk-UA" dirty="0" smtClean="0"/>
          </a:p>
          <a:p>
            <a:pPr>
              <a:buFont typeface="Wingdings" pitchFamily="2" charset="2"/>
              <a:buChar char="§"/>
            </a:pPr>
            <a:r>
              <a:rPr lang="uk-UA" dirty="0" smtClean="0"/>
              <a:t>Організація Об'єднаних Націй офіційно існує з 24 жовтня 1945 після ратифікації Статуту п'ятьма постійними членами Ради Безпеки — Францією, Республікою Китай, СРСР, Великобританією і Сполученими Штатами</a:t>
            </a:r>
          </a:p>
          <a:p>
            <a:pPr>
              <a:buFont typeface="Wingdings" pitchFamily="2" charset="2"/>
              <a:buChar char="§"/>
            </a:pPr>
            <a:endParaRPr lang="uk-UA" dirty="0" smtClean="0"/>
          </a:p>
          <a:p>
            <a:pPr>
              <a:buFont typeface="Wingdings" pitchFamily="2" charset="2"/>
              <a:buChar char="§"/>
            </a:pPr>
            <a:r>
              <a:rPr lang="uk-UA" dirty="0" smtClean="0"/>
              <a:t> Перше засідання Генеральної Асамблеї, з 51 країнами учасницями, і Ради Безпеки, відбулося у Центральному залі </a:t>
            </a:r>
            <a:r>
              <a:rPr lang="uk-UA" dirty="0" err="1" smtClean="0"/>
              <a:t>Вестмінстера</a:t>
            </a:r>
            <a:r>
              <a:rPr lang="uk-UA" dirty="0" smtClean="0"/>
              <a:t> в Лондоні в січні 1946 року.</a:t>
            </a: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88640"/>
            <a:ext cx="7488832" cy="461665"/>
          </a:xfrm>
          <a:prstGeom prst="rect">
            <a:avLst/>
          </a:prstGeom>
          <a:noFill/>
        </p:spPr>
        <p:txBody>
          <a:bodyPr wrap="square" rtlCol="0">
            <a:spAutoFit/>
          </a:bodyPr>
          <a:lstStyle/>
          <a:p>
            <a:r>
              <a:rPr lang="uk-UA" sz="2400" dirty="0" smtClean="0"/>
              <a:t>     </a:t>
            </a:r>
            <a:r>
              <a:rPr lang="uk-UA" sz="2400" dirty="0" smtClean="0">
                <a:solidFill>
                  <a:schemeClr val="bg2">
                    <a:lumMod val="50000"/>
                  </a:schemeClr>
                </a:solidFill>
              </a:rPr>
              <a:t>Структура Організації Об'єднаних Націй</a:t>
            </a:r>
            <a:endParaRPr lang="uk-UA" sz="2400" dirty="0">
              <a:solidFill>
                <a:schemeClr val="bg2">
                  <a:lumMod val="50000"/>
                </a:schemeClr>
              </a:solidFill>
            </a:endParaRPr>
          </a:p>
        </p:txBody>
      </p:sp>
      <p:sp>
        <p:nvSpPr>
          <p:cNvPr id="3" name="TextBox 2"/>
          <p:cNvSpPr txBox="1"/>
          <p:nvPr/>
        </p:nvSpPr>
        <p:spPr>
          <a:xfrm>
            <a:off x="3203848" y="1412777"/>
            <a:ext cx="4824536" cy="2585323"/>
          </a:xfrm>
          <a:prstGeom prst="rect">
            <a:avLst/>
          </a:prstGeom>
          <a:noFill/>
        </p:spPr>
        <p:txBody>
          <a:bodyPr wrap="square" rtlCol="0">
            <a:spAutoFit/>
          </a:bodyPr>
          <a:lstStyle/>
          <a:p>
            <a:r>
              <a:rPr lang="uk-UA" dirty="0" smtClean="0"/>
              <a:t>Чотири з п'яти основних органів ООН знаходяться, в основному, в Організації Об'єднаних Націй, штаб-квартира якої розташована на території міжнародного центру в Нью-Йорку. </a:t>
            </a:r>
          </a:p>
          <a:p>
            <a:endParaRPr lang="ru-RU" dirty="0" smtClean="0"/>
          </a:p>
          <a:p>
            <a:endParaRPr lang="ru-RU" dirty="0" smtClean="0"/>
          </a:p>
          <a:p>
            <a:endParaRPr lang="ru-RU" dirty="0" smtClean="0"/>
          </a:p>
          <a:p>
            <a:endParaRPr lang="uk-UA" dirty="0"/>
          </a:p>
        </p:txBody>
      </p:sp>
      <p:pic>
        <p:nvPicPr>
          <p:cNvPr id="6" name="Рисунок 5" descr="5742.jpg"/>
          <p:cNvPicPr>
            <a:picLocks noChangeAspect="1"/>
          </p:cNvPicPr>
          <p:nvPr/>
        </p:nvPicPr>
        <p:blipFill>
          <a:blip r:embed="rId2" cstate="print"/>
          <a:stretch>
            <a:fillRect/>
          </a:stretch>
        </p:blipFill>
        <p:spPr>
          <a:xfrm>
            <a:off x="323528" y="980728"/>
            <a:ext cx="2579359" cy="3421744"/>
          </a:xfrm>
          <a:prstGeom prst="rect">
            <a:avLst/>
          </a:prstGeom>
        </p:spPr>
      </p:pic>
      <p:sp>
        <p:nvSpPr>
          <p:cNvPr id="7" name="TextBox 6"/>
          <p:cNvSpPr txBox="1"/>
          <p:nvPr/>
        </p:nvSpPr>
        <p:spPr>
          <a:xfrm>
            <a:off x="3275856" y="3212976"/>
            <a:ext cx="4824536" cy="2862322"/>
          </a:xfrm>
          <a:prstGeom prst="rect">
            <a:avLst/>
          </a:prstGeom>
          <a:noFill/>
        </p:spPr>
        <p:txBody>
          <a:bodyPr wrap="square" rtlCol="0">
            <a:spAutoFit/>
          </a:bodyPr>
          <a:lstStyle/>
          <a:p>
            <a:r>
              <a:rPr lang="uk-UA" dirty="0" smtClean="0"/>
              <a:t>П'ять з офіційних мов були обрані при заснуванні ООН, арабська була додана пізніше в 1973 році. В редакційних рекомендаціях Організації Об'єднаних Націй говориться, що стандартні документи ведуться англійською мовою Британського використання і Оксфордського правопису (</a:t>
            </a:r>
            <a:r>
              <a:rPr lang="en-US" dirty="0" smtClean="0"/>
              <a:t>EN-GB-OED), </a:t>
            </a:r>
            <a:r>
              <a:rPr lang="uk-UA" dirty="0" smtClean="0"/>
              <a:t>а також китайським стандартним письмом (спрощеним).</a:t>
            </a: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4032448" cy="954107"/>
          </a:xfrm>
          <a:prstGeom prst="rect">
            <a:avLst/>
          </a:prstGeom>
          <a:noFill/>
        </p:spPr>
        <p:txBody>
          <a:bodyPr wrap="square" rtlCol="0">
            <a:spAutoFit/>
          </a:bodyPr>
          <a:lstStyle/>
          <a:p>
            <a:r>
              <a:rPr lang="uk-UA" sz="2000" dirty="0" smtClean="0">
                <a:solidFill>
                  <a:srgbClr val="FFC000"/>
                </a:solidFill>
              </a:rPr>
              <a:t>Генеральна Асамблея ООН:</a:t>
            </a:r>
          </a:p>
          <a:p>
            <a:endParaRPr lang="uk-UA" dirty="0" smtClean="0"/>
          </a:p>
          <a:p>
            <a:endParaRPr lang="uk-UA" dirty="0"/>
          </a:p>
        </p:txBody>
      </p:sp>
      <p:pic>
        <p:nvPicPr>
          <p:cNvPr id="3" name="Рисунок 2" descr="Council_Chamber.jpg"/>
          <p:cNvPicPr>
            <a:picLocks noChangeAspect="1"/>
          </p:cNvPicPr>
          <p:nvPr/>
        </p:nvPicPr>
        <p:blipFill>
          <a:blip r:embed="rId2" cstate="print"/>
          <a:stretch>
            <a:fillRect/>
          </a:stretch>
        </p:blipFill>
        <p:spPr>
          <a:xfrm>
            <a:off x="4427985" y="1124744"/>
            <a:ext cx="3456384" cy="2592288"/>
          </a:xfrm>
          <a:prstGeom prst="rect">
            <a:avLst/>
          </a:prstGeom>
        </p:spPr>
      </p:pic>
      <p:sp>
        <p:nvSpPr>
          <p:cNvPr id="4" name="TextBox 3"/>
          <p:cNvSpPr txBox="1"/>
          <p:nvPr/>
        </p:nvSpPr>
        <p:spPr>
          <a:xfrm>
            <a:off x="395536" y="836712"/>
            <a:ext cx="3744416" cy="2862322"/>
          </a:xfrm>
          <a:prstGeom prst="rect">
            <a:avLst/>
          </a:prstGeom>
          <a:noFill/>
        </p:spPr>
        <p:txBody>
          <a:bodyPr wrap="square" rtlCol="0">
            <a:spAutoFit/>
          </a:bodyPr>
          <a:lstStyle/>
          <a:p>
            <a:r>
              <a:rPr lang="uk-UA" dirty="0" smtClean="0"/>
              <a:t>Генеральна Асамблея є головним дорадчим органом Асамблеї Організації Об'єднаних Націй. Вона складається з усіх держав-членів ООН, Асамблея збирається на чергові щорічні сесії з участю президентів чи керівників держав-членів ООН.</a:t>
            </a:r>
          </a:p>
          <a:p>
            <a:endParaRPr lang="uk-UA" dirty="0" smtClean="0"/>
          </a:p>
          <a:p>
            <a:r>
              <a:rPr lang="uk-UA" dirty="0" smtClean="0"/>
              <a:t> </a:t>
            </a:r>
            <a:endParaRPr lang="uk-UA" dirty="0"/>
          </a:p>
        </p:txBody>
      </p:sp>
      <p:sp>
        <p:nvSpPr>
          <p:cNvPr id="5" name="TextBox 4"/>
          <p:cNvSpPr txBox="1"/>
          <p:nvPr/>
        </p:nvSpPr>
        <p:spPr>
          <a:xfrm>
            <a:off x="467544" y="3212976"/>
            <a:ext cx="3240360" cy="1754326"/>
          </a:xfrm>
          <a:prstGeom prst="rect">
            <a:avLst/>
          </a:prstGeom>
          <a:noFill/>
        </p:spPr>
        <p:txBody>
          <a:bodyPr wrap="square" rtlCol="0">
            <a:spAutoFit/>
          </a:bodyPr>
          <a:lstStyle/>
          <a:p>
            <a:r>
              <a:rPr lang="ru-RU" dirty="0" smtClean="0"/>
              <a:t> </a:t>
            </a:r>
            <a:r>
              <a:rPr lang="uk-UA" dirty="0" smtClean="0"/>
              <a:t>Традиційно Генеральний секретар ООН робить першу заяву, після чого, вибраний на той період сесії, Голова Асамблеї розпочинає й веде Генеральну Асамблею ООН</a:t>
            </a:r>
            <a:endParaRPr lang="uk-UA" dirty="0"/>
          </a:p>
        </p:txBody>
      </p:sp>
      <p:sp>
        <p:nvSpPr>
          <p:cNvPr id="6" name="TextBox 5"/>
          <p:cNvSpPr txBox="1"/>
          <p:nvPr/>
        </p:nvSpPr>
        <p:spPr>
          <a:xfrm>
            <a:off x="467544" y="5013176"/>
            <a:ext cx="7669360" cy="1477328"/>
          </a:xfrm>
          <a:prstGeom prst="rect">
            <a:avLst/>
          </a:prstGeom>
          <a:noFill/>
        </p:spPr>
        <p:txBody>
          <a:bodyPr wrap="square" rtlCol="0">
            <a:spAutoFit/>
          </a:bodyPr>
          <a:lstStyle/>
          <a:p>
            <a:r>
              <a:rPr lang="uk-UA" dirty="0" smtClean="0"/>
              <a:t>Коли Генеральна Асамблея проводить голосування з важливих питань, затвердження рішення відбувається більшістю у дві третини з тих, хто присутні і беруть участь у голосуванні. Асамблея може робити рекомендації з будь-яких питань в рамках ООН, за винятком питань миру і безпеки, які знаходяться на розгляді Ради Безпеки.</a:t>
            </a: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3384376" cy="400110"/>
          </a:xfrm>
          <a:prstGeom prst="rect">
            <a:avLst/>
          </a:prstGeom>
          <a:noFill/>
        </p:spPr>
        <p:txBody>
          <a:bodyPr wrap="square" rtlCol="0">
            <a:spAutoFit/>
          </a:bodyPr>
          <a:lstStyle/>
          <a:p>
            <a:r>
              <a:rPr lang="uk-UA" sz="2000" dirty="0" smtClean="0">
                <a:solidFill>
                  <a:schemeClr val="accent4"/>
                </a:solidFill>
              </a:rPr>
              <a:t>Рада Безпеки ООН:</a:t>
            </a:r>
            <a:endParaRPr lang="uk-UA" sz="2000" dirty="0">
              <a:solidFill>
                <a:schemeClr val="accent4"/>
              </a:solidFill>
            </a:endParaRPr>
          </a:p>
        </p:txBody>
      </p:sp>
      <p:sp>
        <p:nvSpPr>
          <p:cNvPr id="3" name="TextBox 2"/>
          <p:cNvSpPr txBox="1"/>
          <p:nvPr/>
        </p:nvSpPr>
        <p:spPr>
          <a:xfrm>
            <a:off x="251520" y="1052736"/>
            <a:ext cx="7560840" cy="2308324"/>
          </a:xfrm>
          <a:prstGeom prst="rect">
            <a:avLst/>
          </a:prstGeom>
          <a:noFill/>
        </p:spPr>
        <p:txBody>
          <a:bodyPr wrap="square" rtlCol="0">
            <a:spAutoFit/>
          </a:bodyPr>
          <a:lstStyle/>
          <a:p>
            <a:r>
              <a:rPr lang="uk-UA" dirty="0" smtClean="0"/>
              <a:t>Рада Безпеки ООН має право приймати обов'язкові рішення, щоб урядові делегації країн погодилися їх втілити, відповідно до положень Статуту ООН (стаття 25). Рішення Ради подаються до Організації Об'єднаних Націй, як резолюції Ради Безпеки.</a:t>
            </a:r>
          </a:p>
          <a:p>
            <a:endParaRPr lang="uk-UA" dirty="0" smtClean="0"/>
          </a:p>
          <a:p>
            <a:endParaRPr lang="uk-UA" dirty="0" smtClean="0"/>
          </a:p>
          <a:p>
            <a:endParaRPr lang="uk-UA" dirty="0" smtClean="0"/>
          </a:p>
          <a:p>
            <a:endParaRPr lang="uk-UA" dirty="0"/>
          </a:p>
        </p:txBody>
      </p:sp>
      <p:sp>
        <p:nvSpPr>
          <p:cNvPr id="4" name="TextBox 3"/>
          <p:cNvSpPr txBox="1"/>
          <p:nvPr/>
        </p:nvSpPr>
        <p:spPr>
          <a:xfrm>
            <a:off x="323528" y="2492896"/>
            <a:ext cx="5688632" cy="1477328"/>
          </a:xfrm>
          <a:prstGeom prst="rect">
            <a:avLst/>
          </a:prstGeom>
          <a:noFill/>
        </p:spPr>
        <p:txBody>
          <a:bodyPr wrap="square" rtlCol="0">
            <a:spAutoFit/>
          </a:bodyPr>
          <a:lstStyle/>
          <a:p>
            <a:r>
              <a:rPr lang="uk-UA" dirty="0" smtClean="0"/>
              <a:t>Рада Безпеки складається з 15 держав-членів, котрі в свою чергу розподіляються на 5 постійних членів — Китай, Франція, Росія, Сполучене Королівство Великобританії і Сполучені Штати Америки — і 10 непостійних членів</a:t>
            </a:r>
            <a:endParaRPr lang="uk-UA" dirty="0"/>
          </a:p>
        </p:txBody>
      </p:sp>
      <p:pic>
        <p:nvPicPr>
          <p:cNvPr id="6" name="Рисунок 5" descr="33327.jpg"/>
          <p:cNvPicPr>
            <a:picLocks noChangeAspect="1"/>
          </p:cNvPicPr>
          <p:nvPr/>
        </p:nvPicPr>
        <p:blipFill>
          <a:blip r:embed="rId2" cstate="print"/>
          <a:stretch>
            <a:fillRect/>
          </a:stretch>
        </p:blipFill>
        <p:spPr>
          <a:xfrm>
            <a:off x="4716016" y="3933056"/>
            <a:ext cx="3241543" cy="2431157"/>
          </a:xfrm>
          <a:prstGeom prst="rect">
            <a:avLst/>
          </a:prstGeom>
        </p:spPr>
      </p:pic>
      <p:pic>
        <p:nvPicPr>
          <p:cNvPr id="7" name="Рисунок 6" descr="400px-United_Nations_Security_Council.jpg"/>
          <p:cNvPicPr>
            <a:picLocks noChangeAspect="1"/>
          </p:cNvPicPr>
          <p:nvPr/>
        </p:nvPicPr>
        <p:blipFill>
          <a:blip r:embed="rId3" cstate="print"/>
          <a:stretch>
            <a:fillRect/>
          </a:stretch>
        </p:blipFill>
        <p:spPr>
          <a:xfrm>
            <a:off x="467544" y="4437112"/>
            <a:ext cx="3810000" cy="19145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332656"/>
            <a:ext cx="5688632" cy="400110"/>
          </a:xfrm>
          <a:prstGeom prst="rect">
            <a:avLst/>
          </a:prstGeom>
          <a:noFill/>
        </p:spPr>
        <p:txBody>
          <a:bodyPr wrap="square" rtlCol="0">
            <a:spAutoFit/>
          </a:bodyPr>
          <a:lstStyle/>
          <a:p>
            <a:r>
              <a:rPr lang="uk-UA" sz="2000" dirty="0" smtClean="0">
                <a:solidFill>
                  <a:schemeClr val="accent1">
                    <a:lumMod val="75000"/>
                  </a:schemeClr>
                </a:solidFill>
              </a:rPr>
              <a:t>Економічна і Соціальна Рада (ЕКОСОР) ООН :</a:t>
            </a:r>
            <a:endParaRPr lang="uk-UA" sz="2000" dirty="0">
              <a:solidFill>
                <a:schemeClr val="accent1">
                  <a:lumMod val="75000"/>
                </a:schemeClr>
              </a:solidFill>
            </a:endParaRPr>
          </a:p>
        </p:txBody>
      </p:sp>
      <p:sp>
        <p:nvSpPr>
          <p:cNvPr id="4" name="TextBox 3"/>
          <p:cNvSpPr txBox="1"/>
          <p:nvPr/>
        </p:nvSpPr>
        <p:spPr>
          <a:xfrm>
            <a:off x="251520" y="1268760"/>
            <a:ext cx="4752528" cy="2031325"/>
          </a:xfrm>
          <a:prstGeom prst="rect">
            <a:avLst/>
          </a:prstGeom>
          <a:noFill/>
        </p:spPr>
        <p:txBody>
          <a:bodyPr wrap="square" rtlCol="0">
            <a:spAutoFit/>
          </a:bodyPr>
          <a:lstStyle/>
          <a:p>
            <a:r>
              <a:rPr lang="uk-UA" dirty="0" smtClean="0"/>
              <a:t>Економічна і Соціальна Рада (ЕКОСОР) допомагає Генеральній Асамблеї ООН у сприянні міжнародного економічного і соціального співробітництва та розвитку.</a:t>
            </a:r>
          </a:p>
          <a:p>
            <a:endParaRPr lang="uk-UA" dirty="0" smtClean="0"/>
          </a:p>
          <a:p>
            <a:endParaRPr lang="uk-UA" dirty="0" smtClean="0"/>
          </a:p>
          <a:p>
            <a:endParaRPr lang="uk-UA" dirty="0"/>
          </a:p>
        </p:txBody>
      </p:sp>
      <p:sp>
        <p:nvSpPr>
          <p:cNvPr id="6" name="TextBox 5"/>
          <p:cNvSpPr txBox="1"/>
          <p:nvPr/>
        </p:nvSpPr>
        <p:spPr>
          <a:xfrm>
            <a:off x="323528" y="2780928"/>
            <a:ext cx="4176464" cy="3139321"/>
          </a:xfrm>
          <a:prstGeom prst="rect">
            <a:avLst/>
          </a:prstGeom>
          <a:noFill/>
        </p:spPr>
        <p:txBody>
          <a:bodyPr wrap="square" rtlCol="0">
            <a:spAutoFit/>
          </a:bodyPr>
          <a:lstStyle/>
          <a:p>
            <a:r>
              <a:rPr lang="uk-UA" dirty="0" smtClean="0"/>
              <a:t>Кожного квітня з міністрами фінансів та представниками, які очолюють ключові комітети Світового банку і Міжнародного валютного фонду (МВФ). В функції ЕКОСОР входить збір інформації, консультування членів Організації Об'єднаних Націй, вироблення рекомендацій та координування роботи спеціалізованих комітетів ООН.</a:t>
            </a:r>
            <a:endParaRPr lang="uk-UA" dirty="0"/>
          </a:p>
        </p:txBody>
      </p:sp>
      <p:pic>
        <p:nvPicPr>
          <p:cNvPr id="7" name="Рисунок 6" descr="rubase_3_187654153_14767.jpg"/>
          <p:cNvPicPr>
            <a:picLocks noChangeAspect="1"/>
          </p:cNvPicPr>
          <p:nvPr/>
        </p:nvPicPr>
        <p:blipFill>
          <a:blip r:embed="rId2" cstate="print"/>
          <a:stretch>
            <a:fillRect/>
          </a:stretch>
        </p:blipFill>
        <p:spPr>
          <a:xfrm>
            <a:off x="5148064" y="2204864"/>
            <a:ext cx="2794000" cy="2095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5184576" cy="400110"/>
          </a:xfrm>
          <a:prstGeom prst="rect">
            <a:avLst/>
          </a:prstGeom>
          <a:noFill/>
        </p:spPr>
        <p:txBody>
          <a:bodyPr wrap="square" rtlCol="0">
            <a:spAutoFit/>
          </a:bodyPr>
          <a:lstStyle/>
          <a:p>
            <a:r>
              <a:rPr lang="uk-UA" sz="2000" dirty="0" smtClean="0">
                <a:solidFill>
                  <a:schemeClr val="accent4"/>
                </a:solidFill>
              </a:rPr>
              <a:t>Міжнародний Суд юстиції ООН :</a:t>
            </a:r>
            <a:endParaRPr lang="uk-UA" sz="2000" dirty="0">
              <a:solidFill>
                <a:schemeClr val="accent4"/>
              </a:solidFill>
            </a:endParaRPr>
          </a:p>
        </p:txBody>
      </p:sp>
      <p:sp>
        <p:nvSpPr>
          <p:cNvPr id="3" name="TextBox 2"/>
          <p:cNvSpPr txBox="1"/>
          <p:nvPr/>
        </p:nvSpPr>
        <p:spPr>
          <a:xfrm>
            <a:off x="251520" y="908720"/>
            <a:ext cx="7560840" cy="1200329"/>
          </a:xfrm>
          <a:prstGeom prst="rect">
            <a:avLst/>
          </a:prstGeom>
          <a:noFill/>
        </p:spPr>
        <p:txBody>
          <a:bodyPr wrap="square" rtlCol="0">
            <a:spAutoFit/>
          </a:bodyPr>
          <a:lstStyle/>
          <a:p>
            <a:r>
              <a:rPr lang="uk-UA" dirty="0" smtClean="0"/>
              <a:t>Міжнародний суд (МС), є головним судовим органом Організації Об'єднаних Націй. Заснований в 1945 році відповідно до Статуту Організації Об'єднаних Націй, Суд почав працювати в 1946 році як наступник Постійної палати міжнародного правосуддя. </a:t>
            </a:r>
            <a:endParaRPr lang="uk-UA" dirty="0"/>
          </a:p>
        </p:txBody>
      </p:sp>
      <p:sp>
        <p:nvSpPr>
          <p:cNvPr id="4" name="TextBox 3"/>
          <p:cNvSpPr txBox="1"/>
          <p:nvPr/>
        </p:nvSpPr>
        <p:spPr>
          <a:xfrm>
            <a:off x="3203848" y="2276872"/>
            <a:ext cx="4608512" cy="1200329"/>
          </a:xfrm>
          <a:prstGeom prst="rect">
            <a:avLst/>
          </a:prstGeom>
          <a:noFill/>
        </p:spPr>
        <p:txBody>
          <a:bodyPr wrap="square" rtlCol="0">
            <a:spAutoFit/>
          </a:bodyPr>
          <a:lstStyle/>
          <a:p>
            <a:r>
              <a:rPr lang="uk-UA" dirty="0" smtClean="0"/>
              <a:t>Він заснований в Палаці миру в Гаазі, в Нідерландах, та розташований в спільній будівлі з Гаазькою академією міжнародного права</a:t>
            </a:r>
            <a:endParaRPr lang="uk-UA" dirty="0"/>
          </a:p>
        </p:txBody>
      </p:sp>
      <p:sp>
        <p:nvSpPr>
          <p:cNvPr id="5" name="TextBox 4"/>
          <p:cNvSpPr txBox="1"/>
          <p:nvPr/>
        </p:nvSpPr>
        <p:spPr>
          <a:xfrm>
            <a:off x="3203848" y="3717032"/>
            <a:ext cx="5112568" cy="1754326"/>
          </a:xfrm>
          <a:prstGeom prst="rect">
            <a:avLst/>
          </a:prstGeom>
          <a:noFill/>
        </p:spPr>
        <p:txBody>
          <a:bodyPr wrap="square" rtlCol="0">
            <a:spAutoFit/>
          </a:bodyPr>
          <a:lstStyle/>
          <a:p>
            <a:r>
              <a:rPr lang="uk-UA" dirty="0" smtClean="0"/>
              <a:t>Пізніше були запроваджені зміни, пов'язані з судом. Це запровадження Міжнародного кримінального суду (МКС), який почав функціонувати в 2002 році в рамках міжнародних обговорень за ініціативою Генеральної Асамблеї.</a:t>
            </a:r>
            <a:endParaRPr lang="uk-UA" dirty="0"/>
          </a:p>
        </p:txBody>
      </p:sp>
      <p:pic>
        <p:nvPicPr>
          <p:cNvPr id="6" name="Рисунок 5" descr="400px-International_Court_of_Justice.jpg"/>
          <p:cNvPicPr>
            <a:picLocks noChangeAspect="1"/>
          </p:cNvPicPr>
          <p:nvPr/>
        </p:nvPicPr>
        <p:blipFill>
          <a:blip r:embed="rId2" cstate="print"/>
          <a:stretch>
            <a:fillRect/>
          </a:stretch>
        </p:blipFill>
        <p:spPr>
          <a:xfrm>
            <a:off x="179512" y="2420888"/>
            <a:ext cx="2880320" cy="2153039"/>
          </a:xfrm>
          <a:prstGeom prst="rect">
            <a:avLst/>
          </a:prstGeom>
        </p:spPr>
      </p:pic>
      <p:sp>
        <p:nvSpPr>
          <p:cNvPr id="7" name="TextBox 6"/>
          <p:cNvSpPr txBox="1"/>
          <p:nvPr/>
        </p:nvSpPr>
        <p:spPr>
          <a:xfrm>
            <a:off x="251520" y="4581128"/>
            <a:ext cx="2304256" cy="276999"/>
          </a:xfrm>
          <a:prstGeom prst="rect">
            <a:avLst/>
          </a:prstGeom>
          <a:noFill/>
        </p:spPr>
        <p:txBody>
          <a:bodyPr wrap="square" rtlCol="0">
            <a:spAutoFit/>
          </a:bodyPr>
          <a:lstStyle/>
          <a:p>
            <a:r>
              <a:rPr lang="uk-UA" sz="1200" dirty="0" smtClean="0"/>
              <a:t>Міжнародний суд</a:t>
            </a:r>
            <a:endParaRPr lang="uk-UA"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3419872" cy="400110"/>
          </a:xfrm>
          <a:prstGeom prst="rect">
            <a:avLst/>
          </a:prstGeom>
          <a:noFill/>
        </p:spPr>
        <p:txBody>
          <a:bodyPr wrap="square" rtlCol="0">
            <a:spAutoFit/>
          </a:bodyPr>
          <a:lstStyle/>
          <a:p>
            <a:r>
              <a:rPr lang="uk-UA" sz="2000" dirty="0" smtClean="0">
                <a:solidFill>
                  <a:schemeClr val="accent1"/>
                </a:solidFill>
              </a:rPr>
              <a:t>Секретаріат ООН:</a:t>
            </a:r>
            <a:endParaRPr lang="uk-UA" sz="2000" dirty="0">
              <a:solidFill>
                <a:schemeClr val="accent1"/>
              </a:solidFill>
            </a:endParaRPr>
          </a:p>
        </p:txBody>
      </p:sp>
      <p:sp>
        <p:nvSpPr>
          <p:cNvPr id="3" name="TextBox 2"/>
          <p:cNvSpPr txBox="1"/>
          <p:nvPr/>
        </p:nvSpPr>
        <p:spPr>
          <a:xfrm>
            <a:off x="323528" y="1268760"/>
            <a:ext cx="4248472" cy="3139321"/>
          </a:xfrm>
          <a:prstGeom prst="rect">
            <a:avLst/>
          </a:prstGeom>
          <a:noFill/>
        </p:spPr>
        <p:txBody>
          <a:bodyPr wrap="square" rtlCol="0">
            <a:spAutoFit/>
          </a:bodyPr>
          <a:lstStyle/>
          <a:p>
            <a:r>
              <a:rPr lang="uk-UA" dirty="0" smtClean="0"/>
              <a:t>Секретаріат Організації Об'єднаних Націй, очолюваний Генеральним секретарем, організований із співробітників ООН та міжнародних цивільних службовців з усього світу. Секретаріат забезпечує дослідження, збір інформації і коштів, необхідних органам Організації Об'єднаних Націй для проведення своїх засідань та регламентних дій. </a:t>
            </a:r>
          </a:p>
          <a:p>
            <a:endParaRPr lang="uk-UA" dirty="0"/>
          </a:p>
        </p:txBody>
      </p:sp>
      <p:sp>
        <p:nvSpPr>
          <p:cNvPr id="4" name="TextBox 3"/>
          <p:cNvSpPr txBox="1"/>
          <p:nvPr/>
        </p:nvSpPr>
        <p:spPr>
          <a:xfrm>
            <a:off x="4860032" y="116632"/>
            <a:ext cx="3024336" cy="6463308"/>
          </a:xfrm>
          <a:prstGeom prst="rect">
            <a:avLst/>
          </a:prstGeom>
          <a:noFill/>
        </p:spPr>
        <p:txBody>
          <a:bodyPr wrap="square" rtlCol="0">
            <a:spAutoFit/>
          </a:bodyPr>
          <a:lstStyle/>
          <a:p>
            <a:r>
              <a:rPr lang="uk-UA" dirty="0" smtClean="0"/>
              <a:t>Секретаріат наділений обов'язками, що включають: сприяння вирішенню міжнародних суперечок, є керуючим органом в операціях з підтримання миру, та проводить й організовує міжнародні конференції, наводить збір інформації про виконання рішень Ради Безпеки, і проводить консультації з урядами держав-членів по відношенню до різних ініціатив ООН. Основні підрозділи Секретаріату з цих питаннях включають в себе Управління Координатора з гуманітарних питань та Департамент операцій з підтримки миру.</a:t>
            </a:r>
            <a:endParaRPr lang="uk-UA" dirty="0"/>
          </a:p>
        </p:txBody>
      </p:sp>
      <p:pic>
        <p:nvPicPr>
          <p:cNvPr id="6" name="Рисунок 5" descr="secret.jpg"/>
          <p:cNvPicPr>
            <a:picLocks noChangeAspect="1"/>
          </p:cNvPicPr>
          <p:nvPr/>
        </p:nvPicPr>
        <p:blipFill>
          <a:blip r:embed="rId2" cstate="print"/>
          <a:stretch>
            <a:fillRect/>
          </a:stretch>
        </p:blipFill>
        <p:spPr>
          <a:xfrm>
            <a:off x="323528" y="4725144"/>
            <a:ext cx="3844632" cy="130604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ишукана">
  <a:themeElements>
    <a:clrScheme name="Вишукана">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Вишукана">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льков">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102</TotalTime>
  <Words>1326</Words>
  <Application>Microsoft Office PowerPoint</Application>
  <PresentationFormat>Екран (4:3)</PresentationFormat>
  <Paragraphs>78</Paragraphs>
  <Slides>14</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14</vt:i4>
      </vt:variant>
    </vt:vector>
  </HeadingPairs>
  <TitlesOfParts>
    <vt:vector size="15" baseType="lpstr">
      <vt:lpstr>Вишукана</vt:lpstr>
      <vt:lpstr> Організація Об'єднаних Націй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Організація Об'єднаних Націй</dc:title>
  <cp:lastModifiedBy>user</cp:lastModifiedBy>
  <cp:revision>15</cp:revision>
  <dcterms:modified xsi:type="dcterms:W3CDTF">2014-06-03T16:30:48Z</dcterms:modified>
</cp:coreProperties>
</file>