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120640" cy="230428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Повоєнна література в </a:t>
            </a:r>
            <a:r>
              <a:rPr lang="uk-UA" sz="4800" b="1" dirty="0" err="1" smtClean="0"/>
              <a:t>україні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66" y="2908741"/>
            <a:ext cx="4772566" cy="35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2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8011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 повоєнні роки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80138"/>
            <a:ext cx="2952328" cy="5241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забрали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життів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знищені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розграбовані</a:t>
            </a:r>
            <a:r>
              <a:rPr lang="ru-RU" dirty="0"/>
              <a:t> </a:t>
            </a:r>
            <a:r>
              <a:rPr lang="ru-RU" dirty="0" err="1"/>
              <a:t>музейні</a:t>
            </a:r>
            <a:r>
              <a:rPr lang="ru-RU" dirty="0"/>
              <a:t> та </a:t>
            </a:r>
            <a:r>
              <a:rPr lang="ru-RU" dirty="0" err="1"/>
              <a:t>приватні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.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музейних</a:t>
            </a:r>
            <a:r>
              <a:rPr lang="ru-RU" dirty="0"/>
              <a:t> </a:t>
            </a:r>
            <a:r>
              <a:rPr lang="ru-RU" dirty="0" err="1"/>
              <a:t>експонатів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вивезені</a:t>
            </a:r>
            <a:r>
              <a:rPr lang="ru-RU" dirty="0"/>
              <a:t> за кордон і не </a:t>
            </a:r>
            <a:r>
              <a:rPr lang="ru-RU" dirty="0" err="1"/>
              <a:t>повернуті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 smtClean="0"/>
              <a:t>. Але </a:t>
            </a:r>
            <a:r>
              <a:rPr lang="ru-RU" dirty="0" err="1" smtClean="0"/>
              <a:t>війна</a:t>
            </a:r>
            <a:r>
              <a:rPr lang="ru-RU" dirty="0" smtClean="0"/>
              <a:t> стала причиною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580332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673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488832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Діячі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присвячували</a:t>
            </a:r>
            <a:r>
              <a:rPr lang="ru-RU" dirty="0"/>
              <a:t> </a:t>
            </a:r>
            <a:r>
              <a:rPr lang="ru-RU" dirty="0" err="1"/>
              <a:t>боротьбі</a:t>
            </a:r>
            <a:r>
              <a:rPr lang="ru-RU" dirty="0"/>
              <a:t> з ворогом. В </a:t>
            </a:r>
            <a:r>
              <a:rPr lang="ru-RU" dirty="0" err="1"/>
              <a:t>евакуації</a:t>
            </a:r>
            <a:r>
              <a:rPr lang="ru-RU" dirty="0"/>
              <a:t> </a:t>
            </a:r>
            <a:r>
              <a:rPr lang="ru-RU" dirty="0" err="1"/>
              <a:t>продовжували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, </a:t>
            </a:r>
            <a:r>
              <a:rPr lang="ru-RU" dirty="0" err="1"/>
              <a:t>інститути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. У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</a:t>
            </a:r>
            <a:r>
              <a:rPr lang="ru-RU" dirty="0" err="1"/>
              <a:t>переважала</a:t>
            </a:r>
            <a:r>
              <a:rPr lang="ru-RU" dirty="0"/>
              <a:t> </a:t>
            </a:r>
            <a:r>
              <a:rPr lang="ru-RU" dirty="0" err="1"/>
              <a:t>патріотична</a:t>
            </a:r>
            <a:r>
              <a:rPr lang="ru-RU" dirty="0"/>
              <a:t> тематика ("Слово про </a:t>
            </a:r>
            <a:r>
              <a:rPr lang="ru-RU" dirty="0" err="1"/>
              <a:t>рідну</a:t>
            </a:r>
            <a:r>
              <a:rPr lang="ru-RU" dirty="0"/>
              <a:t> </a:t>
            </a:r>
            <a:r>
              <a:rPr lang="ru-RU" dirty="0" err="1"/>
              <a:t>матір</a:t>
            </a:r>
            <a:r>
              <a:rPr lang="ru-RU" dirty="0"/>
              <a:t>" </a:t>
            </a:r>
            <a:r>
              <a:rPr lang="ru-RU" dirty="0" err="1"/>
              <a:t>М.Рильського</a:t>
            </a:r>
            <a:r>
              <a:rPr lang="ru-RU" dirty="0"/>
              <a:t>, "Клятва" </a:t>
            </a:r>
            <a:r>
              <a:rPr lang="ru-RU" dirty="0" err="1"/>
              <a:t>М.Бажана</a:t>
            </a:r>
            <a:r>
              <a:rPr lang="ru-RU" dirty="0"/>
              <a:t>, "</a:t>
            </a:r>
            <a:r>
              <a:rPr lang="ru-RU" dirty="0" err="1"/>
              <a:t>Любіть</a:t>
            </a:r>
            <a:r>
              <a:rPr lang="ru-RU" dirty="0"/>
              <a:t> </a:t>
            </a:r>
            <a:r>
              <a:rPr lang="ru-RU" dirty="0" err="1"/>
              <a:t>Україну</a:t>
            </a:r>
            <a:r>
              <a:rPr lang="ru-RU" dirty="0"/>
              <a:t>" </a:t>
            </a:r>
            <a:r>
              <a:rPr lang="ru-RU" dirty="0" err="1"/>
              <a:t>В.Сосюри</a:t>
            </a:r>
            <a:r>
              <a:rPr lang="ru-RU" dirty="0"/>
              <a:t>, "Весна", "Голос </a:t>
            </a:r>
            <a:r>
              <a:rPr lang="ru-RU" dirty="0" err="1"/>
              <a:t>матері</a:t>
            </a:r>
            <a:r>
              <a:rPr lang="ru-RU" dirty="0"/>
              <a:t>" </a:t>
            </a:r>
            <a:r>
              <a:rPr lang="ru-RU" dirty="0" err="1"/>
              <a:t>П.Тичини</a:t>
            </a:r>
            <a:r>
              <a:rPr lang="ru-RU" dirty="0"/>
              <a:t>, "</a:t>
            </a:r>
            <a:r>
              <a:rPr lang="ru-RU" dirty="0" err="1"/>
              <a:t>Україна</a:t>
            </a:r>
            <a:r>
              <a:rPr lang="ru-RU" dirty="0"/>
              <a:t> в </a:t>
            </a:r>
            <a:r>
              <a:rPr lang="ru-RU" dirty="0" err="1"/>
              <a:t>огні</a:t>
            </a:r>
            <a:r>
              <a:rPr lang="ru-RU" dirty="0"/>
              <a:t>", "</a:t>
            </a:r>
            <a:r>
              <a:rPr lang="ru-RU" dirty="0" err="1"/>
              <a:t>Ніч</a:t>
            </a:r>
            <a:r>
              <a:rPr lang="ru-RU" dirty="0"/>
              <a:t> перед </a:t>
            </a:r>
            <a:r>
              <a:rPr lang="ru-RU" dirty="0" err="1"/>
              <a:t>боєм</a:t>
            </a:r>
            <a:r>
              <a:rPr lang="ru-RU" dirty="0"/>
              <a:t>" </a:t>
            </a:r>
            <a:r>
              <a:rPr lang="ru-RU" dirty="0" err="1"/>
              <a:t>О.Довженка</a:t>
            </a:r>
            <a:r>
              <a:rPr lang="ru-RU" dirty="0"/>
              <a:t>, "Ярослав </a:t>
            </a:r>
            <a:r>
              <a:rPr lang="ru-RU" dirty="0" err="1"/>
              <a:t>Мудрий</a:t>
            </a:r>
            <a:r>
              <a:rPr lang="ru-RU" dirty="0"/>
              <a:t>" </a:t>
            </a:r>
            <a:r>
              <a:rPr lang="ru-RU" dirty="0" err="1"/>
              <a:t>І.Кочерги</a:t>
            </a:r>
            <a:r>
              <a:rPr lang="ru-RU" dirty="0"/>
              <a:t>, "</a:t>
            </a:r>
            <a:r>
              <a:rPr lang="ru-RU" dirty="0" err="1"/>
              <a:t>Зенітка</a:t>
            </a:r>
            <a:r>
              <a:rPr lang="ru-RU" dirty="0"/>
              <a:t>" Остапа </a:t>
            </a:r>
            <a:r>
              <a:rPr lang="ru-RU" dirty="0" err="1"/>
              <a:t>Вишні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19872"/>
            <a:ext cx="4158462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66" y="3221849"/>
            <a:ext cx="3600401" cy="342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007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2154"/>
            <a:ext cx="4896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Героїко-патріотична</a:t>
            </a:r>
            <a:r>
              <a:rPr lang="ru-RU" sz="2400" dirty="0"/>
              <a:t> тематика </a:t>
            </a:r>
            <a:r>
              <a:rPr lang="ru-RU" sz="2400" dirty="0" err="1"/>
              <a:t>переважала</a:t>
            </a:r>
            <a:r>
              <a:rPr lang="ru-RU" sz="2400" dirty="0"/>
              <a:t> у </a:t>
            </a:r>
            <a:r>
              <a:rPr lang="ru-RU" sz="2400" dirty="0" err="1"/>
              <a:t>творчості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театрів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в </a:t>
            </a:r>
            <a:r>
              <a:rPr lang="ru-RU" sz="2400" dirty="0" err="1"/>
              <a:t>евакуації</a:t>
            </a:r>
            <a:r>
              <a:rPr lang="ru-RU" sz="2400" dirty="0"/>
              <a:t> ставили </a:t>
            </a:r>
            <a:r>
              <a:rPr lang="ru-RU" sz="2400" dirty="0" err="1"/>
              <a:t>п'єси</a:t>
            </a:r>
            <a:r>
              <a:rPr lang="ru-RU" sz="2400" dirty="0"/>
              <a:t> </a:t>
            </a:r>
            <a:r>
              <a:rPr lang="ru-RU" sz="2400" dirty="0" err="1"/>
              <a:t>О.Корнійчука</a:t>
            </a:r>
            <a:r>
              <a:rPr lang="ru-RU" sz="2400" dirty="0"/>
              <a:t>, </a:t>
            </a:r>
            <a:r>
              <a:rPr lang="ru-RU" sz="2400" dirty="0" err="1"/>
              <a:t>І.Кочерги</a:t>
            </a:r>
            <a:r>
              <a:rPr lang="ru-RU" sz="2400" dirty="0"/>
              <a:t>, </a:t>
            </a:r>
            <a:r>
              <a:rPr lang="ru-RU" sz="2400" dirty="0" err="1"/>
              <a:t>Л.Леонова</a:t>
            </a:r>
            <a:r>
              <a:rPr lang="ru-RU" sz="2400" dirty="0"/>
              <a:t>, </a:t>
            </a:r>
            <a:r>
              <a:rPr lang="ru-RU" sz="2400" dirty="0" err="1"/>
              <a:t>К.Симонова</a:t>
            </a:r>
            <a:r>
              <a:rPr lang="ru-RU" sz="2400" dirty="0"/>
              <a:t>, </a:t>
            </a:r>
            <a:r>
              <a:rPr lang="ru-RU" sz="2400" dirty="0" err="1"/>
              <a:t>виступали</a:t>
            </a:r>
            <a:r>
              <a:rPr lang="ru-RU" sz="2400" dirty="0"/>
              <a:t> з концертами і </a:t>
            </a:r>
            <a:r>
              <a:rPr lang="ru-RU" sz="2400" dirty="0" err="1"/>
              <a:t>виставами</a:t>
            </a:r>
            <a:r>
              <a:rPr lang="ru-RU" sz="2400" dirty="0"/>
              <a:t> перед </a:t>
            </a:r>
            <a:r>
              <a:rPr lang="ru-RU" sz="2400" dirty="0" err="1"/>
              <a:t>бійцями</a:t>
            </a:r>
            <a:r>
              <a:rPr lang="ru-RU" sz="2400" dirty="0"/>
              <a:t> </a:t>
            </a:r>
            <a:r>
              <a:rPr lang="ru-RU" sz="2400" dirty="0" err="1"/>
              <a:t>військових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 на </a:t>
            </a:r>
            <a:r>
              <a:rPr lang="ru-RU" sz="2400" dirty="0" err="1"/>
              <a:t>фронті</a:t>
            </a:r>
            <a:r>
              <a:rPr lang="ru-RU" sz="2400" dirty="0"/>
              <a:t> і в </a:t>
            </a:r>
            <a:r>
              <a:rPr lang="ru-RU" sz="2400" dirty="0" err="1"/>
              <a:t>тилу</a:t>
            </a:r>
            <a:r>
              <a:rPr lang="ru-RU" sz="2400" dirty="0"/>
              <a:t>. </a:t>
            </a:r>
            <a:r>
              <a:rPr lang="ru-RU" sz="2400" dirty="0" err="1"/>
              <a:t>Українські</a:t>
            </a:r>
            <a:r>
              <a:rPr lang="ru-RU" sz="2400" dirty="0"/>
              <a:t> </a:t>
            </a:r>
            <a:r>
              <a:rPr lang="ru-RU" sz="2400" dirty="0" err="1"/>
              <a:t>кінематографісти</a:t>
            </a:r>
            <a:r>
              <a:rPr lang="ru-RU" sz="2400" dirty="0"/>
              <a:t> в час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над </a:t>
            </a:r>
            <a:r>
              <a:rPr lang="ru-RU" sz="2400" dirty="0" err="1"/>
              <a:t>створенням</a:t>
            </a:r>
            <a:r>
              <a:rPr lang="ru-RU" sz="2400" dirty="0"/>
              <a:t> </a:t>
            </a:r>
            <a:r>
              <a:rPr lang="ru-RU" sz="2400" dirty="0" err="1"/>
              <a:t>хронікально-документальних</a:t>
            </a:r>
            <a:r>
              <a:rPr lang="ru-RU" sz="2400" dirty="0"/>
              <a:t> та </a:t>
            </a:r>
            <a:r>
              <a:rPr lang="ru-RU" sz="2400" dirty="0" err="1"/>
              <a:t>художніх</a:t>
            </a:r>
            <a:r>
              <a:rPr lang="ru-RU" sz="2400" dirty="0"/>
              <a:t> </a:t>
            </a:r>
            <a:r>
              <a:rPr lang="ru-RU" sz="2400" dirty="0" err="1"/>
              <a:t>фільмів</a:t>
            </a:r>
            <a:r>
              <a:rPr lang="ru-RU" sz="2400" dirty="0"/>
              <a:t> ("Битва за нашу </a:t>
            </a:r>
            <a:r>
              <a:rPr lang="ru-RU" sz="2400" dirty="0" err="1"/>
              <a:t>Радянську</a:t>
            </a:r>
            <a:r>
              <a:rPr lang="ru-RU" sz="2400" dirty="0"/>
              <a:t> </a:t>
            </a:r>
            <a:r>
              <a:rPr lang="ru-RU" sz="2400" dirty="0" err="1"/>
              <a:t>Україну</a:t>
            </a:r>
            <a:r>
              <a:rPr lang="ru-RU" sz="2400" dirty="0"/>
              <a:t>", </a:t>
            </a:r>
            <a:r>
              <a:rPr lang="ru-RU" sz="2400" dirty="0" err="1"/>
              <a:t>реж</a:t>
            </a:r>
            <a:r>
              <a:rPr lang="ru-RU" sz="2400" dirty="0"/>
              <a:t>. </a:t>
            </a:r>
            <a:r>
              <a:rPr lang="ru-RU" sz="2400" dirty="0" err="1"/>
              <a:t>О.Довженко</a:t>
            </a:r>
            <a:r>
              <a:rPr lang="ru-RU" sz="2400" dirty="0"/>
              <a:t>; "Як </a:t>
            </a:r>
            <a:r>
              <a:rPr lang="ru-RU" sz="2400" dirty="0" err="1"/>
              <a:t>гартувалася</a:t>
            </a:r>
            <a:r>
              <a:rPr lang="ru-RU" sz="2400" dirty="0"/>
              <a:t> сталь", "</a:t>
            </a:r>
            <a:r>
              <a:rPr lang="ru-RU" sz="2400" dirty="0" err="1"/>
              <a:t>Райдуга</a:t>
            </a:r>
            <a:r>
              <a:rPr lang="ru-RU" sz="2400" dirty="0"/>
              <a:t>", </a:t>
            </a:r>
            <a:r>
              <a:rPr lang="ru-RU" sz="2400" dirty="0" err="1"/>
              <a:t>реж</a:t>
            </a:r>
            <a:r>
              <a:rPr lang="ru-RU" sz="2400" dirty="0"/>
              <a:t>. </a:t>
            </a:r>
            <a:r>
              <a:rPr lang="ru-RU" sz="2400" dirty="0" err="1"/>
              <a:t>М.Донськой</a:t>
            </a:r>
            <a:r>
              <a:rPr lang="ru-RU" sz="2400" dirty="0"/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29" y="528002"/>
            <a:ext cx="4017983" cy="53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74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577" y="37728"/>
            <a:ext cx="4041367" cy="655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/>
              <a:t>Тривало</a:t>
            </a:r>
            <a:r>
              <a:rPr lang="ru-RU" sz="2000" dirty="0"/>
              <a:t> </a:t>
            </a:r>
            <a:r>
              <a:rPr lang="ru-RU" sz="2000" dirty="0" err="1"/>
              <a:t>адміністративне</a:t>
            </a:r>
            <a:r>
              <a:rPr lang="ru-RU" sz="2000" dirty="0"/>
              <a:t> </a:t>
            </a:r>
            <a:r>
              <a:rPr lang="ru-RU" sz="2000" dirty="0" err="1"/>
              <a:t>втручання</a:t>
            </a:r>
            <a:r>
              <a:rPr lang="ru-RU" sz="2000" dirty="0"/>
              <a:t> у сферу </a:t>
            </a:r>
            <a:r>
              <a:rPr lang="ru-RU" sz="2000" dirty="0" err="1"/>
              <a:t>художньої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. У 1946-1948 </a:t>
            </a:r>
            <a:r>
              <a:rPr lang="ru-RU" sz="2000" dirty="0" err="1"/>
              <a:t>рр</a:t>
            </a:r>
            <a:r>
              <a:rPr lang="ru-RU" sz="2000" dirty="0"/>
              <a:t>. </a:t>
            </a:r>
            <a:r>
              <a:rPr lang="ru-RU" sz="2000" dirty="0" err="1"/>
              <a:t>приймаються</a:t>
            </a:r>
            <a:r>
              <a:rPr lang="ru-RU" sz="2000" dirty="0"/>
              <a:t> постанови ЦК ВКП (б) "Про </a:t>
            </a:r>
            <a:r>
              <a:rPr lang="ru-RU" sz="2000" dirty="0" err="1"/>
              <a:t>журнали</a:t>
            </a:r>
            <a:r>
              <a:rPr lang="ru-RU" sz="2000" dirty="0"/>
              <a:t> "Звезда" і "Ленинград", "Про </a:t>
            </a:r>
            <a:r>
              <a:rPr lang="ru-RU" sz="2000" dirty="0" err="1"/>
              <a:t>кінофільм</a:t>
            </a:r>
            <a:r>
              <a:rPr lang="ru-RU" sz="2000" dirty="0"/>
              <a:t> "</a:t>
            </a:r>
            <a:r>
              <a:rPr lang="ru-RU" sz="2000" dirty="0" err="1"/>
              <a:t>Велике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", "Про оперу "Велика дружба" </a:t>
            </a:r>
            <a:r>
              <a:rPr lang="ru-RU" sz="2000" dirty="0" err="1"/>
              <a:t>В.Мураделі</a:t>
            </a:r>
            <a:r>
              <a:rPr lang="ru-RU" sz="2000" dirty="0"/>
              <a:t>" та </a:t>
            </a:r>
            <a:r>
              <a:rPr lang="ru-RU" sz="2000" dirty="0" err="1"/>
              <a:t>інші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грубо і некомпетентно </a:t>
            </a:r>
            <a:r>
              <a:rPr lang="ru-RU" sz="2000" dirty="0" err="1"/>
              <a:t>втручалися</a:t>
            </a:r>
            <a:r>
              <a:rPr lang="ru-RU" sz="2000" dirty="0"/>
              <a:t> в </a:t>
            </a:r>
            <a:r>
              <a:rPr lang="ru-RU" sz="2000" dirty="0" err="1"/>
              <a:t>творчий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, не </a:t>
            </a:r>
            <a:r>
              <a:rPr lang="ru-RU" sz="2000" dirty="0" err="1"/>
              <a:t>залишали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свободі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митця</a:t>
            </a:r>
            <a:r>
              <a:rPr lang="ru-RU" sz="2000" dirty="0"/>
              <a:t>. У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повоєнні</a:t>
            </a:r>
            <a:r>
              <a:rPr lang="ru-RU" sz="2000" dirty="0"/>
              <a:t> роки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безпідставно</a:t>
            </a:r>
            <a:r>
              <a:rPr lang="ru-RU" sz="2000" dirty="0"/>
              <a:t> </a:t>
            </a:r>
            <a:r>
              <a:rPr lang="ru-RU" sz="2000" dirty="0" err="1"/>
              <a:t>розкритиковано</a:t>
            </a:r>
            <a:r>
              <a:rPr lang="ru-RU" sz="2000" dirty="0"/>
              <a:t> і </a:t>
            </a:r>
            <a:r>
              <a:rPr lang="ru-RU" sz="2000" dirty="0" err="1"/>
              <a:t>звинувачено</a:t>
            </a:r>
            <a:r>
              <a:rPr lang="ru-RU" sz="2000" dirty="0"/>
              <a:t> в буржуазному </a:t>
            </a:r>
            <a:r>
              <a:rPr lang="ru-RU" sz="2000" dirty="0" err="1"/>
              <a:t>націоналізмові</a:t>
            </a:r>
            <a:r>
              <a:rPr lang="ru-RU" sz="2000" dirty="0"/>
              <a:t> </a:t>
            </a:r>
            <a:r>
              <a:rPr lang="ru-RU" sz="2000" dirty="0" err="1"/>
              <a:t>наукові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"Короткий курс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", "</a:t>
            </a:r>
            <a:r>
              <a:rPr lang="ru-RU" sz="2000" dirty="0" err="1"/>
              <a:t>Нарис</a:t>
            </a:r>
            <a:r>
              <a:rPr lang="ru-RU" sz="2000" dirty="0"/>
              <a:t>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", твори </a:t>
            </a:r>
            <a:r>
              <a:rPr lang="ru-RU" sz="2000" dirty="0" err="1"/>
              <a:t>М.Рильського</a:t>
            </a:r>
            <a:r>
              <a:rPr lang="ru-RU" sz="2000" dirty="0"/>
              <a:t>, </a:t>
            </a:r>
            <a:r>
              <a:rPr lang="ru-RU" sz="2000" dirty="0" err="1"/>
              <a:t>В.Сосюри</a:t>
            </a:r>
            <a:r>
              <a:rPr lang="ru-RU" sz="2000" dirty="0"/>
              <a:t>, </a:t>
            </a:r>
            <a:r>
              <a:rPr lang="ru-RU" sz="2000" dirty="0" err="1"/>
              <a:t>М.Бажана</a:t>
            </a:r>
            <a:r>
              <a:rPr lang="ru-RU" sz="2000" dirty="0"/>
              <a:t>, </a:t>
            </a:r>
            <a:r>
              <a:rPr lang="ru-RU" sz="2000" dirty="0" err="1"/>
              <a:t>Ю.Смолича</a:t>
            </a:r>
            <a:r>
              <a:rPr lang="ru-RU" sz="2000" dirty="0"/>
              <a:t>, </a:t>
            </a:r>
            <a:r>
              <a:rPr lang="ru-RU" sz="2000" dirty="0" err="1"/>
              <a:t>К.Данькевича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70"/>
            <a:ext cx="3893321" cy="4618132"/>
          </a:xfrm>
          <a:prstGeom prst="trapezoid">
            <a:avLst>
              <a:gd name="adj" fmla="val 11122"/>
            </a:avLst>
          </a:prstGeom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8"/>
          <a:stretch/>
        </p:blipFill>
        <p:spPr>
          <a:xfrm>
            <a:off x="3613479" y="2970545"/>
            <a:ext cx="3118761" cy="3385315"/>
          </a:xfrm>
          <a:prstGeom prst="trapezoid">
            <a:avLst>
              <a:gd name="adj" fmla="val 18843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455774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4968552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Після</a:t>
            </a:r>
            <a:r>
              <a:rPr lang="ru-RU" b="1" dirty="0">
                <a:solidFill>
                  <a:srgbClr val="C00000"/>
                </a:solidFill>
              </a:rPr>
              <a:t> перемоги у </a:t>
            </a:r>
            <a:r>
              <a:rPr lang="ru-RU" b="1" dirty="0" err="1">
                <a:solidFill>
                  <a:srgbClr val="C00000"/>
                </a:solidFill>
              </a:rPr>
              <a:t>війні</a:t>
            </a:r>
            <a:r>
              <a:rPr lang="ru-RU" b="1" dirty="0">
                <a:solidFill>
                  <a:srgbClr val="C00000"/>
                </a:solidFill>
              </a:rPr>
              <a:t> в </a:t>
            </a:r>
            <a:r>
              <a:rPr lang="ru-RU" b="1" dirty="0" err="1">
                <a:solidFill>
                  <a:srgbClr val="C00000"/>
                </a:solidFill>
              </a:rPr>
              <a:t>суспільстві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з'явилися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надії</a:t>
            </a:r>
            <a:r>
              <a:rPr lang="ru-RU" b="1" dirty="0">
                <a:solidFill>
                  <a:srgbClr val="C00000"/>
                </a:solidFill>
              </a:rPr>
              <a:t> на </a:t>
            </a:r>
            <a:r>
              <a:rPr lang="ru-RU" b="1" dirty="0" err="1">
                <a:solidFill>
                  <a:srgbClr val="C00000"/>
                </a:solidFill>
              </a:rPr>
              <a:t>демократизацію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життя</a:t>
            </a:r>
            <a:r>
              <a:rPr lang="ru-RU" b="1" dirty="0">
                <a:solidFill>
                  <a:srgbClr val="C00000"/>
                </a:solidFill>
              </a:rPr>
              <a:t>, на </a:t>
            </a:r>
            <a:r>
              <a:rPr lang="ru-RU" b="1" dirty="0" err="1">
                <a:solidFill>
                  <a:srgbClr val="C00000"/>
                </a:solidFill>
              </a:rPr>
              <a:t>утвердження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поваги</a:t>
            </a:r>
            <a:r>
              <a:rPr lang="ru-RU" b="1" dirty="0">
                <a:solidFill>
                  <a:srgbClr val="C00000"/>
                </a:solidFill>
              </a:rPr>
              <a:t> до </a:t>
            </a:r>
            <a:r>
              <a:rPr lang="ru-RU" b="1" dirty="0" err="1">
                <a:solidFill>
                  <a:srgbClr val="C00000"/>
                </a:solidFill>
              </a:rPr>
              <a:t>особистості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її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людських</a:t>
            </a:r>
            <a:r>
              <a:rPr lang="ru-RU" b="1" dirty="0">
                <a:solidFill>
                  <a:srgbClr val="C00000"/>
                </a:solidFill>
              </a:rPr>
              <a:t> та </a:t>
            </a:r>
            <a:r>
              <a:rPr lang="ru-RU" b="1" dirty="0" err="1">
                <a:solidFill>
                  <a:srgbClr val="C00000"/>
                </a:solidFill>
              </a:rPr>
              <a:t>політичних</a:t>
            </a:r>
            <a:r>
              <a:rPr lang="ru-RU" b="1" dirty="0">
                <a:solidFill>
                  <a:srgbClr val="C00000"/>
                </a:solidFill>
              </a:rPr>
              <a:t> прав і свобод. </a:t>
            </a:r>
            <a:r>
              <a:rPr lang="ru-RU" b="1" dirty="0" err="1">
                <a:solidFill>
                  <a:srgbClr val="C00000"/>
                </a:solidFill>
              </a:rPr>
              <a:t>Натомість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влада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намагалася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зміцнити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тоталітарний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режими</a:t>
            </a:r>
            <a:r>
              <a:rPr lang="ru-RU" b="1" dirty="0">
                <a:solidFill>
                  <a:srgbClr val="C00000"/>
                </a:solidFill>
              </a:rPr>
              <a:t>. Були повторно </a:t>
            </a:r>
            <a:r>
              <a:rPr lang="ru-RU" b="1" dirty="0" err="1">
                <a:solidFill>
                  <a:srgbClr val="C00000"/>
                </a:solidFill>
              </a:rPr>
              <a:t>репресовані</a:t>
            </a:r>
            <a:r>
              <a:rPr lang="ru-RU" b="1" dirty="0">
                <a:solidFill>
                  <a:srgbClr val="C00000"/>
                </a:solidFill>
              </a:rPr>
              <a:t> люди, </a:t>
            </a:r>
            <a:r>
              <a:rPr lang="ru-RU" b="1" dirty="0" err="1">
                <a:solidFill>
                  <a:srgbClr val="C00000"/>
                </a:solidFill>
              </a:rPr>
              <a:t>які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вже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вийшли</a:t>
            </a:r>
            <a:r>
              <a:rPr lang="ru-RU" b="1" dirty="0">
                <a:solidFill>
                  <a:srgbClr val="C00000"/>
                </a:solidFill>
              </a:rPr>
              <a:t> з </a:t>
            </a:r>
            <a:r>
              <a:rPr lang="ru-RU" b="1" dirty="0" err="1">
                <a:solidFill>
                  <a:srgbClr val="C00000"/>
                </a:solidFill>
              </a:rPr>
              <a:t>місць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позбавлення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волі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військові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що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потрапили</a:t>
            </a:r>
            <a:r>
              <a:rPr lang="ru-RU" b="1" dirty="0">
                <a:solidFill>
                  <a:srgbClr val="C00000"/>
                </a:solidFill>
              </a:rPr>
              <a:t> до </a:t>
            </a:r>
            <a:r>
              <a:rPr lang="ru-RU" b="1" dirty="0" err="1">
                <a:solidFill>
                  <a:srgbClr val="C00000"/>
                </a:solidFill>
              </a:rPr>
              <a:t>німецького</a:t>
            </a:r>
            <a:r>
              <a:rPr lang="ru-RU" b="1" dirty="0">
                <a:solidFill>
                  <a:srgbClr val="C00000"/>
                </a:solidFill>
              </a:rPr>
              <a:t> полону.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 </a:t>
            </a:r>
            <a:r>
              <a:rPr lang="ru-RU" b="1" dirty="0">
                <a:solidFill>
                  <a:srgbClr val="C00000"/>
                </a:solidFill>
              </a:rPr>
              <a:t>перше </a:t>
            </a:r>
            <a:r>
              <a:rPr lang="ru-RU" b="1" dirty="0" err="1">
                <a:solidFill>
                  <a:srgbClr val="C00000"/>
                </a:solidFill>
              </a:rPr>
              <a:t>повоєнне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десятиліття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тривав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ідеологічний</a:t>
            </a:r>
            <a:r>
              <a:rPr lang="ru-RU" b="1" dirty="0">
                <a:solidFill>
                  <a:srgbClr val="C00000"/>
                </a:solidFill>
              </a:rPr>
              <a:t> диктат та </a:t>
            </a:r>
            <a:r>
              <a:rPr lang="ru-RU" b="1" dirty="0" err="1">
                <a:solidFill>
                  <a:srgbClr val="C00000"/>
                </a:solidFill>
              </a:rPr>
              <a:t>тиск</a:t>
            </a:r>
            <a:r>
              <a:rPr lang="ru-RU" b="1" dirty="0">
                <a:solidFill>
                  <a:srgbClr val="C00000"/>
                </a:solidFill>
              </a:rPr>
              <a:t> на </a:t>
            </a:r>
            <a:r>
              <a:rPr lang="ru-RU" b="1" dirty="0" err="1">
                <a:solidFill>
                  <a:srgbClr val="C00000"/>
                </a:solidFill>
              </a:rPr>
              <a:t>митців</a:t>
            </a:r>
            <a:r>
              <a:rPr lang="ru-RU" b="1" dirty="0">
                <a:solidFill>
                  <a:srgbClr val="C00000"/>
                </a:solidFill>
              </a:rPr>
              <a:t>. Тема </a:t>
            </a:r>
            <a:r>
              <a:rPr lang="ru-RU" b="1" dirty="0" err="1">
                <a:solidFill>
                  <a:srgbClr val="C00000"/>
                </a:solidFill>
              </a:rPr>
              <a:t>війни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залишалася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домінуючою</a:t>
            </a:r>
            <a:r>
              <a:rPr lang="ru-RU" b="1" dirty="0">
                <a:solidFill>
                  <a:srgbClr val="C00000"/>
                </a:solidFill>
              </a:rPr>
              <a:t>, але акцент </a:t>
            </a:r>
            <a:r>
              <a:rPr lang="ru-RU" b="1" dirty="0" err="1">
                <a:solidFill>
                  <a:srgbClr val="C00000"/>
                </a:solidFill>
              </a:rPr>
              <a:t>робився</a:t>
            </a:r>
            <a:r>
              <a:rPr lang="ru-RU" b="1" dirty="0">
                <a:solidFill>
                  <a:srgbClr val="C00000"/>
                </a:solidFill>
              </a:rPr>
              <a:t> на </a:t>
            </a:r>
            <a:r>
              <a:rPr lang="ru-RU" b="1" dirty="0" err="1">
                <a:solidFill>
                  <a:srgbClr val="C00000"/>
                </a:solidFill>
              </a:rPr>
              <a:t>переможному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завершальному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етапі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війни</a:t>
            </a:r>
            <a:r>
              <a:rPr lang="ru-RU" b="1" dirty="0">
                <a:solidFill>
                  <a:srgbClr val="C00000"/>
                </a:solidFill>
              </a:rPr>
              <a:t>, причини </a:t>
            </a:r>
            <a:r>
              <a:rPr lang="ru-RU" b="1" dirty="0" err="1">
                <a:solidFill>
                  <a:srgbClr val="C00000"/>
                </a:solidFill>
              </a:rPr>
              <a:t>поразок</a:t>
            </a:r>
            <a:r>
              <a:rPr lang="ru-RU" b="1" dirty="0">
                <a:solidFill>
                  <a:srgbClr val="C00000"/>
                </a:solidFill>
              </a:rPr>
              <a:t> і тяжких </a:t>
            </a:r>
            <a:r>
              <a:rPr lang="ru-RU" b="1" dirty="0" err="1">
                <a:solidFill>
                  <a:srgbClr val="C00000"/>
                </a:solidFill>
              </a:rPr>
              <a:t>втрат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літературних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творах</a:t>
            </a:r>
            <a:r>
              <a:rPr lang="ru-RU" b="1" dirty="0">
                <a:solidFill>
                  <a:srgbClr val="C00000"/>
                </a:solidFill>
              </a:rPr>
              <a:t> не </a:t>
            </a:r>
            <a:r>
              <a:rPr lang="ru-RU" b="1" dirty="0" err="1">
                <a:solidFill>
                  <a:srgbClr val="C00000"/>
                </a:solidFill>
              </a:rPr>
              <a:t>висвітлювалися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b="1" dirty="0" err="1">
                <a:solidFill>
                  <a:srgbClr val="C00000"/>
                </a:solidFill>
              </a:rPr>
              <a:t>Після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смерті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И.Сталіна</a:t>
            </a:r>
            <a:r>
              <a:rPr lang="ru-RU" b="1" dirty="0">
                <a:solidFill>
                  <a:srgbClr val="C00000"/>
                </a:solidFill>
              </a:rPr>
              <a:t> ряд </a:t>
            </a:r>
            <a:r>
              <a:rPr lang="ru-RU" b="1" dirty="0" err="1">
                <a:solidFill>
                  <a:srgbClr val="C00000"/>
                </a:solidFill>
              </a:rPr>
              <a:t>письменників</a:t>
            </a:r>
            <a:r>
              <a:rPr lang="ru-RU" b="1" dirty="0">
                <a:solidFill>
                  <a:srgbClr val="C00000"/>
                </a:solidFill>
              </a:rPr>
              <a:t> засудили прояви </a:t>
            </a:r>
            <a:r>
              <a:rPr lang="ru-RU" b="1" dirty="0" err="1">
                <a:solidFill>
                  <a:srgbClr val="C00000"/>
                </a:solidFill>
              </a:rPr>
              <a:t>безконфліктності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тенденцій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прикрашання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дійсності</a:t>
            </a:r>
            <a:r>
              <a:rPr lang="ru-RU" b="1" dirty="0">
                <a:solidFill>
                  <a:srgbClr val="C00000"/>
                </a:solidFill>
              </a:rPr>
              <a:t> й </a:t>
            </a:r>
            <a:r>
              <a:rPr lang="ru-RU" b="1" dirty="0" err="1">
                <a:solidFill>
                  <a:srgbClr val="C00000"/>
                </a:solidFill>
              </a:rPr>
              <a:t>ілюстративності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хоча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процеси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оновлення</a:t>
            </a:r>
            <a:r>
              <a:rPr lang="ru-RU" b="1" dirty="0">
                <a:solidFill>
                  <a:srgbClr val="C00000"/>
                </a:solidFill>
              </a:rPr>
              <a:t> в </a:t>
            </a:r>
            <a:r>
              <a:rPr lang="ru-RU" b="1" dirty="0" err="1">
                <a:solidFill>
                  <a:srgbClr val="C00000"/>
                </a:solidFill>
              </a:rPr>
              <a:t>літературі</a:t>
            </a:r>
            <a:r>
              <a:rPr lang="ru-RU" b="1" dirty="0">
                <a:solidFill>
                  <a:srgbClr val="C00000"/>
                </a:solidFill>
              </a:rPr>
              <a:t> й </a:t>
            </a:r>
            <a:r>
              <a:rPr lang="ru-RU" b="1" dirty="0" err="1">
                <a:solidFill>
                  <a:srgbClr val="C00000"/>
                </a:solidFill>
              </a:rPr>
              <a:t>мистецтві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були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незначними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91" r="22759" b="17098"/>
          <a:stretch/>
        </p:blipFill>
        <p:spPr>
          <a:xfrm>
            <a:off x="5652120" y="0"/>
            <a:ext cx="3075709" cy="30152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3633" y="197171"/>
            <a:ext cx="4161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Тиск влади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4"/>
          <a:stretch/>
        </p:blipFill>
        <p:spPr>
          <a:xfrm>
            <a:off x="5279535" y="2780928"/>
            <a:ext cx="2840987" cy="39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3648" y="0"/>
            <a:ext cx="4806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Шістдесятники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23330"/>
            <a:ext cx="5310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60-х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нормалізація</a:t>
            </a:r>
            <a:r>
              <a:rPr lang="ru-RU" dirty="0"/>
              <a:t> </a:t>
            </a:r>
            <a:r>
              <a:rPr lang="ru-RU" dirty="0" err="1"/>
              <a:t>суспільно-політичної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дало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з'явитися</a:t>
            </a:r>
            <a:r>
              <a:rPr lang="ru-RU" dirty="0"/>
              <a:t> </a:t>
            </a:r>
            <a:r>
              <a:rPr lang="ru-RU" dirty="0" err="1"/>
              <a:t>молодій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обдарованих</a:t>
            </a:r>
            <a:r>
              <a:rPr lang="ru-RU" dirty="0"/>
              <a:t> </a:t>
            </a:r>
            <a:r>
              <a:rPr lang="ru-RU" dirty="0" err="1"/>
              <a:t>митців</a:t>
            </a:r>
            <a:r>
              <a:rPr lang="ru-RU" dirty="0"/>
              <a:t>, так </a:t>
            </a:r>
            <a:r>
              <a:rPr lang="ru-RU" dirty="0" err="1"/>
              <a:t>званих</a:t>
            </a:r>
            <a:r>
              <a:rPr lang="ru-RU" dirty="0"/>
              <a:t> "</a:t>
            </a:r>
            <a:r>
              <a:rPr lang="ru-RU" dirty="0" err="1"/>
              <a:t>шістдесятників</a:t>
            </a:r>
            <a:r>
              <a:rPr lang="ru-RU" dirty="0"/>
              <a:t>"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творчістю</a:t>
            </a:r>
            <a:r>
              <a:rPr lang="ru-RU" dirty="0"/>
              <a:t> </a:t>
            </a:r>
            <a:r>
              <a:rPr lang="ru-RU" dirty="0" err="1"/>
              <a:t>боролися</a:t>
            </a:r>
            <a:r>
              <a:rPr lang="ru-RU" dirty="0"/>
              <a:t> за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національну</a:t>
            </a:r>
            <a:r>
              <a:rPr lang="ru-RU" dirty="0"/>
              <a:t> свободу і </a:t>
            </a:r>
            <a:r>
              <a:rPr lang="ru-RU" dirty="0" err="1"/>
              <a:t>людську</a:t>
            </a:r>
            <a:r>
              <a:rPr lang="ru-RU" dirty="0"/>
              <a:t> </a:t>
            </a:r>
            <a:r>
              <a:rPr lang="ru-RU" dirty="0" err="1"/>
              <a:t>гідність</a:t>
            </a:r>
            <a:r>
              <a:rPr lang="ru-RU" dirty="0"/>
              <a:t> (</a:t>
            </a:r>
            <a:r>
              <a:rPr lang="ru-RU" dirty="0" err="1"/>
              <a:t>Л.Костенко</a:t>
            </a:r>
            <a:r>
              <a:rPr lang="ru-RU" dirty="0"/>
              <a:t>, </a:t>
            </a:r>
            <a:r>
              <a:rPr lang="ru-RU" dirty="0" err="1"/>
              <a:t>В.Симоненко</a:t>
            </a:r>
            <a:r>
              <a:rPr lang="ru-RU" dirty="0"/>
              <a:t>, </a:t>
            </a:r>
            <a:r>
              <a:rPr lang="ru-RU" dirty="0" err="1"/>
              <a:t>В.Стус</a:t>
            </a:r>
            <a:r>
              <a:rPr lang="ru-RU" dirty="0"/>
              <a:t>, </a:t>
            </a:r>
            <a:r>
              <a:rPr lang="ru-RU" dirty="0" err="1"/>
              <a:t>І.Драч</a:t>
            </a:r>
            <a:r>
              <a:rPr lang="ru-RU" dirty="0"/>
              <a:t>, </a:t>
            </a:r>
            <a:r>
              <a:rPr lang="ru-RU" dirty="0" err="1"/>
              <a:t>Д.Павличко</a:t>
            </a:r>
            <a:r>
              <a:rPr lang="ru-RU" dirty="0"/>
              <a:t>, </a:t>
            </a:r>
            <a:r>
              <a:rPr lang="ru-RU" dirty="0" err="1"/>
              <a:t>Б.Олійник</a:t>
            </a:r>
            <a:r>
              <a:rPr lang="ru-RU" dirty="0"/>
              <a:t>, </a:t>
            </a:r>
            <a:r>
              <a:rPr lang="ru-RU" dirty="0" err="1"/>
              <a:t>Є.Гуцало</a:t>
            </a:r>
            <a:r>
              <a:rPr lang="ru-RU" dirty="0"/>
              <a:t>, </a:t>
            </a:r>
            <a:r>
              <a:rPr lang="ru-RU" dirty="0" err="1"/>
              <a:t>М.Вінграновський</a:t>
            </a:r>
            <a:r>
              <a:rPr lang="ru-RU" dirty="0"/>
              <a:t>, </a:t>
            </a:r>
            <a:r>
              <a:rPr lang="ru-RU" dirty="0" err="1"/>
              <a:t>І.Світличний</a:t>
            </a:r>
            <a:r>
              <a:rPr lang="ru-RU" dirty="0"/>
              <a:t>, </a:t>
            </a:r>
            <a:r>
              <a:rPr lang="ru-RU" dirty="0" err="1"/>
              <a:t>І.Дзюба</a:t>
            </a:r>
            <a:r>
              <a:rPr lang="ru-RU" dirty="0"/>
              <a:t>, </a:t>
            </a:r>
            <a:r>
              <a:rPr lang="ru-RU" dirty="0" err="1"/>
              <a:t>Є.Сверстюк</a:t>
            </a:r>
            <a:r>
              <a:rPr lang="ru-RU" dirty="0"/>
              <a:t>, </a:t>
            </a:r>
            <a:r>
              <a:rPr lang="ru-RU" dirty="0" err="1"/>
              <a:t>В.Чорновіл</a:t>
            </a:r>
            <a:r>
              <a:rPr lang="ru-RU" dirty="0"/>
              <a:t>, </a:t>
            </a:r>
            <a:r>
              <a:rPr lang="ru-RU" dirty="0" err="1"/>
              <a:t>В.Зарецький</a:t>
            </a:r>
            <a:r>
              <a:rPr lang="ru-RU" dirty="0"/>
              <a:t>, </a:t>
            </a:r>
            <a:r>
              <a:rPr lang="ru-RU" dirty="0" err="1"/>
              <a:t>А.Горська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). З самого початку твори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критикувалися</a:t>
            </a:r>
            <a:r>
              <a:rPr lang="ru-RU" dirty="0"/>
              <a:t>, </a:t>
            </a:r>
            <a:r>
              <a:rPr lang="ru-RU" dirty="0" err="1"/>
              <a:t>заборонялася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публікація</a:t>
            </a:r>
            <a:r>
              <a:rPr lang="ru-RU" dirty="0"/>
              <a:t>,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митців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безпідставно</a:t>
            </a:r>
            <a:r>
              <a:rPr lang="ru-RU" dirty="0"/>
              <a:t> </a:t>
            </a:r>
            <a:r>
              <a:rPr lang="ru-RU" dirty="0" err="1"/>
              <a:t>ув'язнено</a:t>
            </a:r>
            <a:r>
              <a:rPr lang="ru-RU" dirty="0"/>
              <a:t>.</a:t>
            </a:r>
          </a:p>
          <a:p>
            <a:r>
              <a:rPr lang="ru-RU" dirty="0" smtClean="0"/>
              <a:t>У </a:t>
            </a:r>
            <a:r>
              <a:rPr lang="ru-RU" dirty="0"/>
              <a:t>70-80-х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продовжувала</a:t>
            </a:r>
            <a:r>
              <a:rPr lang="ru-RU" dirty="0"/>
              <a:t> </a:t>
            </a:r>
            <a:r>
              <a:rPr lang="ru-RU" dirty="0" err="1"/>
              <a:t>витіснятися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сфер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поглиблювася</a:t>
            </a:r>
            <a:r>
              <a:rPr lang="ru-RU" dirty="0"/>
              <a:t> </a:t>
            </a:r>
            <a:r>
              <a:rPr lang="ru-RU" dirty="0" err="1"/>
              <a:t>русифікація</a:t>
            </a:r>
            <a:r>
              <a:rPr lang="ru-RU" dirty="0"/>
              <a:t> та </a:t>
            </a:r>
            <a:r>
              <a:rPr lang="ru-RU" dirty="0" err="1"/>
              <a:t>денаціоналізація</a:t>
            </a:r>
            <a:r>
              <a:rPr lang="ru-RU" dirty="0"/>
              <a:t>, </a:t>
            </a:r>
            <a:r>
              <a:rPr lang="ru-RU" dirty="0" err="1"/>
              <a:t>набували</a:t>
            </a:r>
            <a:r>
              <a:rPr lang="ru-RU" dirty="0"/>
              <a:t> широкого </a:t>
            </a:r>
            <a:r>
              <a:rPr lang="ru-RU" dirty="0" err="1"/>
              <a:t>вжитку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радянський</a:t>
            </a:r>
            <a:r>
              <a:rPr lang="ru-RU" dirty="0"/>
              <a:t> народ", "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загальнорадянська</a:t>
            </a:r>
            <a:r>
              <a:rPr lang="ru-RU" dirty="0"/>
              <a:t> культура", "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і народностей".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70190"/>
            <a:ext cx="2952330" cy="3744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46" y="4514606"/>
            <a:ext cx="3051549" cy="22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8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4896544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/>
              <a:t>Тривало</a:t>
            </a:r>
            <a:r>
              <a:rPr lang="ru-RU" sz="2000" dirty="0"/>
              <a:t> </a:t>
            </a:r>
            <a:r>
              <a:rPr lang="ru-RU" sz="2000" dirty="0" err="1"/>
              <a:t>адміністративно-командне</a:t>
            </a:r>
            <a:r>
              <a:rPr lang="ru-RU" sz="2000" dirty="0"/>
              <a:t> </a:t>
            </a:r>
            <a:r>
              <a:rPr lang="ru-RU" sz="2000" dirty="0" err="1"/>
              <a:t>керівництво</a:t>
            </a:r>
            <a:r>
              <a:rPr lang="ru-RU" sz="2000" dirty="0"/>
              <a:t> культурою, штучно </a:t>
            </a:r>
            <a:r>
              <a:rPr lang="ru-RU" sz="2000" dirty="0" err="1"/>
              <a:t>обмежувалася</a:t>
            </a:r>
            <a:r>
              <a:rPr lang="ru-RU" sz="2000" dirty="0"/>
              <a:t> свобода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митця</a:t>
            </a:r>
            <a:r>
              <a:rPr lang="ru-RU" sz="2000" dirty="0"/>
              <a:t> </a:t>
            </a:r>
            <a:r>
              <a:rPr lang="ru-RU" sz="2000" dirty="0" err="1"/>
              <a:t>вузькими</a:t>
            </a:r>
            <a:r>
              <a:rPr lang="ru-RU" sz="2000" dirty="0"/>
              <a:t> рамками принципу </a:t>
            </a:r>
            <a:r>
              <a:rPr lang="ru-RU" sz="2000" dirty="0" err="1"/>
              <a:t>партійності</a:t>
            </a:r>
            <a:r>
              <a:rPr lang="ru-RU" sz="2000" dirty="0"/>
              <a:t> та методу </a:t>
            </a:r>
            <a:r>
              <a:rPr lang="ru-RU" sz="2000" dirty="0" err="1"/>
              <a:t>соціалістичного</a:t>
            </a:r>
            <a:r>
              <a:rPr lang="ru-RU" sz="2000" dirty="0"/>
              <a:t> </a:t>
            </a:r>
            <a:r>
              <a:rPr lang="ru-RU" sz="2000" dirty="0" err="1"/>
              <a:t>реалізму</a:t>
            </a:r>
            <a:r>
              <a:rPr lang="ru-RU" sz="2000" dirty="0"/>
              <a:t>. Все,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вкладалося</a:t>
            </a:r>
            <a:r>
              <a:rPr lang="ru-RU" sz="2000" dirty="0"/>
              <a:t> в </a:t>
            </a:r>
            <a:r>
              <a:rPr lang="ru-RU" sz="2000" dirty="0" err="1"/>
              <a:t>соціалістичні</a:t>
            </a:r>
            <a:r>
              <a:rPr lang="ru-RU" sz="2000" dirty="0"/>
              <a:t> </a:t>
            </a:r>
            <a:r>
              <a:rPr lang="ru-RU" sz="2000" dirty="0" err="1"/>
              <a:t>канони</a:t>
            </a:r>
            <a:r>
              <a:rPr lang="ru-RU" sz="2000" dirty="0"/>
              <a:t>, не </a:t>
            </a:r>
            <a:r>
              <a:rPr lang="ru-RU" sz="2000" dirty="0" err="1"/>
              <a:t>публікувалося</a:t>
            </a:r>
            <a:r>
              <a:rPr lang="ru-RU" sz="2000" dirty="0"/>
              <a:t>, </a:t>
            </a:r>
            <a:r>
              <a:rPr lang="ru-RU" sz="2000" dirty="0" err="1"/>
              <a:t>переслідувалося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smtClean="0"/>
              <a:t>У </a:t>
            </a:r>
            <a:r>
              <a:rPr lang="ru-RU" sz="2000" dirty="0" err="1"/>
              <a:t>середовищі</a:t>
            </a:r>
            <a:r>
              <a:rPr lang="ru-RU" sz="2000" dirty="0"/>
              <a:t> </a:t>
            </a:r>
            <a:r>
              <a:rPr lang="ru-RU" sz="2000" dirty="0" err="1"/>
              <a:t>передової</a:t>
            </a:r>
            <a:r>
              <a:rPr lang="ru-RU" sz="2000" dirty="0"/>
              <a:t> </a:t>
            </a:r>
            <a:r>
              <a:rPr lang="ru-RU" sz="2000" dirty="0" err="1"/>
              <a:t>інтелігенції</a:t>
            </a:r>
            <a:r>
              <a:rPr lang="ru-RU" sz="2000" dirty="0"/>
              <a:t> </a:t>
            </a:r>
            <a:r>
              <a:rPr lang="ru-RU" sz="2000" dirty="0" err="1"/>
              <a:t>поширюється</a:t>
            </a:r>
            <a:r>
              <a:rPr lang="ru-RU" sz="2000" dirty="0"/>
              <a:t> </a:t>
            </a:r>
            <a:r>
              <a:rPr lang="ru-RU" sz="2000" dirty="0" err="1"/>
              <a:t>національно-демократичний</a:t>
            </a:r>
            <a:r>
              <a:rPr lang="ru-RU" sz="2000" dirty="0"/>
              <a:t> </a:t>
            </a:r>
            <a:r>
              <a:rPr lang="ru-RU" sz="2000" dirty="0" err="1"/>
              <a:t>рух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намагався</a:t>
            </a:r>
            <a:r>
              <a:rPr lang="ru-RU" sz="2000" dirty="0"/>
              <a:t> </a:t>
            </a:r>
            <a:r>
              <a:rPr lang="ru-RU" sz="2000" dirty="0" err="1"/>
              <a:t>відстоювати</a:t>
            </a:r>
            <a:r>
              <a:rPr lang="ru-RU" sz="2000" dirty="0"/>
              <a:t> права </a:t>
            </a:r>
            <a:r>
              <a:rPr lang="ru-RU" sz="2000" dirty="0" err="1"/>
              <a:t>людини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і на </a:t>
            </a:r>
            <a:r>
              <a:rPr lang="ru-RU" sz="2000" dirty="0" err="1"/>
              <a:t>рідну</a:t>
            </a:r>
            <a:r>
              <a:rPr lang="ru-RU" sz="2000" dirty="0"/>
              <a:t> </a:t>
            </a:r>
            <a:r>
              <a:rPr lang="ru-RU" sz="2000" dirty="0" err="1"/>
              <a:t>мову</a:t>
            </a:r>
            <a:r>
              <a:rPr lang="ru-RU" sz="2000" dirty="0"/>
              <a:t>. У 70-х </a:t>
            </a:r>
            <a:r>
              <a:rPr lang="ru-RU" sz="2000" dirty="0" err="1"/>
              <a:t>рр</a:t>
            </a:r>
            <a:r>
              <a:rPr lang="ru-RU" sz="2000" dirty="0"/>
              <a:t>. </a:t>
            </a:r>
            <a:r>
              <a:rPr lang="ru-RU" sz="2000" dirty="0" err="1"/>
              <a:t>українські</a:t>
            </a:r>
            <a:r>
              <a:rPr lang="ru-RU" sz="2000" dirty="0"/>
              <a:t> </a:t>
            </a:r>
            <a:r>
              <a:rPr lang="ru-RU" sz="2000" dirty="0" err="1"/>
              <a:t>правозахисники</a:t>
            </a:r>
            <a:r>
              <a:rPr lang="ru-RU" sz="2000" dirty="0"/>
              <a:t> створили </a:t>
            </a:r>
            <a:r>
              <a:rPr lang="ru-RU" sz="2000" dirty="0" err="1"/>
              <a:t>Українську</a:t>
            </a:r>
            <a:r>
              <a:rPr lang="ru-RU" sz="2000" dirty="0"/>
              <a:t> </a:t>
            </a:r>
            <a:r>
              <a:rPr lang="ru-RU" sz="2000" dirty="0" err="1"/>
              <a:t>Гельсінську</a:t>
            </a:r>
            <a:r>
              <a:rPr lang="ru-RU" sz="2000" dirty="0"/>
              <a:t> </a:t>
            </a:r>
            <a:r>
              <a:rPr lang="ru-RU" sz="2000" dirty="0" err="1"/>
              <a:t>спілку</a:t>
            </a:r>
            <a:r>
              <a:rPr lang="ru-RU" sz="2000" dirty="0"/>
              <a:t> (</a:t>
            </a:r>
            <a:r>
              <a:rPr lang="ru-RU" sz="2000" dirty="0" err="1"/>
              <a:t>В.Чорновіл</a:t>
            </a:r>
            <a:r>
              <a:rPr lang="ru-RU" sz="2000" dirty="0"/>
              <a:t>, </a:t>
            </a:r>
            <a:r>
              <a:rPr lang="ru-RU" sz="2000" dirty="0" err="1"/>
              <a:t>А.Пашко</a:t>
            </a:r>
            <a:r>
              <a:rPr lang="ru-RU" sz="2000" dirty="0"/>
              <a:t>, </a:t>
            </a:r>
            <a:r>
              <a:rPr lang="ru-RU" sz="2000" dirty="0" err="1"/>
              <a:t>І.Дзюба</a:t>
            </a:r>
            <a:r>
              <a:rPr lang="ru-RU" sz="2000" dirty="0"/>
              <a:t>, </a:t>
            </a:r>
            <a:r>
              <a:rPr lang="ru-RU" sz="2000" dirty="0" err="1"/>
              <a:t>В.Мороз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активно </a:t>
            </a:r>
            <a:r>
              <a:rPr lang="ru-RU" sz="2000" dirty="0" err="1"/>
              <a:t>виступала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русифікації</a:t>
            </a:r>
            <a:r>
              <a:rPr lang="ru-RU" sz="2000" dirty="0"/>
              <a:t>, </a:t>
            </a:r>
            <a:r>
              <a:rPr lang="ru-RU" sz="2000" dirty="0" err="1"/>
              <a:t>репресій</a:t>
            </a:r>
            <a:r>
              <a:rPr lang="ru-RU" sz="2000" dirty="0"/>
              <a:t>, </a:t>
            </a:r>
            <a:r>
              <a:rPr lang="ru-RU" sz="2000" dirty="0" err="1"/>
              <a:t>нищення</a:t>
            </a:r>
            <a:r>
              <a:rPr lang="ru-RU" sz="2000" dirty="0"/>
              <a:t> </a:t>
            </a:r>
            <a:r>
              <a:rPr lang="ru-RU" sz="2000" dirty="0" err="1"/>
              <a:t>пам'яток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. </a:t>
            </a:r>
            <a:r>
              <a:rPr lang="ru-RU" sz="2000" dirty="0" err="1"/>
              <a:t>Сміливим</a:t>
            </a:r>
            <a:r>
              <a:rPr lang="ru-RU" sz="2000" dirty="0"/>
              <a:t> </a:t>
            </a:r>
            <a:r>
              <a:rPr lang="ru-RU" sz="2000" dirty="0" err="1"/>
              <a:t>виступом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існуючої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книга </a:t>
            </a:r>
            <a:r>
              <a:rPr lang="ru-RU" sz="2000" dirty="0" err="1"/>
              <a:t>І.Дзюби</a:t>
            </a:r>
            <a:r>
              <a:rPr lang="ru-RU" sz="2000" dirty="0"/>
              <a:t> "</a:t>
            </a:r>
            <a:r>
              <a:rPr lang="ru-RU" sz="2000" dirty="0" err="1"/>
              <a:t>Інтернаціоналізм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русифікація</a:t>
            </a:r>
            <a:r>
              <a:rPr lang="ru-RU" sz="2000" dirty="0"/>
              <a:t>".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2"/>
          <a:stretch/>
        </p:blipFill>
        <p:spPr>
          <a:xfrm>
            <a:off x="5068787" y="188640"/>
            <a:ext cx="4028372" cy="3314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47" y="3526501"/>
            <a:ext cx="4186051" cy="31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5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/>
              <a:t>Поети-шістдесятники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95861"/>
            <a:ext cx="5184576" cy="3456384"/>
          </a:xfrm>
        </p:spPr>
      </p:pic>
      <p:pic>
        <p:nvPicPr>
          <p:cNvPr id="1026" name="Picture 2" descr="D:\для школи\історія\poets-of-60-i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437112"/>
            <a:ext cx="6552729" cy="21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6" y="1196752"/>
            <a:ext cx="360335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7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32</TotalTime>
  <Words>654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Повоєнна література в україні</vt:lpstr>
      <vt:lpstr>Перші повоєнні 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Поети-шістдесятники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Повоєнна література в україні</dc:title>
  <dc:creator>user</dc:creator>
  <cp:lastModifiedBy>user</cp:lastModifiedBy>
  <cp:revision>5</cp:revision>
  <dcterms:created xsi:type="dcterms:W3CDTF">2012-10-31T17:49:19Z</dcterms:created>
  <dcterms:modified xsi:type="dcterms:W3CDTF">2012-10-31T18:32:27Z</dcterms:modified>
</cp:coreProperties>
</file>