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72" r:id="rId5"/>
    <p:sldId id="263" r:id="rId6"/>
    <p:sldId id="264" r:id="rId7"/>
    <p:sldId id="265" r:id="rId8"/>
    <p:sldId id="266" r:id="rId9"/>
    <p:sldId id="269" r:id="rId10"/>
    <p:sldId id="271" r:id="rId11"/>
    <p:sldId id="270" r:id="rId12"/>
    <p:sldId id="268" r:id="rId13"/>
    <p:sldId id="273" r:id="rId14"/>
    <p:sldId id="27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84871F-1D54-4C6B-8C93-9302BBF59BF2}" type="datetimeFigureOut">
              <a:rPr lang="ru-RU" smtClean="0"/>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23575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84871F-1D54-4C6B-8C93-9302BBF59BF2}" type="datetimeFigureOut">
              <a:rPr lang="ru-RU" smtClean="0"/>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387082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84871F-1D54-4C6B-8C93-9302BBF59BF2}" type="datetimeFigureOut">
              <a:rPr lang="ru-RU" smtClean="0"/>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416525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84871F-1D54-4C6B-8C93-9302BBF59BF2}" type="datetimeFigureOut">
              <a:rPr lang="ru-RU" smtClean="0"/>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433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84871F-1D54-4C6B-8C93-9302BBF59BF2}" type="datetimeFigureOut">
              <a:rPr lang="ru-RU" smtClean="0"/>
              <a:t>18.01.2015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163461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84871F-1D54-4C6B-8C93-9302BBF59BF2}" type="datetimeFigureOut">
              <a:rPr lang="ru-RU" smtClean="0"/>
              <a:t>18.01.2015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244236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84871F-1D54-4C6B-8C93-9302BBF59BF2}" type="datetimeFigureOut">
              <a:rPr lang="ru-RU" smtClean="0"/>
              <a:t>18.01.2015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340295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84871F-1D54-4C6B-8C93-9302BBF59BF2}" type="datetimeFigureOut">
              <a:rPr lang="ru-RU" smtClean="0"/>
              <a:t>18.01.2015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334291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84871F-1D54-4C6B-8C93-9302BBF59BF2}" type="datetimeFigureOut">
              <a:rPr lang="ru-RU" smtClean="0"/>
              <a:t>18.01.2015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407509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84871F-1D54-4C6B-8C93-9302BBF59BF2}" type="datetimeFigureOut">
              <a:rPr lang="ru-RU" smtClean="0"/>
              <a:t>18.01.2015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410522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84871F-1D54-4C6B-8C93-9302BBF59BF2}" type="datetimeFigureOut">
              <a:rPr lang="ru-RU" smtClean="0"/>
              <a:t>18.01.2015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21257-29AD-4C04-88C5-F08CE3B3F688}" type="slidenum">
              <a:rPr lang="ru-RU" smtClean="0"/>
              <a:t>‹#›</a:t>
            </a:fld>
            <a:endParaRPr lang="ru-RU"/>
          </a:p>
        </p:txBody>
      </p:sp>
    </p:spTree>
    <p:extLst>
      <p:ext uri="{BB962C8B-B14F-4D97-AF65-F5344CB8AC3E}">
        <p14:creationId xmlns:p14="http://schemas.microsoft.com/office/powerpoint/2010/main" val="364734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4871F-1D54-4C6B-8C93-9302BBF59BF2}" type="datetimeFigureOut">
              <a:rPr lang="ru-RU" smtClean="0"/>
              <a:t>18.01.2015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21257-29AD-4C04-88C5-F08CE3B3F688}" type="slidenum">
              <a:rPr lang="ru-RU" smtClean="0"/>
              <a:t>‹#›</a:t>
            </a:fld>
            <a:endParaRPr lang="ru-RU"/>
          </a:p>
        </p:txBody>
      </p:sp>
    </p:spTree>
    <p:extLst>
      <p:ext uri="{BB962C8B-B14F-4D97-AF65-F5344CB8AC3E}">
        <p14:creationId xmlns:p14="http://schemas.microsoft.com/office/powerpoint/2010/main" val="8238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dic.academic.ru/dic.nsf/brokgauz/5642" TargetMode="External"/><Relationship Id="rId3" Type="http://schemas.openxmlformats.org/officeDocument/2006/relationships/hyperlink" Target="https://ru.wikipedia.org/wiki/%C2%E5%ED%E5%F0%E0" TargetMode="External"/><Relationship Id="rId7" Type="http://schemas.openxmlformats.org/officeDocument/2006/relationships/hyperlink" Target="http://www.astrogalaxy.ru/050.html"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ru.science.wikia.com/wiki/&#1042;&#1077;&#1085;&#1077;&#1088;&#1072;_(&#1087;&#1083;&#1072;&#1085;&#1077;&#1090;&#1072;)" TargetMode="External"/><Relationship Id="rId5" Type="http://schemas.openxmlformats.org/officeDocument/2006/relationships/hyperlink" Target="http://traditio-ru.org/wiki/&#1042;&#1077;&#1085;&#1077;&#1088;&#1072;_(&#1087;&#1083;&#1072;&#1085;&#1077;&#1090;&#1072;)" TargetMode="External"/><Relationship Id="rId4" Type="http://schemas.openxmlformats.org/officeDocument/2006/relationships/hyperlink" Target="http://astrohome-kherson.narod.ru/images/slice_4/venera.htm" TargetMode="External"/><Relationship Id="rId9" Type="http://schemas.openxmlformats.org/officeDocument/2006/relationships/hyperlink" Target="http://astronom-ntl.narod.ru/astro/soulsys/venera.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2">
            <a:schemeClr val="accent4"/>
          </a:lnRef>
          <a:fillRef idx="1">
            <a:schemeClr val="lt1"/>
          </a:fillRef>
          <a:effectRef idx="0">
            <a:schemeClr val="accent4"/>
          </a:effectRef>
          <a:fontRef idx="minor">
            <a:schemeClr val="dk1"/>
          </a:fontRef>
        </p:style>
        <p:txBody>
          <a:bodyPr>
            <a:noAutofit/>
          </a:bodyPr>
          <a:lstStyle/>
          <a:p>
            <a:r>
              <a:rPr lang="ru-RU" sz="13800" dirty="0" smtClean="0">
                <a:solidFill>
                  <a:srgbClr val="7030A0"/>
                </a:solidFill>
                <a:latin typeface="Bookman Old Style" panose="02050604050505020204" pitchFamily="18" charset="0"/>
              </a:rPr>
              <a:t>ВЕНЕРА</a:t>
            </a:r>
            <a:endParaRPr lang="ru-RU" sz="13800" dirty="0">
              <a:solidFill>
                <a:srgbClr val="7030A0"/>
              </a:solidFill>
              <a:latin typeface="Bookman Old Style" panose="02050604050505020204" pitchFamily="18" charset="0"/>
            </a:endParaRPr>
          </a:p>
        </p:txBody>
      </p:sp>
      <p:sp>
        <p:nvSpPr>
          <p:cNvPr id="3" name="Подзаголовок 2"/>
          <p:cNvSpPr>
            <a:spLocks noGrp="1"/>
          </p:cNvSpPr>
          <p:nvPr>
            <p:ph type="subTitle" idx="1"/>
          </p:nvPr>
        </p:nvSpPr>
        <p:spPr>
          <a:xfrm>
            <a:off x="4860032" y="4653136"/>
            <a:ext cx="4024536" cy="1752600"/>
          </a:xfrm>
        </p:spPr>
        <p:txBody>
          <a:bodyPr>
            <a:normAutofit fontScale="77500" lnSpcReduction="20000"/>
          </a:bodyPr>
          <a:lstStyle/>
          <a:p>
            <a:r>
              <a:rPr lang="ru-RU" sz="4200" b="1" dirty="0" smtClean="0">
                <a:solidFill>
                  <a:schemeClr val="accent4">
                    <a:lumMod val="40000"/>
                    <a:lumOff val="60000"/>
                  </a:schemeClr>
                </a:solidFill>
                <a:effectLst>
                  <a:outerShdw blurRad="38100" dist="38100" dir="2700000" algn="tl">
                    <a:srgbClr val="000000">
                      <a:alpha val="43137"/>
                    </a:srgbClr>
                  </a:outerShdw>
                </a:effectLst>
                <a:latin typeface="Bookman Old Style" panose="02050604050505020204" pitchFamily="18" charset="0"/>
              </a:rPr>
              <a:t>Подготовила:</a:t>
            </a:r>
          </a:p>
          <a:p>
            <a:r>
              <a:rPr lang="ru-RU" dirty="0">
                <a:solidFill>
                  <a:schemeClr val="accent4">
                    <a:lumMod val="40000"/>
                    <a:lumOff val="60000"/>
                  </a:schemeClr>
                </a:solidFill>
                <a:effectLst>
                  <a:outerShdw blurRad="38100" dist="38100" dir="2700000" algn="tl">
                    <a:srgbClr val="000000">
                      <a:alpha val="43137"/>
                    </a:srgbClr>
                  </a:outerShdw>
                </a:effectLst>
                <a:latin typeface="Bookman Old Style" panose="02050604050505020204" pitchFamily="18" charset="0"/>
              </a:rPr>
              <a:t>у</a:t>
            </a:r>
            <a:r>
              <a:rPr lang="ru-RU" dirty="0" smtClean="0">
                <a:solidFill>
                  <a:schemeClr val="accent4">
                    <a:lumMod val="40000"/>
                    <a:lumOff val="60000"/>
                  </a:schemeClr>
                </a:solidFill>
                <a:effectLst>
                  <a:outerShdw blurRad="38100" dist="38100" dir="2700000" algn="tl">
                    <a:srgbClr val="000000">
                      <a:alpha val="43137"/>
                    </a:srgbClr>
                  </a:outerShdw>
                </a:effectLst>
                <a:latin typeface="Bookman Old Style" panose="02050604050505020204" pitchFamily="18" charset="0"/>
              </a:rPr>
              <a:t>ченица 11 класса</a:t>
            </a:r>
          </a:p>
          <a:p>
            <a:r>
              <a:rPr lang="ru-RU" dirty="0" smtClean="0">
                <a:solidFill>
                  <a:schemeClr val="accent4">
                    <a:lumMod val="40000"/>
                    <a:lumOff val="60000"/>
                  </a:schemeClr>
                </a:solidFill>
                <a:effectLst>
                  <a:outerShdw blurRad="38100" dist="38100" dir="2700000" algn="tl">
                    <a:srgbClr val="000000">
                      <a:alpha val="43137"/>
                    </a:srgbClr>
                  </a:outerShdw>
                </a:effectLst>
                <a:latin typeface="Bookman Old Style" panose="02050604050505020204" pitchFamily="18" charset="0"/>
              </a:rPr>
              <a:t>СОШ№6</a:t>
            </a:r>
          </a:p>
          <a:p>
            <a:r>
              <a:rPr lang="ru-RU" dirty="0" smtClean="0">
                <a:solidFill>
                  <a:schemeClr val="accent4">
                    <a:lumMod val="40000"/>
                    <a:lumOff val="60000"/>
                  </a:schemeClr>
                </a:solidFill>
                <a:effectLst>
                  <a:outerShdw blurRad="38100" dist="38100" dir="2700000" algn="tl">
                    <a:srgbClr val="000000">
                      <a:alpha val="43137"/>
                    </a:srgbClr>
                  </a:outerShdw>
                </a:effectLst>
                <a:latin typeface="Bookman Old Style" panose="02050604050505020204" pitchFamily="18" charset="0"/>
              </a:rPr>
              <a:t>Уткина </a:t>
            </a:r>
            <a:r>
              <a:rPr lang="ru-RU" dirty="0" smtClean="0">
                <a:solidFill>
                  <a:schemeClr val="accent4">
                    <a:lumMod val="40000"/>
                    <a:lumOff val="60000"/>
                  </a:schemeClr>
                </a:solidFill>
                <a:effectLst>
                  <a:outerShdw blurRad="38100" dist="38100" dir="2700000" algn="tl">
                    <a:srgbClr val="000000">
                      <a:alpha val="43137"/>
                    </a:srgbClr>
                  </a:outerShdw>
                </a:effectLst>
                <a:latin typeface="Bookman Old Style" panose="02050604050505020204" pitchFamily="18" charset="0"/>
              </a:rPr>
              <a:t>Катерина</a:t>
            </a:r>
            <a:endParaRPr lang="ru-RU" dirty="0">
              <a:solidFill>
                <a:schemeClr val="accent4">
                  <a:lumMod val="40000"/>
                  <a:lumOff val="60000"/>
                </a:schemeClr>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083773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style>
          <a:lnRef idx="1">
            <a:schemeClr val="accent4"/>
          </a:lnRef>
          <a:fillRef idx="3">
            <a:schemeClr val="accent4"/>
          </a:fillRef>
          <a:effectRef idx="2">
            <a:schemeClr val="accent4"/>
          </a:effectRef>
          <a:fontRef idx="minor">
            <a:schemeClr val="lt1"/>
          </a:fontRef>
        </p:style>
        <p:txBody>
          <a:bodyPr>
            <a:normAutofit/>
          </a:bodyPr>
          <a:lstStyle/>
          <a:p>
            <a:r>
              <a:rPr lang="ru-RU" sz="5400" b="1" spc="300" dirty="0" smtClean="0">
                <a:solidFill>
                  <a:schemeClr val="bg1"/>
                </a:solidFill>
                <a:effectLst>
                  <a:outerShdw blurRad="38100" dist="38100" dir="2700000" algn="tl">
                    <a:srgbClr val="000000">
                      <a:alpha val="43137"/>
                    </a:srgbClr>
                  </a:outerShdw>
                </a:effectLst>
                <a:latin typeface="Book Antiqua" panose="02040602050305030304" pitchFamily="18" charset="0"/>
              </a:rPr>
              <a:t>ВИД С ЗЕМЛИ</a:t>
            </a:r>
            <a:endParaRPr lang="ru-RU" sz="5400" b="1" spc="3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3" name="Объект 2"/>
          <p:cNvSpPr>
            <a:spLocks noGrp="1"/>
          </p:cNvSpPr>
          <p:nvPr>
            <p:ph idx="1"/>
          </p:nvPr>
        </p:nvSpPr>
        <p:spPr>
          <a:xfrm>
            <a:off x="179512" y="1484784"/>
            <a:ext cx="5122912" cy="5184576"/>
          </a:xfrm>
        </p:spPr>
        <p:txBody>
          <a:bodyPr>
            <a:normAutofit fontScale="77500" lnSpcReduction="20000"/>
          </a:bodyPr>
          <a:lstStyle/>
          <a:p>
            <a:pPr marL="0" indent="0" algn="ctr">
              <a:buNone/>
            </a:pPr>
            <a:r>
              <a:rPr lang="ru-RU" b="1" dirty="0">
                <a:solidFill>
                  <a:schemeClr val="bg1"/>
                </a:solidFill>
                <a:effectLst>
                  <a:outerShdw blurRad="38100" dist="38100" dir="2700000" algn="tl">
                    <a:srgbClr val="000000">
                      <a:alpha val="43137"/>
                    </a:srgbClr>
                  </a:outerShdw>
                </a:effectLst>
                <a:latin typeface="Book Antiqua" panose="02040602050305030304" pitchFamily="18" charset="0"/>
              </a:rPr>
              <a:t>Венеру легко распознать, так как по блеску она намного превосходит самые яркие звёзды. Отличительным признаком планеты является её ровный белый цвет. Венера, так же как и Меркурий, не отходит на небе на большое расстояние от Солнца. Как и у Меркурия, у Венеры есть периоды утренней и вечерней видимости: в древности считали, что утренняя и вечерняя Венеры — разные звёзды. Венера — третий по яркости объект на нашем небе.</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765" y="1988840"/>
            <a:ext cx="3917235" cy="2448272"/>
          </a:xfrm>
          <a:prstGeom prst="rect">
            <a:avLst/>
          </a:prstGeom>
          <a:ln>
            <a:noFill/>
          </a:ln>
          <a:effectLst>
            <a:softEdge rad="112500"/>
          </a:effectLst>
        </p:spPr>
      </p:pic>
      <p:sp>
        <p:nvSpPr>
          <p:cNvPr id="5" name="Прямоугольник 4"/>
          <p:cNvSpPr/>
          <p:nvPr/>
        </p:nvSpPr>
        <p:spPr>
          <a:xfrm>
            <a:off x="5532142" y="4544253"/>
            <a:ext cx="3306479"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dirty="0">
                <a:solidFill>
                  <a:srgbClr val="002060"/>
                </a:solidFill>
                <a:effectLst>
                  <a:outerShdw blurRad="38100" dist="38100" dir="2700000" algn="tl">
                    <a:srgbClr val="000000">
                      <a:alpha val="43137"/>
                    </a:srgbClr>
                  </a:outerShdw>
                </a:effectLst>
                <a:latin typeface="Book Antiqua" panose="02040602050305030304" pitchFamily="18" charset="0"/>
              </a:rPr>
              <a:t>Венера всегда ярче, чем самые яркие звёзды</a:t>
            </a:r>
          </a:p>
        </p:txBody>
      </p:sp>
    </p:spTree>
    <p:extLst>
      <p:ext uri="{BB962C8B-B14F-4D97-AF65-F5344CB8AC3E}">
        <p14:creationId xmlns:p14="http://schemas.microsoft.com/office/powerpoint/2010/main" val="940914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par>
                          <p:cTn id="28" fill="hold">
                            <p:stCondLst>
                              <p:cond delay="2500"/>
                            </p:stCondLst>
                            <p:childTnLst>
                              <p:par>
                                <p:cTn id="29" presetID="31"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0811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b="1" dirty="0">
                <a:solidFill>
                  <a:schemeClr val="bg1"/>
                </a:solidFill>
                <a:effectLst>
                  <a:outerShdw blurRad="38100" dist="38100" dir="2700000" algn="tl">
                    <a:srgbClr val="000000">
                      <a:alpha val="43137"/>
                    </a:srgbClr>
                  </a:outerShdw>
                </a:effectLst>
                <a:latin typeface="Book Antiqua" panose="02040602050305030304" pitchFamily="18" charset="0"/>
              </a:rPr>
              <a:t>Прохождение по диску Солнца</a:t>
            </a:r>
          </a:p>
        </p:txBody>
      </p:sp>
      <p:sp>
        <p:nvSpPr>
          <p:cNvPr id="3" name="Объект 2"/>
          <p:cNvSpPr>
            <a:spLocks noGrp="1"/>
          </p:cNvSpPr>
          <p:nvPr>
            <p:ph idx="1"/>
          </p:nvPr>
        </p:nvSpPr>
        <p:spPr>
          <a:xfrm>
            <a:off x="179512" y="1340768"/>
            <a:ext cx="5040560" cy="54006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0" indent="0" algn="ctr">
              <a:buNone/>
            </a:pPr>
            <a:r>
              <a:rPr lang="ru-RU" dirty="0">
                <a:solidFill>
                  <a:srgbClr val="7030A0"/>
                </a:solidFill>
                <a:latin typeface="Book Antiqua" panose="02040602050305030304" pitchFamily="18" charset="0"/>
              </a:rPr>
              <a:t>Так как Венера расположена ближе к Солнцу, чем Земля, с Земли можно наблюдать прохождение Венеры по диску Солнца. При этом планета предстаёт в виде маленького чёрного диска на фоне огромного светила. Однако это очень редкое явление. В течение примерно двух с половиной столетий случается четыре прохождения — два декабрьских и два июньских. Последнее произошло 6 июня 2012 года. Следующее прохождение будет только 11 декабря 2117 года.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191" y="1700808"/>
            <a:ext cx="3753807" cy="4074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85572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1143000"/>
          </a:xfrm>
        </p:spPr>
        <p:style>
          <a:lnRef idx="1">
            <a:schemeClr val="accent4"/>
          </a:lnRef>
          <a:fillRef idx="2">
            <a:schemeClr val="accent4"/>
          </a:fillRef>
          <a:effectRef idx="1">
            <a:schemeClr val="accent4"/>
          </a:effectRef>
          <a:fontRef idx="minor">
            <a:schemeClr val="dk1"/>
          </a:fontRef>
        </p:style>
        <p:txBody>
          <a:bodyPr>
            <a:noAutofit/>
          </a:bodyPr>
          <a:lstStyle/>
          <a:p>
            <a:r>
              <a:rPr lang="ru-RU" sz="3600" b="1" dirty="0">
                <a:solidFill>
                  <a:srgbClr val="002060"/>
                </a:solidFill>
                <a:effectLst>
                  <a:outerShdw blurRad="38100" dist="38100" dir="2700000" algn="tl">
                    <a:srgbClr val="000000">
                      <a:alpha val="43137"/>
                    </a:srgbClr>
                  </a:outerShdw>
                </a:effectLst>
                <a:latin typeface="Book Antiqua" panose="02040602050305030304" pitchFamily="18" charset="0"/>
              </a:rPr>
              <a:t>Исследования планеты с помощью космических аппаратов</a:t>
            </a:r>
          </a:p>
        </p:txBody>
      </p:sp>
      <p:sp>
        <p:nvSpPr>
          <p:cNvPr id="3" name="Объект 2"/>
          <p:cNvSpPr>
            <a:spLocks noGrp="1"/>
          </p:cNvSpPr>
          <p:nvPr>
            <p:ph idx="1"/>
          </p:nvPr>
        </p:nvSpPr>
        <p:spPr>
          <a:xfrm>
            <a:off x="0" y="1412776"/>
            <a:ext cx="5442642" cy="5328592"/>
          </a:xfrm>
        </p:spPr>
        <p:txBody>
          <a:bodyPr>
            <a:normAutofit fontScale="77500" lnSpcReduction="20000"/>
          </a:bodyPr>
          <a:lstStyle/>
          <a:p>
            <a:pPr marL="0" indent="0">
              <a:buNone/>
            </a:pPr>
            <a:r>
              <a:rPr lang="ru-RU" b="1" dirty="0">
                <a:solidFill>
                  <a:schemeClr val="bg1"/>
                </a:solidFill>
                <a:effectLst>
                  <a:outerShdw blurRad="38100" dist="38100" dir="2700000" algn="tl">
                    <a:srgbClr val="000000">
                      <a:alpha val="43137"/>
                    </a:srgbClr>
                  </a:outerShdw>
                </a:effectLst>
                <a:latin typeface="Book Antiqua" panose="02040602050305030304" pitchFamily="18" charset="0"/>
              </a:rPr>
              <a:t>Венера довольно интенсивно исследовалась с помощью космических аппаратов. Первым космическим аппаратом, предназначавшимся для изучения Венеры, был советский «Венера-1». После попытки достижения Венеры этим аппаратом, запущенным 12 февраля 1961 года, к планете направлялись советские аппараты серии «Венера», «Вега», американские «Маринер», «Пионер-Венера-1», «Пионер-Венера-2», «Магеллан», европейский «Венера-экспресс», японский «</a:t>
            </a:r>
            <a:r>
              <a:rPr lang="ru-RU" b="1" dirty="0" err="1">
                <a:solidFill>
                  <a:schemeClr val="bg1"/>
                </a:solidFill>
                <a:effectLst>
                  <a:outerShdw blurRad="38100" dist="38100" dir="2700000" algn="tl">
                    <a:srgbClr val="000000">
                      <a:alpha val="43137"/>
                    </a:srgbClr>
                  </a:outerShdw>
                </a:effectLst>
                <a:latin typeface="Book Antiqua" panose="02040602050305030304" pitchFamily="18" charset="0"/>
              </a:rPr>
              <a:t>Акацуки</a:t>
            </a:r>
            <a:r>
              <a:rPr lang="ru-RU" b="1" dirty="0">
                <a:solidFill>
                  <a:schemeClr val="bg1"/>
                </a:solidFill>
                <a:effectLst>
                  <a:outerShdw blurRad="38100" dist="38100" dir="2700000" algn="tl">
                    <a:srgbClr val="000000">
                      <a:alpha val="43137"/>
                    </a:srgbClr>
                  </a:outerShdw>
                </a:effectLst>
                <a:latin typeface="Book Antiqua" panose="02040602050305030304" pitchFamily="18" charset="0"/>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642" y="1844824"/>
            <a:ext cx="3501862"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5789417" y="5157192"/>
            <a:ext cx="2808312" cy="92333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ru-RU" b="1" dirty="0">
                <a:effectLst>
                  <a:outerShdw blurRad="38100" dist="38100" dir="2700000" algn="tl">
                    <a:srgbClr val="000000">
                      <a:alpha val="43137"/>
                    </a:srgbClr>
                  </a:outerShdw>
                </a:effectLst>
                <a:latin typeface="Book Antiqua" panose="02040602050305030304" pitchFamily="18" charset="0"/>
              </a:rPr>
              <a:t>«Венера-3» — первый космический аппарат, достигший Венеры</a:t>
            </a:r>
          </a:p>
        </p:txBody>
      </p:sp>
    </p:spTree>
    <p:extLst>
      <p:ext uri="{BB962C8B-B14F-4D97-AF65-F5344CB8AC3E}">
        <p14:creationId xmlns:p14="http://schemas.microsoft.com/office/powerpoint/2010/main" val="6487655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Вопросы</a:t>
            </a:r>
            <a:endParaRPr lang="ru-RU"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052736"/>
            <a:ext cx="8496944" cy="5544616"/>
          </a:xfrm>
        </p:spPr>
        <p:txBody>
          <a:bodyPr>
            <a:normAutofit fontScale="70000" lnSpcReduction="20000"/>
          </a:bodyPr>
          <a:lstStyle/>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Чьё имя носит планета?</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 обращения Венеры?</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каком месте расположена Венера от Солнца?</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Причина высокой температуры на Венере?</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 чего в основном состоит атмосфера Венеры?</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Причина по которой исключена возможность существования воды на Венере?</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Сколько оболочек имеет Венера?</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Возможно ли увидеть Венеру  с поверхности Земли невооруженным взглядом?</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Сколько было прохождений планеты по диску Солнца?</a:t>
            </a:r>
          </a:p>
          <a:p>
            <a:pPr marL="514350" indent="-514350">
              <a:buFont typeface="+mj-lt"/>
              <a:buAutoNum type="arabicPeriod"/>
            </a:pPr>
            <a:r>
              <a:rPr lang="ru-RU" sz="3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Какие страны направляли космические аппараты для изучения Венеры?</a:t>
            </a:r>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smtClean="0"/>
          </a:p>
          <a:p>
            <a:pPr marL="514350" indent="-514350">
              <a:buFont typeface="+mj-lt"/>
              <a:buAutoNum type="arabicPeriod"/>
            </a:pPr>
            <a:endParaRPr lang="ru-RU" dirty="0"/>
          </a:p>
        </p:txBody>
      </p:sp>
    </p:spTree>
    <p:extLst>
      <p:ext uri="{BB962C8B-B14F-4D97-AF65-F5344CB8AC3E}">
        <p14:creationId xmlns:p14="http://schemas.microsoft.com/office/powerpoint/2010/main" val="30766589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lnSpcReduction="10000"/>
          </a:bodyPr>
          <a:lstStyle/>
          <a:p>
            <a:r>
              <a:rPr lang="en-US" dirty="0">
                <a:solidFill>
                  <a:schemeClr val="bg1"/>
                </a:solidFill>
                <a:hlinkClick r:id="rId3"/>
              </a:rPr>
              <a:t>https://ru.wikipedia.org/wiki/%</a:t>
            </a:r>
            <a:r>
              <a:rPr lang="en-US" dirty="0" smtClean="0">
                <a:solidFill>
                  <a:schemeClr val="bg1"/>
                </a:solidFill>
                <a:hlinkClick r:id="rId3"/>
              </a:rPr>
              <a:t>C2%E5%ED%E5%F0%E0</a:t>
            </a:r>
            <a:endParaRPr lang="ru-RU" dirty="0" smtClean="0">
              <a:solidFill>
                <a:schemeClr val="bg1"/>
              </a:solidFill>
            </a:endParaRPr>
          </a:p>
          <a:p>
            <a:r>
              <a:rPr lang="en-US" dirty="0">
                <a:solidFill>
                  <a:schemeClr val="bg1"/>
                </a:solidFill>
                <a:hlinkClick r:id="rId4"/>
              </a:rPr>
              <a:t>http://</a:t>
            </a:r>
            <a:r>
              <a:rPr lang="en-US" dirty="0" smtClean="0">
                <a:solidFill>
                  <a:schemeClr val="bg1"/>
                </a:solidFill>
                <a:hlinkClick r:id="rId4"/>
              </a:rPr>
              <a:t>astrohome-kherson.narod.ru/images/slice_4/venera.htm</a:t>
            </a:r>
            <a:endParaRPr lang="ru-RU" dirty="0" smtClean="0">
              <a:solidFill>
                <a:schemeClr val="bg1"/>
              </a:solidFill>
            </a:endParaRPr>
          </a:p>
          <a:p>
            <a:r>
              <a:rPr lang="en-US" dirty="0">
                <a:solidFill>
                  <a:schemeClr val="bg1"/>
                </a:solidFill>
                <a:hlinkClick r:id="rId5"/>
              </a:rPr>
              <a:t>http://traditio-ru.org/wiki/</a:t>
            </a:r>
            <a:r>
              <a:rPr lang="ru-RU" dirty="0">
                <a:solidFill>
                  <a:schemeClr val="bg1"/>
                </a:solidFill>
                <a:hlinkClick r:id="rId5"/>
              </a:rPr>
              <a:t>Венера_(планета</a:t>
            </a:r>
            <a:r>
              <a:rPr lang="ru-RU" dirty="0" smtClean="0">
                <a:solidFill>
                  <a:schemeClr val="bg1"/>
                </a:solidFill>
                <a:hlinkClick r:id="rId5"/>
              </a:rPr>
              <a:t>)</a:t>
            </a:r>
            <a:endParaRPr lang="ru-RU" dirty="0" smtClean="0">
              <a:solidFill>
                <a:schemeClr val="bg1"/>
              </a:solidFill>
            </a:endParaRPr>
          </a:p>
          <a:p>
            <a:r>
              <a:rPr lang="en-US" dirty="0">
                <a:solidFill>
                  <a:schemeClr val="bg1"/>
                </a:solidFill>
                <a:hlinkClick r:id="rId6"/>
              </a:rPr>
              <a:t>http://ru.science.wikia.com/wiki/</a:t>
            </a:r>
            <a:r>
              <a:rPr lang="ru-RU" dirty="0">
                <a:solidFill>
                  <a:schemeClr val="bg1"/>
                </a:solidFill>
                <a:hlinkClick r:id="rId6"/>
              </a:rPr>
              <a:t>Венера_(планета</a:t>
            </a:r>
            <a:r>
              <a:rPr lang="ru-RU" dirty="0" smtClean="0">
                <a:solidFill>
                  <a:schemeClr val="bg1"/>
                </a:solidFill>
                <a:hlinkClick r:id="rId6"/>
              </a:rPr>
              <a:t>)</a:t>
            </a:r>
            <a:endParaRPr lang="ru-RU" dirty="0" smtClean="0">
              <a:solidFill>
                <a:schemeClr val="bg1"/>
              </a:solidFill>
            </a:endParaRPr>
          </a:p>
          <a:p>
            <a:r>
              <a:rPr lang="en-US" dirty="0">
                <a:solidFill>
                  <a:schemeClr val="bg1"/>
                </a:solidFill>
                <a:hlinkClick r:id="rId7"/>
              </a:rPr>
              <a:t>http://</a:t>
            </a:r>
            <a:r>
              <a:rPr lang="en-US" dirty="0" smtClean="0">
                <a:solidFill>
                  <a:schemeClr val="bg1"/>
                </a:solidFill>
                <a:hlinkClick r:id="rId7"/>
              </a:rPr>
              <a:t>www.astrogalaxy.ru/050.html</a:t>
            </a:r>
            <a:endParaRPr lang="ru-RU" dirty="0" smtClean="0">
              <a:solidFill>
                <a:schemeClr val="bg1"/>
              </a:solidFill>
            </a:endParaRPr>
          </a:p>
          <a:p>
            <a:r>
              <a:rPr lang="en-US" dirty="0">
                <a:solidFill>
                  <a:schemeClr val="bg1"/>
                </a:solidFill>
                <a:hlinkClick r:id="rId8"/>
              </a:rPr>
              <a:t>http://</a:t>
            </a:r>
            <a:r>
              <a:rPr lang="en-US" dirty="0" smtClean="0">
                <a:solidFill>
                  <a:schemeClr val="bg1"/>
                </a:solidFill>
                <a:hlinkClick r:id="rId8"/>
              </a:rPr>
              <a:t>dic.academic.ru/dic.nsf/brokgauz/5642</a:t>
            </a:r>
            <a:endParaRPr lang="ru-RU" dirty="0" smtClean="0">
              <a:solidFill>
                <a:schemeClr val="bg1"/>
              </a:solidFill>
            </a:endParaRPr>
          </a:p>
          <a:p>
            <a:r>
              <a:rPr lang="en-US" dirty="0">
                <a:solidFill>
                  <a:schemeClr val="bg1"/>
                </a:solidFill>
                <a:hlinkClick r:id="rId9"/>
              </a:rPr>
              <a:t>http://</a:t>
            </a:r>
            <a:r>
              <a:rPr lang="en-US" dirty="0" smtClean="0">
                <a:solidFill>
                  <a:schemeClr val="bg1"/>
                </a:solidFill>
                <a:hlinkClick r:id="rId9"/>
              </a:rPr>
              <a:t>astronom-ntl.narod.ru/astro/soulsys/venera.htm</a:t>
            </a:r>
            <a:r>
              <a:rPr lang="ru-RU" dirty="0" smtClean="0">
                <a:solidFill>
                  <a:schemeClr val="bg1"/>
                </a:solidFill>
              </a:rPr>
              <a:t> </a:t>
            </a:r>
          </a:p>
          <a:p>
            <a:endParaRPr lang="ru-RU" dirty="0"/>
          </a:p>
        </p:txBody>
      </p:sp>
    </p:spTree>
    <p:extLst>
      <p:ext uri="{BB962C8B-B14F-4D97-AF65-F5344CB8AC3E}">
        <p14:creationId xmlns:p14="http://schemas.microsoft.com/office/powerpoint/2010/main" val="383746082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sz="6600" b="1" spc="6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ПЛАН</a:t>
            </a:r>
            <a:endParaRPr lang="ru-RU" sz="6600" b="1" spc="600"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
        <p:nvSpPr>
          <p:cNvPr id="3" name="Объект 2"/>
          <p:cNvSpPr>
            <a:spLocks noGrp="1"/>
          </p:cNvSpPr>
          <p:nvPr>
            <p:ph idx="1"/>
          </p:nvPr>
        </p:nvSpPr>
        <p:spPr>
          <a:xfrm>
            <a:off x="457200" y="1600200"/>
            <a:ext cx="8229600" cy="4781128"/>
          </a:xfrm>
        </p:spPr>
        <p:txBody>
          <a:bodyPr>
            <a:normAutofit lnSpcReduction="10000"/>
          </a:bodyPr>
          <a:lstStyle/>
          <a:p>
            <a:pPr>
              <a:buFont typeface="Courier New" panose="02070309020205020404" pitchFamily="49" charset="0"/>
              <a:buChar char="o"/>
            </a:pPr>
            <a:r>
              <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rPr>
              <a:t>Расположение в солнечной системе</a:t>
            </a:r>
            <a:endPar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Courier New" panose="02070309020205020404" pitchFamily="49" charset="0"/>
              <a:buChar char="o"/>
            </a:pPr>
            <a:r>
              <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rPr>
              <a:t>Характеристика планеты</a:t>
            </a:r>
          </a:p>
          <a:p>
            <a:pPr lvl="2">
              <a:buFont typeface="Wingdings" panose="05000000000000000000" pitchFamily="2" charset="2"/>
              <a:buChar char="Ø"/>
            </a:pPr>
            <a:r>
              <a:rPr lang="ru-RU" sz="2500" b="1" dirty="0" smtClean="0">
                <a:solidFill>
                  <a:schemeClr val="bg1"/>
                </a:solidFill>
                <a:effectLst>
                  <a:outerShdw blurRad="38100" dist="38100" dir="2700000" algn="tl">
                    <a:srgbClr val="000000">
                      <a:alpha val="43137"/>
                    </a:srgbClr>
                  </a:outerShdw>
                </a:effectLst>
                <a:latin typeface="Book Antiqua" panose="02040602050305030304" pitchFamily="18" charset="0"/>
              </a:rPr>
              <a:t>Рельеф</a:t>
            </a:r>
          </a:p>
          <a:p>
            <a:pPr lvl="2">
              <a:buFont typeface="Wingdings" panose="05000000000000000000" pitchFamily="2" charset="2"/>
              <a:buChar char="Ø"/>
            </a:pPr>
            <a:r>
              <a:rPr lang="ru-RU" sz="2500" b="1" dirty="0" smtClean="0">
                <a:solidFill>
                  <a:schemeClr val="bg1"/>
                </a:solidFill>
                <a:effectLst>
                  <a:outerShdw blurRad="38100" dist="38100" dir="2700000" algn="tl">
                    <a:srgbClr val="000000">
                      <a:alpha val="43137"/>
                    </a:srgbClr>
                  </a:outerShdw>
                </a:effectLst>
                <a:latin typeface="Book Antiqua" panose="02040602050305030304" pitchFamily="18" charset="0"/>
              </a:rPr>
              <a:t>Климат</a:t>
            </a:r>
          </a:p>
          <a:p>
            <a:pPr lvl="2">
              <a:buFont typeface="Wingdings" panose="05000000000000000000" pitchFamily="2" charset="2"/>
              <a:buChar char="Ø"/>
            </a:pPr>
            <a:r>
              <a:rPr lang="ru-RU" sz="2500" b="1" dirty="0" smtClean="0">
                <a:solidFill>
                  <a:schemeClr val="bg1"/>
                </a:solidFill>
                <a:effectLst>
                  <a:outerShdw blurRad="38100" dist="38100" dir="2700000" algn="tl">
                    <a:srgbClr val="000000">
                      <a:alpha val="43137"/>
                    </a:srgbClr>
                  </a:outerShdw>
                </a:effectLst>
                <a:latin typeface="Book Antiqua" panose="02040602050305030304" pitchFamily="18" charset="0"/>
              </a:rPr>
              <a:t>Строение </a:t>
            </a:r>
          </a:p>
          <a:p>
            <a:pPr>
              <a:buFont typeface="Courier New" panose="02070309020205020404" pitchFamily="49" charset="0"/>
              <a:buChar char="o"/>
            </a:pPr>
            <a:r>
              <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rPr>
              <a:t>Особенности планеты</a:t>
            </a:r>
            <a:endPar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Courier New" panose="02070309020205020404" pitchFamily="49" charset="0"/>
              <a:buChar char="o"/>
            </a:pPr>
            <a:r>
              <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rPr>
              <a:t>Исследование планеты</a:t>
            </a:r>
            <a:endPar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endParaRPr>
          </a:p>
          <a:p>
            <a:pPr>
              <a:buFont typeface="Courier New" panose="02070309020205020404" pitchFamily="49" charset="0"/>
              <a:buChar char="o"/>
            </a:pPr>
            <a:r>
              <a:rPr lang="ru-RU" sz="3300" b="1" dirty="0" smtClean="0">
                <a:solidFill>
                  <a:schemeClr val="bg1"/>
                </a:solidFill>
                <a:effectLst>
                  <a:outerShdw blurRad="38100" dist="38100" dir="2700000" algn="tl">
                    <a:srgbClr val="000000">
                      <a:alpha val="43137"/>
                    </a:srgbClr>
                  </a:outerShdw>
                </a:effectLst>
                <a:latin typeface="Book Antiqua" panose="02040602050305030304" pitchFamily="18" charset="0"/>
              </a:rPr>
              <a:t>Вопросы</a:t>
            </a:r>
          </a:p>
          <a:p>
            <a:pPr>
              <a:buFont typeface="Courier New" panose="02070309020205020404" pitchFamily="49" charset="0"/>
              <a:buChar char="o"/>
            </a:pPr>
            <a:r>
              <a:rPr lang="ru-RU" b="1" dirty="0" smtClean="0">
                <a:solidFill>
                  <a:schemeClr val="bg1"/>
                </a:solidFill>
                <a:latin typeface="Book Antiqua" panose="02040602050305030304" pitchFamily="18" charset="0"/>
              </a:rPr>
              <a:t>Ссылки</a:t>
            </a:r>
            <a:endParaRPr lang="ru-RU" b="1" dirty="0" smtClean="0">
              <a:solidFill>
                <a:schemeClr val="bg1"/>
              </a:solidFill>
              <a:latin typeface="Book Antiqua" panose="02040602050305030304" pitchFamily="18" charset="0"/>
            </a:endParaRPr>
          </a:p>
          <a:p>
            <a:pPr>
              <a:buFont typeface="Courier New" panose="02070309020205020404" pitchFamily="49" charset="0"/>
              <a:buChar char="o"/>
            </a:pPr>
            <a:endParaRPr lang="ru-RU" dirty="0" smtClean="0">
              <a:solidFill>
                <a:schemeClr val="bg1"/>
              </a:solidFill>
              <a:latin typeface="Book Antiqua" panose="02040602050305030304" pitchFamily="18" charset="0"/>
            </a:endParaRPr>
          </a:p>
          <a:p>
            <a:pPr>
              <a:buFont typeface="Courier New" panose="02070309020205020404" pitchFamily="49" charset="0"/>
              <a:buChar char="o"/>
            </a:pPr>
            <a:endParaRPr lang="ru-RU" dirty="0" smtClean="0">
              <a:solidFill>
                <a:schemeClr val="bg1"/>
              </a:solidFill>
              <a:latin typeface="Book Antiqua" panose="02040602050305030304" pitchFamily="18" charset="0"/>
            </a:endParaRPr>
          </a:p>
          <a:p>
            <a:pPr>
              <a:buFont typeface="Courier New" panose="02070309020205020404" pitchFamily="49" charset="0"/>
              <a:buChar char="o"/>
            </a:pPr>
            <a:endParaRPr lang="ru-RU" dirty="0" smtClean="0">
              <a:solidFill>
                <a:schemeClr val="bg1"/>
              </a:solidFill>
              <a:latin typeface="Book Antiqua" panose="02040602050305030304" pitchFamily="18" charset="0"/>
            </a:endParaRPr>
          </a:p>
          <a:p>
            <a:pPr>
              <a:buFont typeface="Courier New" panose="02070309020205020404" pitchFamily="49" charset="0"/>
              <a:buChar char="o"/>
            </a:pPr>
            <a:endParaRPr lang="ru-RU" dirty="0" smtClean="0">
              <a:solidFill>
                <a:schemeClr val="bg1"/>
              </a:solidFill>
              <a:latin typeface="Book Antiqua" panose="02040602050305030304" pitchFamily="18" charset="0"/>
            </a:endParaRPr>
          </a:p>
          <a:p>
            <a:pPr>
              <a:buFont typeface="Courier New" panose="02070309020205020404" pitchFamily="49" charset="0"/>
              <a:buChar char="o"/>
            </a:pPr>
            <a:endParaRPr lang="ru-RU" dirty="0" smtClean="0">
              <a:solidFill>
                <a:schemeClr val="bg1"/>
              </a:solidFill>
              <a:latin typeface="Book Antiqua" panose="02040602050305030304" pitchFamily="18" charset="0"/>
            </a:endParaRPr>
          </a:p>
          <a:p>
            <a:pPr>
              <a:buFont typeface="Courier New" panose="02070309020205020404" pitchFamily="49" charset="0"/>
              <a:buChar char="o"/>
            </a:pPr>
            <a:endParaRPr lang="ru-RU" dirty="0" smtClean="0">
              <a:solidFill>
                <a:schemeClr val="bg1"/>
              </a:solidFill>
              <a:latin typeface="Book Antiqua" panose="02040602050305030304" pitchFamily="18" charset="0"/>
            </a:endParaRPr>
          </a:p>
          <a:p>
            <a:pPr>
              <a:buFont typeface="Courier New" panose="02070309020205020404" pitchFamily="49" charset="0"/>
              <a:buChar char="o"/>
            </a:pPr>
            <a:endParaRPr lang="ru-RU"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7366989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8000">
                <a:srgbClr val="000000"/>
              </a:gs>
              <a:gs pos="31000">
                <a:srgbClr val="0A128C"/>
              </a:gs>
              <a:gs pos="55000">
                <a:srgbClr val="181CC7"/>
              </a:gs>
              <a:gs pos="76000">
                <a:srgbClr val="7005D4"/>
              </a:gs>
              <a:gs pos="93000">
                <a:srgbClr val="8C3D91"/>
              </a:gs>
            </a:gsLst>
            <a:lin ang="2700000" scaled="1"/>
            <a:tileRect/>
          </a:gradFill>
        </p:spPr>
        <p:style>
          <a:lnRef idx="2">
            <a:schemeClr val="accent4"/>
          </a:lnRef>
          <a:fillRef idx="1">
            <a:schemeClr val="lt1"/>
          </a:fillRef>
          <a:effectRef idx="0">
            <a:schemeClr val="accent4"/>
          </a:effectRef>
          <a:fontRef idx="minor">
            <a:schemeClr val="dk1"/>
          </a:fontRef>
        </p:style>
        <p:txBody>
          <a:bodyPr/>
          <a:lstStyle/>
          <a:p>
            <a:r>
              <a:rPr lang="ru-RU" b="1" spc="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ВЕНЕРА-ЭТО</a:t>
            </a:r>
            <a:endParaRPr lang="ru-RU" b="1" spc="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4293096"/>
            <a:ext cx="4680520" cy="2548880"/>
          </a:xfrm>
        </p:spPr>
        <p:txBody>
          <a:bodyPr>
            <a:normAutofit lnSpcReduction="10000"/>
          </a:bodyPr>
          <a:lstStyle/>
          <a:p>
            <a:pPr marL="0" lvl="0" indent="0" algn="just">
              <a:buNone/>
            </a:pPr>
            <a:r>
              <a:rPr lang="ru-RU" sz="2000" b="1" u="sng" dirty="0">
                <a:solidFill>
                  <a:schemeClr val="bg1"/>
                </a:solidFill>
                <a:effectLst>
                  <a:outerShdw blurRad="38100" dist="38100" dir="2700000" algn="tl">
                    <a:srgbClr val="000000">
                      <a:alpha val="43137"/>
                    </a:srgbClr>
                  </a:outerShdw>
                </a:effectLst>
                <a:latin typeface="Bookman Old Style" panose="02050604050505020204" pitchFamily="18" charset="0"/>
              </a:rPr>
              <a:t>Венера</a:t>
            </a:r>
            <a:r>
              <a:rPr lang="ru-RU" sz="1800" b="1" i="1" dirty="0">
                <a:solidFill>
                  <a:schemeClr val="bg1"/>
                </a:solidFill>
                <a:latin typeface="Bookman Old Style" panose="02050604050505020204" pitchFamily="18" charset="0"/>
              </a:rPr>
              <a:t> — </a:t>
            </a:r>
            <a:r>
              <a:rPr lang="ru-RU" sz="1800" i="1" dirty="0">
                <a:solidFill>
                  <a:schemeClr val="bg1"/>
                </a:solidFill>
                <a:latin typeface="Bookman Old Style" panose="02050604050505020204" pitchFamily="18" charset="0"/>
              </a:rPr>
              <a:t>вторая внутренняя планета Солнечной системы с периодом обращения в 224,7 земных суток. Названа именем Венеры, богини любви из римского пантеона. Это единственная из восьми основных планет Солнечной системы, получившая название в честь женского божества.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3256362" cy="2664296"/>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139952" y="1574310"/>
            <a:ext cx="4824536" cy="2308324"/>
          </a:xfrm>
          <a:prstGeom prst="rect">
            <a:avLst/>
          </a:prstGeom>
        </p:spPr>
        <p:txBody>
          <a:bodyPr wrap="square">
            <a:spAutoFit/>
          </a:bodyPr>
          <a:lstStyle/>
          <a:p>
            <a:r>
              <a:rPr lang="ru-RU" b="1" u="sng" dirty="0">
                <a:solidFill>
                  <a:schemeClr val="bg1"/>
                </a:solidFill>
                <a:latin typeface="Bookman Old Style" panose="02050604050505020204" pitchFamily="18" charset="0"/>
              </a:rPr>
              <a:t>Венера</a:t>
            </a:r>
            <a:r>
              <a:rPr lang="ru-RU" b="1" dirty="0">
                <a:solidFill>
                  <a:schemeClr val="bg1"/>
                </a:solidFill>
                <a:latin typeface="Bookman Old Style" panose="02050604050505020204" pitchFamily="18" charset="0"/>
              </a:rPr>
              <a:t> — </a:t>
            </a:r>
            <a:r>
              <a:rPr lang="ru-RU" i="1" dirty="0">
                <a:solidFill>
                  <a:schemeClr val="bg1"/>
                </a:solidFill>
                <a:latin typeface="Bookman Old Style" panose="02050604050505020204" pitchFamily="18" charset="0"/>
              </a:rPr>
              <a:t>третий по яркости объект на небе Земли после Солнца и Луны и достигает видимой звёздной величины в −4,6. Лучше всего она видна незадолго до восхода или через некоторое время после захода Солнца, что дало повод называть её также Вечерняя звезда или Утренняя звезда.</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174263"/>
            <a:ext cx="3816424" cy="2447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71019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par>
                          <p:cTn id="20" fill="hold">
                            <p:stCondLst>
                              <p:cond delay="5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solidFill>
                  <a:srgbClr val="7030A0"/>
                </a:solidFill>
                <a:latin typeface="Times New Roman" panose="02020603050405020304" pitchFamily="18" charset="0"/>
                <a:cs typeface="Times New Roman" panose="02020603050405020304" pitchFamily="18" charset="0"/>
              </a:rPr>
              <a:t>Расположение в солнечной системе</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07504" y="980728"/>
            <a:ext cx="5400600" cy="5760640"/>
          </a:xfrm>
          <a:gradFill flip="none" rotWithShape="1">
            <a:gsLst>
              <a:gs pos="0">
                <a:srgbClr val="000000">
                  <a:lumMod val="0"/>
                </a:srgbClr>
              </a:gs>
              <a:gs pos="39999">
                <a:srgbClr val="0A128C"/>
              </a:gs>
              <a:gs pos="70000">
                <a:srgbClr val="181CC7"/>
              </a:gs>
              <a:gs pos="88000">
                <a:srgbClr val="7005D4"/>
              </a:gs>
              <a:gs pos="100000">
                <a:srgbClr val="8C3D91"/>
              </a:gs>
            </a:gsLst>
            <a:lin ang="13500000" scaled="1"/>
            <a:tileRect/>
          </a:gradFill>
        </p:spPr>
        <p:style>
          <a:lnRef idx="2">
            <a:schemeClr val="accent4"/>
          </a:lnRef>
          <a:fillRef idx="1">
            <a:schemeClr val="lt1"/>
          </a:fillRef>
          <a:effectRef idx="0">
            <a:schemeClr val="accent4"/>
          </a:effectRef>
          <a:fontRef idx="minor">
            <a:schemeClr val="dk1"/>
          </a:fontRef>
        </p:style>
        <p:txBody>
          <a:bodyPr>
            <a:noAutofit/>
          </a:bodyPr>
          <a:lstStyle/>
          <a:p>
            <a:pPr marL="0" indent="0" algn="ctr">
              <a:buNone/>
            </a:pPr>
            <a:r>
              <a:rPr lang="ru-RU" sz="2300" dirty="0">
                <a:solidFill>
                  <a:schemeClr val="bg1"/>
                </a:solidFill>
                <a:latin typeface="Times New Roman" panose="02020603050405020304" pitchFamily="18" charset="0"/>
                <a:cs typeface="Times New Roman" panose="02020603050405020304" pitchFamily="18" charset="0"/>
              </a:rPr>
              <a:t>Солнечная система - одна из многих планетарных систем в необъятной галактике Млечный путь, но только она единственная более-менее изучена. </a:t>
            </a:r>
            <a:r>
              <a:rPr lang="ru-RU" sz="2300" dirty="0" smtClean="0">
                <a:solidFill>
                  <a:schemeClr val="bg1"/>
                </a:solidFill>
                <a:latin typeface="Times New Roman" panose="02020603050405020304" pitchFamily="18" charset="0"/>
                <a:cs typeface="Times New Roman" panose="02020603050405020304" pitchFamily="18" charset="0"/>
              </a:rPr>
              <a:t>Ранее </a:t>
            </a:r>
            <a:r>
              <a:rPr lang="ru-RU" sz="2300" dirty="0">
                <a:solidFill>
                  <a:schemeClr val="bg1"/>
                </a:solidFill>
                <a:latin typeface="Times New Roman" panose="02020603050405020304" pitchFamily="18" charset="0"/>
                <a:cs typeface="Times New Roman" panose="02020603050405020304" pitchFamily="18" charset="0"/>
              </a:rPr>
              <a:t>предполагалось, что в нашей звездной системе 9 планет, но так как из списка планет вычеркнули Плутон в 2006 году, то можно считать, что их стало 8. Каждая из них осуществляет вращение вокруг Солнца по своей определенной орбите, а все орбиты расположены в одной плоскости </a:t>
            </a:r>
            <a:r>
              <a:rPr lang="ru-RU" sz="2300" dirty="0" smtClean="0">
                <a:solidFill>
                  <a:schemeClr val="bg1"/>
                </a:solidFill>
                <a:latin typeface="Times New Roman" panose="02020603050405020304" pitchFamily="18" charset="0"/>
                <a:cs typeface="Times New Roman" panose="02020603050405020304" pitchFamily="18" charset="0"/>
              </a:rPr>
              <a:t>эклиптики. Меркурий располагается </a:t>
            </a:r>
            <a:r>
              <a:rPr lang="ru-RU" sz="2300" dirty="0">
                <a:solidFill>
                  <a:schemeClr val="bg1"/>
                </a:solidFill>
                <a:latin typeface="Times New Roman" panose="02020603050405020304" pitchFamily="18" charset="0"/>
                <a:cs typeface="Times New Roman" panose="02020603050405020304" pitchFamily="18" charset="0"/>
              </a:rPr>
              <a:t>ближе всех к Солнцу. Его орбита всего лишь в 57, 9 млн. км от светила. Орбита Венеры находится чуть дальше – на 108,2 млн. км.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060848"/>
            <a:ext cx="3384376" cy="3528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0800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barn(inVertical)">
                                      <p:cBhvr>
                                        <p:cTn id="13" dur="750"/>
                                        <p:tgtEl>
                                          <p:spTgt spid="5">
                                            <p:bg/>
                                          </p:spTgt>
                                        </p:tgtEl>
                                      </p:cBhvr>
                                    </p:animEffect>
                                  </p:childTnLst>
                                </p:cTn>
                              </p:par>
                            </p:childTnLst>
                          </p:cTn>
                        </p:par>
                        <p:par>
                          <p:cTn id="14" fill="hold">
                            <p:stCondLst>
                              <p:cond delay="125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22114"/>
          </a:xfrm>
        </p:spPr>
        <p:style>
          <a:lnRef idx="1">
            <a:schemeClr val="accent4"/>
          </a:lnRef>
          <a:fillRef idx="2">
            <a:schemeClr val="accent4"/>
          </a:fillRef>
          <a:effectRef idx="1">
            <a:schemeClr val="accent4"/>
          </a:effectRef>
          <a:fontRef idx="minor">
            <a:schemeClr val="dk1"/>
          </a:fontRef>
        </p:style>
        <p:txBody>
          <a:bodyPr/>
          <a:lstStyle/>
          <a:p>
            <a:r>
              <a:rPr lang="ru-RU" b="1" i="1" spc="300" dirty="0">
                <a:solidFill>
                  <a:srgbClr val="002060"/>
                </a:solidFill>
                <a:effectLst>
                  <a:outerShdw blurRad="38100" dist="38100" dir="2700000" algn="tl">
                    <a:srgbClr val="000000">
                      <a:alpha val="43137"/>
                    </a:srgbClr>
                  </a:outerShdw>
                </a:effectLst>
                <a:latin typeface="Bookman Old Style" panose="02050604050505020204" pitchFamily="18" charset="0"/>
              </a:rPr>
              <a:t>Основные сведения</a:t>
            </a:r>
            <a:endParaRPr lang="ru-RU" spc="300" dirty="0">
              <a:solidFill>
                <a:srgbClr val="002060"/>
              </a:solidFill>
            </a:endParaRPr>
          </a:p>
        </p:txBody>
      </p:sp>
      <p:sp>
        <p:nvSpPr>
          <p:cNvPr id="3" name="Объект 2"/>
          <p:cNvSpPr>
            <a:spLocks noGrp="1"/>
          </p:cNvSpPr>
          <p:nvPr>
            <p:ph idx="1"/>
          </p:nvPr>
        </p:nvSpPr>
        <p:spPr>
          <a:xfrm>
            <a:off x="179512" y="1268760"/>
            <a:ext cx="8748464" cy="2880320"/>
          </a:xfrm>
        </p:spPr>
        <p:txBody>
          <a:bodyPr>
            <a:normAutofit fontScale="85000" lnSpcReduction="10000"/>
          </a:bodyPr>
          <a:lstStyle/>
          <a:p>
            <a:pPr marL="0" indent="0" algn="ctr">
              <a:buNone/>
            </a:pPr>
            <a:r>
              <a:rPr lang="ru-RU" b="1" i="1" dirty="0">
                <a:solidFill>
                  <a:schemeClr val="accent4">
                    <a:lumMod val="20000"/>
                    <a:lumOff val="80000"/>
                  </a:schemeClr>
                </a:solidFill>
                <a:effectLst>
                  <a:outerShdw blurRad="38100" dist="38100" dir="2700000" algn="tl">
                    <a:srgbClr val="000000">
                      <a:alpha val="43137"/>
                    </a:srgbClr>
                  </a:outerShdw>
                </a:effectLst>
                <a:latin typeface="Bookman Old Style" panose="02050604050505020204" pitchFamily="18" charset="0"/>
              </a:rPr>
              <a:t>Среднее расстояние Венеры от Солнца — 108 млн км. Расстояние от Венеры до Земли меняется в пределах от 40 до 259 млн км. Период обращения вокруг Солнца равен 224,7 земных суток; средняя орбитальная скорость — 35 км/с. Наклон орбиты к плоскости эклиптики равен 3,4°.</a:t>
            </a:r>
          </a:p>
          <a:p>
            <a:endParaRPr lang="ru-RU" dirty="0"/>
          </a:p>
        </p:txBody>
      </p:sp>
      <p:sp>
        <p:nvSpPr>
          <p:cNvPr id="4" name="Прямоугольник 3"/>
          <p:cNvSpPr/>
          <p:nvPr/>
        </p:nvSpPr>
        <p:spPr>
          <a:xfrm>
            <a:off x="323528" y="4903983"/>
            <a:ext cx="3744416" cy="92333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ru-RU" b="1" dirty="0">
                <a:solidFill>
                  <a:schemeClr val="bg1"/>
                </a:solidFill>
                <a:effectLst>
                  <a:outerShdw blurRad="38100" dist="38100" dir="2700000" algn="tl">
                    <a:srgbClr val="000000">
                      <a:alpha val="43137"/>
                    </a:srgbClr>
                  </a:outerShdw>
                </a:effectLst>
                <a:latin typeface="Bookman Old Style" panose="02050604050505020204" pitchFamily="18" charset="0"/>
              </a:rPr>
              <a:t>Сравнительные размеры (слева направо) Меркурия, Венеры, Земли и Марса</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4370476"/>
            <a:ext cx="4572000" cy="1990344"/>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806845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0" lvl="0" indent="0" algn="ctr">
              <a:buNone/>
            </a:pPr>
            <a:r>
              <a:rPr lang="ru-RU" b="1" dirty="0">
                <a:solidFill>
                  <a:schemeClr val="bg1"/>
                </a:solidFill>
                <a:effectLst>
                  <a:outerShdw blurRad="38100" dist="38100" dir="2700000" algn="tl">
                    <a:srgbClr val="000000">
                      <a:alpha val="43137"/>
                    </a:srgbClr>
                  </a:outerShdw>
                </a:effectLst>
              </a:rPr>
              <a:t>Атмосфера Венеры состоит в основном из углекислого газа (96 %) и азота (почти 4 %). Венерианская атмосфера содержит в 105 раз больше газа, чем земная. Температура — 475 °C. Это превышает температуру поверхности Меркурия, находящегося вдвое ближе к Солнцу. Причиной столь высокой температуры на Венере является парниковый эффект, создаваемый плотной углекислотной атмосферой.</a:t>
            </a:r>
          </a:p>
          <a:p>
            <a:pPr marL="0" indent="0">
              <a:buNone/>
            </a:pPr>
            <a:endParaRPr lang="ru-RU" dirty="0"/>
          </a:p>
        </p:txBody>
      </p:sp>
      <p:sp>
        <p:nvSpPr>
          <p:cNvPr id="4" name="Заголовок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ru-RU" b="1" spc="600" dirty="0" smtClean="0">
                <a:solidFill>
                  <a:schemeClr val="bg1"/>
                </a:solidFill>
                <a:effectLst>
                  <a:outerShdw blurRad="38100" dist="38100" dir="2700000" algn="tl">
                    <a:srgbClr val="000000">
                      <a:alpha val="43137"/>
                    </a:srgbClr>
                  </a:outerShdw>
                </a:effectLst>
                <a:latin typeface="Bookman Old Style" panose="02050604050505020204" pitchFamily="18" charset="0"/>
              </a:rPr>
              <a:t>АТМОСФЕРА</a:t>
            </a:r>
            <a:endParaRPr lang="ru-RU" b="1" spc="600"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472372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1"/>
            <a:ext cx="8229600" cy="1051489"/>
          </a:xfrm>
        </p:spPr>
        <p:style>
          <a:lnRef idx="1">
            <a:schemeClr val="accent4"/>
          </a:lnRef>
          <a:fillRef idx="2">
            <a:schemeClr val="accent4"/>
          </a:fillRef>
          <a:effectRef idx="1">
            <a:schemeClr val="accent4"/>
          </a:effectRef>
          <a:fontRef idx="minor">
            <a:schemeClr val="dk1"/>
          </a:fontRef>
        </p:style>
        <p:txBody>
          <a:bodyPr/>
          <a:lstStyle/>
          <a:p>
            <a:r>
              <a:rPr lang="ru-RU" b="1" spc="600" dirty="0">
                <a:solidFill>
                  <a:srgbClr val="002060"/>
                </a:solidFill>
                <a:effectLst>
                  <a:outerShdw blurRad="38100" dist="38100" dir="2700000" algn="tl">
                    <a:srgbClr val="000000">
                      <a:alpha val="43137"/>
                    </a:srgbClr>
                  </a:outerShdw>
                </a:effectLst>
                <a:latin typeface="Book Antiqua" panose="02040602050305030304" pitchFamily="18" charset="0"/>
              </a:rPr>
              <a:t>КЛИМАТ</a:t>
            </a:r>
          </a:p>
        </p:txBody>
      </p:sp>
      <p:sp>
        <p:nvSpPr>
          <p:cNvPr id="3" name="Объект 2"/>
          <p:cNvSpPr>
            <a:spLocks noGrp="1"/>
          </p:cNvSpPr>
          <p:nvPr>
            <p:ph idx="1"/>
          </p:nvPr>
        </p:nvSpPr>
        <p:spPr>
          <a:xfrm>
            <a:off x="251520" y="1196752"/>
            <a:ext cx="8712968" cy="2952329"/>
          </a:xfrm>
        </p:spPr>
        <p:txBody>
          <a:bodyPr>
            <a:normAutofit/>
          </a:bodyPr>
          <a:lstStyle/>
          <a:p>
            <a:pPr marL="0" lvl="0" indent="0" algn="ctr">
              <a:buNone/>
            </a:pPr>
            <a:r>
              <a:rPr lang="ru-RU" sz="2000" b="1" i="1" dirty="0">
                <a:solidFill>
                  <a:schemeClr val="bg1"/>
                </a:solidFill>
                <a:effectLst>
                  <a:outerShdw blurRad="38100" dist="38100" dir="2700000" algn="tl">
                    <a:srgbClr val="000000">
                      <a:alpha val="43137"/>
                    </a:srgbClr>
                  </a:outerShdw>
                </a:effectLst>
                <a:latin typeface="Bookman Old Style" panose="02050604050505020204" pitchFamily="18" charset="0"/>
              </a:rPr>
              <a:t>Ученые выяснили, что на этой, так похожей на нашу, планете условия близки к тем, что были на Земле в каменноугольный период, а следовательно, там может существовать похожая биосфера. Первые определения температуры, казалось, могли оправдать такие надежды, но уточнения </a:t>
            </a:r>
            <a:r>
              <a:rPr lang="ru-RU" sz="2000" b="1" i="1" dirty="0" smtClean="0">
                <a:solidFill>
                  <a:schemeClr val="bg1"/>
                </a:solidFill>
                <a:effectLst>
                  <a:outerShdw blurRad="38100" dist="38100" dir="2700000" algn="tl">
                    <a:srgbClr val="000000">
                      <a:alpha val="43137"/>
                    </a:srgbClr>
                  </a:outerShdw>
                </a:effectLst>
                <a:latin typeface="Bookman Old Style" panose="02050604050505020204" pitchFamily="18" charset="0"/>
              </a:rPr>
              <a:t>показали</a:t>
            </a:r>
            <a:r>
              <a:rPr lang="ru-RU" sz="2000" b="1" i="1" dirty="0">
                <a:solidFill>
                  <a:schemeClr val="bg1"/>
                </a:solidFill>
                <a:effectLst>
                  <a:outerShdw blurRad="38100" dist="38100" dir="2700000" algn="tl">
                    <a:srgbClr val="000000">
                      <a:alpha val="43137"/>
                    </a:srgbClr>
                  </a:outerShdw>
                </a:effectLst>
                <a:latin typeface="Bookman Old Style" panose="02050604050505020204" pitchFamily="18" charset="0"/>
              </a:rPr>
              <a:t>, что по причине парникового эффекта возле поверхности Венеры исключена всякая возможность существования жидкой воды. </a:t>
            </a:r>
          </a:p>
          <a:p>
            <a:pPr marL="0" indent="0">
              <a:buNone/>
            </a:pPr>
            <a:endParaRPr lang="ru-RU" dirty="0"/>
          </a:p>
        </p:txBody>
      </p:sp>
      <p:sp>
        <p:nvSpPr>
          <p:cNvPr id="4" name="Прямоугольник 3"/>
          <p:cNvSpPr/>
          <p:nvPr/>
        </p:nvSpPr>
        <p:spPr>
          <a:xfrm>
            <a:off x="4427984" y="3645024"/>
            <a:ext cx="4572000" cy="2308324"/>
          </a:xfrm>
          <a:prstGeom prst="rect">
            <a:avLst/>
          </a:prstGeom>
        </p:spPr>
        <p:txBody>
          <a:bodyPr>
            <a:spAutoFit/>
          </a:bodyPr>
          <a:lstStyle/>
          <a:p>
            <a:pPr lvl="0" algn="ctr"/>
            <a:r>
              <a:rPr lang="ru-RU" b="1" i="1" dirty="0">
                <a:solidFill>
                  <a:schemeClr val="bg1"/>
                </a:solidFill>
                <a:effectLst>
                  <a:outerShdw blurRad="38100" dist="38100" dir="2700000" algn="tl">
                    <a:srgbClr val="000000">
                      <a:alpha val="43137"/>
                    </a:srgbClr>
                  </a:outerShdw>
                </a:effectLst>
                <a:latin typeface="Bookman Old Style" panose="02050604050505020204" pitchFamily="18" charset="0"/>
              </a:rPr>
              <a:t>Ветер, весьма слабый у поверхности планеты (не более 1 м/с), в районе экватора на высоте свыше 50 км усиливается до 150—300 м/с. Наблюдения с автоматических космических станций обнаружили в атмосфере грозы.</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861048"/>
            <a:ext cx="2952328" cy="2769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4976186"/>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500"/>
                            </p:stCondLst>
                            <p:childTnLst>
                              <p:par>
                                <p:cTn id="18" presetID="26" presetClass="emph" presetSubtype="0" fill="hold" nodeType="afterEffect">
                                  <p:stCondLst>
                                    <p:cond delay="0"/>
                                  </p:stCondLst>
                                  <p:childTnLst>
                                    <p:animEffect transition="out" filter="fade">
                                      <p:cBhvr>
                                        <p:cTn id="19" dur="750" tmFilter="0, 0; .2, .5; .8, .5; 1, 0"/>
                                        <p:tgtEl>
                                          <p:spTgt spid="5"/>
                                        </p:tgtEl>
                                      </p:cBhvr>
                                    </p:animEffect>
                                    <p:animScale>
                                      <p:cBhvr>
                                        <p:cTn id="20"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1301006"/>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ru-RU" b="1" i="1" dirty="0">
                <a:solidFill>
                  <a:schemeClr val="bg1"/>
                </a:solidFill>
                <a:effectLst>
                  <a:outerShdw blurRad="38100" dist="38100" dir="2700000" algn="tl">
                    <a:srgbClr val="000000">
                      <a:alpha val="43137"/>
                    </a:srgbClr>
                  </a:outerShdw>
                </a:effectLst>
                <a:latin typeface="Book Antiqua" panose="02040602050305030304" pitchFamily="18" charset="0"/>
              </a:rPr>
              <a:t>Поверхность и внутреннее строение</a:t>
            </a:r>
          </a:p>
        </p:txBody>
      </p:sp>
      <p:sp>
        <p:nvSpPr>
          <p:cNvPr id="3" name="Объект 2"/>
          <p:cNvSpPr>
            <a:spLocks noGrp="1"/>
          </p:cNvSpPr>
          <p:nvPr>
            <p:ph idx="1"/>
          </p:nvPr>
        </p:nvSpPr>
        <p:spPr>
          <a:xfrm>
            <a:off x="4720104" y="1484784"/>
            <a:ext cx="4409506" cy="5112568"/>
          </a:xfrm>
        </p:spPr>
        <p:txBody>
          <a:bodyPr>
            <a:normAutofit fontScale="77500" lnSpcReduction="20000"/>
          </a:bodyPr>
          <a:lstStyle/>
          <a:p>
            <a:pPr marL="0" indent="0" algn="ctr">
              <a:buNone/>
            </a:pPr>
            <a:r>
              <a:rPr lang="ru-RU" b="1" dirty="0" smtClean="0">
                <a:solidFill>
                  <a:schemeClr val="bg1"/>
                </a:solidFill>
                <a:effectLst>
                  <a:outerShdw blurRad="38100" dist="38100" dir="2700000" algn="tl">
                    <a:srgbClr val="000000">
                      <a:alpha val="43137"/>
                    </a:srgbClr>
                  </a:outerShdw>
                </a:effectLst>
                <a:latin typeface="Book Antiqua" panose="02040602050305030304" pitchFamily="18" charset="0"/>
              </a:rPr>
              <a:t>Предложено </a:t>
            </a:r>
            <a:r>
              <a:rPr lang="ru-RU" b="1" dirty="0">
                <a:solidFill>
                  <a:schemeClr val="bg1"/>
                </a:solidFill>
                <a:effectLst>
                  <a:outerShdw blurRad="38100" dist="38100" dir="2700000" algn="tl">
                    <a:srgbClr val="000000">
                      <a:alpha val="43137"/>
                    </a:srgbClr>
                  </a:outerShdw>
                </a:effectLst>
                <a:latin typeface="Book Antiqua" panose="02040602050305030304" pitchFamily="18" charset="0"/>
              </a:rPr>
              <a:t>несколько моделей внутреннего строения Венеры. Согласно наиболее реалистичной из них, на Венере есть три оболочки. Первая — кора толщиной примерно 16 км. Далее — мантия, силикатная оболочка, простирающаяся на глубину порядка 3300 км до границы с железным ядром, масса которого составляет около четверти всей массы планеты.</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b="4235"/>
          <a:stretch/>
        </p:blipFill>
        <p:spPr>
          <a:xfrm>
            <a:off x="56131" y="2060848"/>
            <a:ext cx="4692929" cy="3516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38268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style>
          <a:lnRef idx="3">
            <a:schemeClr val="lt1"/>
          </a:lnRef>
          <a:fillRef idx="1">
            <a:schemeClr val="dk1"/>
          </a:fillRef>
          <a:effectRef idx="1">
            <a:schemeClr val="dk1"/>
          </a:effectRef>
          <a:fontRef idx="minor">
            <a:schemeClr val="lt1"/>
          </a:fontRef>
        </p:style>
        <p:txBody>
          <a:bodyPr>
            <a:normAutofit/>
          </a:bodyPr>
          <a:lstStyle/>
          <a:p>
            <a:r>
              <a:rPr lang="ru-RU" sz="6000" b="1" spc="600" dirty="0" smtClean="0">
                <a:effectLst>
                  <a:outerShdw blurRad="38100" dist="38100" dir="2700000" algn="tl">
                    <a:srgbClr val="000000">
                      <a:alpha val="43137"/>
                    </a:srgbClr>
                  </a:outerShdw>
                </a:effectLst>
                <a:latin typeface="Book Antiqua" panose="02040602050305030304" pitchFamily="18" charset="0"/>
              </a:rPr>
              <a:t>РЕЛЬЕФ</a:t>
            </a:r>
            <a:endParaRPr lang="ru-RU" sz="6000" b="1" spc="600" dirty="0">
              <a:effectLst>
                <a:outerShdw blurRad="38100" dist="38100" dir="2700000" algn="tl">
                  <a:srgbClr val="000000">
                    <a:alpha val="43137"/>
                  </a:srgbClr>
                </a:outerShdw>
              </a:effectLst>
              <a:latin typeface="Book Antiqua" panose="02040602050305030304" pitchFamily="18" charset="0"/>
            </a:endParaRPr>
          </a:p>
        </p:txBody>
      </p:sp>
      <p:sp>
        <p:nvSpPr>
          <p:cNvPr id="3" name="Объект 2"/>
          <p:cNvSpPr>
            <a:spLocks noGrp="1"/>
          </p:cNvSpPr>
          <p:nvPr>
            <p:ph idx="1"/>
          </p:nvPr>
        </p:nvSpPr>
        <p:spPr>
          <a:xfrm>
            <a:off x="457200" y="1412777"/>
            <a:ext cx="8229600" cy="2592287"/>
          </a:xfrm>
        </p:spPr>
        <p:txBody>
          <a:bodyPr>
            <a:normAutofit fontScale="77500" lnSpcReduction="20000"/>
          </a:bodyPr>
          <a:lstStyle/>
          <a:p>
            <a:pPr marL="0" indent="0" algn="ctr">
              <a:buNone/>
            </a:pPr>
            <a:r>
              <a:rPr lang="ru-RU" dirty="0">
                <a:solidFill>
                  <a:schemeClr val="bg1"/>
                </a:solidFill>
                <a:latin typeface="Book Antiqua" panose="02040602050305030304" pitchFamily="18" charset="0"/>
              </a:rPr>
              <a:t>Ударные кратеры — редкий элемент венерианского пейзажа. На всей планете имеется лишь около 1000 кратеров. На снимке два кратера диаметрами около 40—50 км. Внутренняя область заполнена лавой. «Лепестки» вокруг кратеров представляют собой участки, покрытые раздроблённой породой, выброшенной наружу во время взрыва при образовании кратера.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933056"/>
            <a:ext cx="3744416" cy="2088232"/>
          </a:xfrm>
          <a:prstGeom prst="rect">
            <a:avLst/>
          </a:prstGeom>
        </p:spPr>
      </p:pic>
      <p:sp>
        <p:nvSpPr>
          <p:cNvPr id="5" name="Прямоугольник 4"/>
          <p:cNvSpPr/>
          <p:nvPr/>
        </p:nvSpPr>
        <p:spPr>
          <a:xfrm>
            <a:off x="0" y="6021288"/>
            <a:ext cx="5004048" cy="707886"/>
          </a:xfrm>
          <a:prstGeom prst="rect">
            <a:avLst/>
          </a:prstGeom>
        </p:spPr>
        <p:txBody>
          <a:bodyPr wrap="square">
            <a:spAutoFit/>
          </a:bodyPr>
          <a:lstStyle/>
          <a:p>
            <a:pPr algn="ctr"/>
            <a:r>
              <a:rPr lang="ru-RU" sz="2000" b="1" dirty="0">
                <a:solidFill>
                  <a:schemeClr val="bg1"/>
                </a:solidFill>
                <a:latin typeface="Book Antiqua" panose="02040602050305030304" pitchFamily="18" charset="0"/>
              </a:rPr>
              <a:t>Изображение поверхности Венеры на основе радиолокационных данных</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3933056"/>
            <a:ext cx="3240360" cy="2088231"/>
          </a:xfrm>
          <a:prstGeom prst="rect">
            <a:avLst/>
          </a:prstGeom>
        </p:spPr>
      </p:pic>
      <p:sp>
        <p:nvSpPr>
          <p:cNvPr id="7" name="Прямоугольник 6"/>
          <p:cNvSpPr/>
          <p:nvPr/>
        </p:nvSpPr>
        <p:spPr>
          <a:xfrm>
            <a:off x="5375207" y="6021288"/>
            <a:ext cx="3650169" cy="707886"/>
          </a:xfrm>
          <a:prstGeom prst="rect">
            <a:avLst/>
          </a:prstGeom>
        </p:spPr>
        <p:txBody>
          <a:bodyPr wrap="square">
            <a:spAutoFit/>
          </a:bodyPr>
          <a:lstStyle/>
          <a:p>
            <a:pPr algn="ctr"/>
            <a:r>
              <a:rPr lang="ru-RU" sz="2000" b="1" dirty="0">
                <a:solidFill>
                  <a:schemeClr val="bg1"/>
                </a:solidFill>
                <a:latin typeface="Book Antiqua" panose="02040602050305030304" pitchFamily="18" charset="0"/>
              </a:rPr>
              <a:t>Кратеры на поверхности Венеры</a:t>
            </a:r>
          </a:p>
        </p:txBody>
      </p:sp>
    </p:spTree>
    <p:extLst>
      <p:ext uri="{BB962C8B-B14F-4D97-AF65-F5344CB8AC3E}">
        <p14:creationId xmlns:p14="http://schemas.microsoft.com/office/powerpoint/2010/main" val="2011812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1500" fill="hold"/>
                                        <p:tgtEl>
                                          <p:spTgt spid="2"/>
                                        </p:tgtEl>
                                        <p:attrNameLst>
                                          <p:attrName>style.color</p:attrName>
                                        </p:attrNameLst>
                                      </p:cBhvr>
                                      <p:to>
                                        <a:schemeClr val="accent2"/>
                                      </p:to>
                                    </p:animClr>
                                  </p:childTnLst>
                                </p:cTn>
                              </p:par>
                            </p:childTnLst>
                          </p:cTn>
                        </p:par>
                        <p:par>
                          <p:cTn id="7" fill="hold">
                            <p:stCondLst>
                              <p:cond delay="1500"/>
                            </p:stCondLst>
                            <p:childTnLst>
                              <p:par>
                                <p:cTn id="8" presetID="2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178</TotalTime>
  <Words>940</Words>
  <Application>Microsoft Office PowerPoint</Application>
  <PresentationFormat>Экран (4:3)</PresentationFormat>
  <Paragraphs>70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ВЕНЕРА</vt:lpstr>
      <vt:lpstr>ПЛАН</vt:lpstr>
      <vt:lpstr>ВЕНЕРА-ЭТО</vt:lpstr>
      <vt:lpstr>Расположение в солнечной системе</vt:lpstr>
      <vt:lpstr>Основные сведения</vt:lpstr>
      <vt:lpstr>АТМОСФЕРА</vt:lpstr>
      <vt:lpstr>КЛИМАТ</vt:lpstr>
      <vt:lpstr>Поверхность и внутреннее строение</vt:lpstr>
      <vt:lpstr>РЕЛЬЕФ</vt:lpstr>
      <vt:lpstr>ВИД С ЗЕМЛИ</vt:lpstr>
      <vt:lpstr>Прохождение по диску Солнца</vt:lpstr>
      <vt:lpstr>Исследования планеты с помощью космических аппаратов</vt:lpstr>
      <vt:lpstr>Вопросы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ВЕНЕРА</dc:title>
  <dc:creator>Катя</dc:creator>
  <cp:lastModifiedBy>Катя</cp:lastModifiedBy>
  <cp:revision>18</cp:revision>
  <dcterms:created xsi:type="dcterms:W3CDTF">2015-01-09T11:42:24Z</dcterms:created>
  <dcterms:modified xsi:type="dcterms:W3CDTF">2015-01-18T12:01:19Z</dcterms:modified>
</cp:coreProperties>
</file>